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7" r:id="rId3"/>
    <p:sldId id="258" r:id="rId4"/>
    <p:sldId id="262" r:id="rId5"/>
    <p:sldId id="263" r:id="rId6"/>
    <p:sldId id="264" r:id="rId7"/>
    <p:sldId id="265" r:id="rId8"/>
    <p:sldId id="267" r:id="rId9"/>
    <p:sldId id="266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6625" autoAdjust="0"/>
  </p:normalViewPr>
  <p:slideViewPr>
    <p:cSldViewPr>
      <p:cViewPr varScale="1">
        <p:scale>
          <a:sx n="50" d="100"/>
          <a:sy n="50" d="100"/>
        </p:scale>
        <p:origin x="-1176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86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7A442-A282-4FE9-98D2-BE587315CFF1}" type="datetimeFigureOut">
              <a:rPr lang="fr-FR" smtClean="0"/>
              <a:t>01/03/2019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485E1-79C4-4A17-AF82-2B4E0F469F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504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7A442-A282-4FE9-98D2-BE587315CFF1}" type="datetimeFigureOut">
              <a:rPr lang="fr-FR" smtClean="0"/>
              <a:t>01/03/2019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485E1-79C4-4A17-AF82-2B4E0F469F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1257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7A442-A282-4FE9-98D2-BE587315CFF1}" type="datetimeFigureOut">
              <a:rPr lang="fr-FR" smtClean="0"/>
              <a:t>01/03/2019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485E1-79C4-4A17-AF82-2B4E0F469F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2820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7A442-A282-4FE9-98D2-BE587315CFF1}" type="datetimeFigureOut">
              <a:rPr lang="fr-FR" smtClean="0"/>
              <a:t>01/03/2019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485E1-79C4-4A17-AF82-2B4E0F469F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322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7A442-A282-4FE9-98D2-BE587315CFF1}" type="datetimeFigureOut">
              <a:rPr lang="fr-FR" smtClean="0"/>
              <a:t>01/03/2019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485E1-79C4-4A17-AF82-2B4E0F469F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5311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7A442-A282-4FE9-98D2-BE587315CFF1}" type="datetimeFigureOut">
              <a:rPr lang="fr-FR" smtClean="0"/>
              <a:t>01/03/2019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485E1-79C4-4A17-AF82-2B4E0F469F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9475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7A442-A282-4FE9-98D2-BE587315CFF1}" type="datetimeFigureOut">
              <a:rPr lang="fr-FR" smtClean="0"/>
              <a:t>01/03/2019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485E1-79C4-4A17-AF82-2B4E0F469F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0750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7A442-A282-4FE9-98D2-BE587315CFF1}" type="datetimeFigureOut">
              <a:rPr lang="fr-FR" smtClean="0"/>
              <a:t>01/03/2019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485E1-79C4-4A17-AF82-2B4E0F469F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2369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7A442-A282-4FE9-98D2-BE587315CFF1}" type="datetimeFigureOut">
              <a:rPr lang="fr-FR" smtClean="0"/>
              <a:t>01/03/2019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485E1-79C4-4A17-AF82-2B4E0F469F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1949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7A442-A282-4FE9-98D2-BE587315CFF1}" type="datetimeFigureOut">
              <a:rPr lang="fr-FR" smtClean="0"/>
              <a:t>01/03/2019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485E1-79C4-4A17-AF82-2B4E0F469F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6945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7A442-A282-4FE9-98D2-BE587315CFF1}" type="datetimeFigureOut">
              <a:rPr lang="fr-FR" smtClean="0"/>
              <a:t>01/03/2019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485E1-79C4-4A17-AF82-2B4E0F469F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1938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87A442-A282-4FE9-98D2-BE587315CFF1}" type="datetimeFigureOut">
              <a:rPr lang="fr-FR" smtClean="0"/>
              <a:t>01/03/2019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5485E1-79C4-4A17-AF82-2B4E0F469F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3683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e 28"/>
          <p:cNvGrpSpPr/>
          <p:nvPr/>
        </p:nvGrpSpPr>
        <p:grpSpPr>
          <a:xfrm>
            <a:off x="6372200" y="368220"/>
            <a:ext cx="2660948" cy="1409700"/>
            <a:chOff x="266700" y="152400"/>
            <a:chExt cx="2971800" cy="1752600"/>
          </a:xfrm>
        </p:grpSpPr>
        <p:sp>
          <p:nvSpPr>
            <p:cNvPr id="4" name="Rectangle 2"/>
            <p:cNvSpPr>
              <a:spLocks noChangeArrowheads="1"/>
            </p:cNvSpPr>
            <p:nvPr/>
          </p:nvSpPr>
          <p:spPr bwMode="auto">
            <a:xfrm>
              <a:off x="266700" y="609600"/>
              <a:ext cx="2971800" cy="1295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/>
            </a:p>
          </p:txBody>
        </p:sp>
        <p:sp>
          <p:nvSpPr>
            <p:cNvPr id="5" name="Text Box 3"/>
            <p:cNvSpPr txBox="1">
              <a:spLocks noChangeArrowheads="1"/>
            </p:cNvSpPr>
            <p:nvPr/>
          </p:nvSpPr>
          <p:spPr bwMode="auto">
            <a:xfrm>
              <a:off x="266700" y="152400"/>
              <a:ext cx="2971800" cy="4572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b="1" dirty="0" smtClean="0"/>
                <a:t>Client</a:t>
              </a:r>
              <a:endParaRPr lang="fr-FR" altLang="fr-FR" sz="2000" b="1" dirty="0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342900" y="555803"/>
              <a:ext cx="2819400" cy="533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u="sng" dirty="0" err="1" smtClean="0"/>
                <a:t>no_tiers</a:t>
              </a:r>
              <a:endParaRPr lang="fr-FR" altLang="fr-FR" sz="2000" u="sng" dirty="0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342900" y="1295400"/>
              <a:ext cx="2819400" cy="533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dirty="0" err="1" smtClean="0"/>
                <a:t>nom_cli</a:t>
              </a:r>
              <a:endParaRPr lang="fr-FR" altLang="fr-FR" sz="2000" dirty="0" smtClean="0"/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dirty="0" err="1" smtClean="0"/>
                <a:t>adresse_cli</a:t>
              </a:r>
              <a:endParaRPr lang="fr-FR" altLang="fr-FR" sz="2000" dirty="0" smtClean="0"/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 dirty="0"/>
            </a:p>
          </p:txBody>
        </p:sp>
      </p:grpSp>
      <p:grpSp>
        <p:nvGrpSpPr>
          <p:cNvPr id="28" name="Groupe 27"/>
          <p:cNvGrpSpPr/>
          <p:nvPr/>
        </p:nvGrpSpPr>
        <p:grpSpPr>
          <a:xfrm>
            <a:off x="3229895" y="1417093"/>
            <a:ext cx="1790692" cy="876300"/>
            <a:chOff x="228600" y="2438400"/>
            <a:chExt cx="3048000" cy="1143000"/>
          </a:xfrm>
          <a:solidFill>
            <a:schemeClr val="bg1"/>
          </a:solidFill>
        </p:grpSpPr>
        <p:sp>
          <p:nvSpPr>
            <p:cNvPr id="16" name="AutoShape 14"/>
            <p:cNvSpPr>
              <a:spLocks noChangeArrowheads="1"/>
            </p:cNvSpPr>
            <p:nvPr/>
          </p:nvSpPr>
          <p:spPr bwMode="auto">
            <a:xfrm>
              <a:off x="228600" y="2438400"/>
              <a:ext cx="3048000" cy="1143000"/>
            </a:xfrm>
            <a:prstGeom prst="roundRect">
              <a:avLst>
                <a:gd name="adj" fmla="val 4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cxnSp>
          <p:nvCxnSpPr>
            <p:cNvPr id="17" name="AutoShape 15"/>
            <p:cNvCxnSpPr>
              <a:cxnSpLocks noChangeShapeType="1"/>
              <a:stCxn id="16" idx="1"/>
              <a:endCxn id="16" idx="3"/>
            </p:cNvCxnSpPr>
            <p:nvPr/>
          </p:nvCxnSpPr>
          <p:spPr bwMode="auto">
            <a:xfrm>
              <a:off x="228600" y="3009900"/>
              <a:ext cx="3048000" cy="0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8" name="Text Box 16"/>
            <p:cNvSpPr txBox="1">
              <a:spLocks noChangeArrowheads="1"/>
            </p:cNvSpPr>
            <p:nvPr/>
          </p:nvSpPr>
          <p:spPr bwMode="auto">
            <a:xfrm>
              <a:off x="981075" y="2476127"/>
              <a:ext cx="1241987" cy="52188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b="1" dirty="0" smtClean="0"/>
                <a:t>possède</a:t>
              </a:r>
              <a:endParaRPr lang="fr-FR" altLang="fr-FR" sz="2000" b="1" dirty="0"/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838200" y="3048000"/>
              <a:ext cx="1905000" cy="53340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</p:grpSp>
      <p:sp>
        <p:nvSpPr>
          <p:cNvPr id="30" name="ZoneTexte 29"/>
          <p:cNvSpPr txBox="1"/>
          <p:nvPr/>
        </p:nvSpPr>
        <p:spPr>
          <a:xfrm>
            <a:off x="5206100" y="1900810"/>
            <a:ext cx="481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1,n</a:t>
            </a:r>
            <a:endParaRPr lang="fr-FR" dirty="0"/>
          </a:p>
        </p:txBody>
      </p:sp>
      <p:cxnSp>
        <p:nvCxnSpPr>
          <p:cNvPr id="39" name="Connecteur droit 38"/>
          <p:cNvCxnSpPr>
            <a:endCxn id="16" idx="3"/>
          </p:cNvCxnSpPr>
          <p:nvPr/>
        </p:nvCxnSpPr>
        <p:spPr>
          <a:xfrm flipH="1" flipV="1">
            <a:off x="5020587" y="1855243"/>
            <a:ext cx="533392" cy="108570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" name="ZoneTexte 50"/>
          <p:cNvSpPr txBox="1"/>
          <p:nvPr/>
        </p:nvSpPr>
        <p:spPr>
          <a:xfrm>
            <a:off x="2840460" y="1287590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1,1</a:t>
            </a:r>
            <a:endParaRPr lang="fr-FR" dirty="0"/>
          </a:p>
        </p:txBody>
      </p:sp>
      <p:grpSp>
        <p:nvGrpSpPr>
          <p:cNvPr id="63" name="Groupe 62"/>
          <p:cNvGrpSpPr/>
          <p:nvPr/>
        </p:nvGrpSpPr>
        <p:grpSpPr>
          <a:xfrm>
            <a:off x="9644866" y="3788989"/>
            <a:ext cx="1940993" cy="876300"/>
            <a:chOff x="228600" y="2438400"/>
            <a:chExt cx="3048000" cy="1143000"/>
          </a:xfrm>
          <a:solidFill>
            <a:schemeClr val="bg1"/>
          </a:solidFill>
        </p:grpSpPr>
        <p:sp>
          <p:nvSpPr>
            <p:cNvPr id="64" name="AutoShape 14"/>
            <p:cNvSpPr>
              <a:spLocks noChangeArrowheads="1"/>
            </p:cNvSpPr>
            <p:nvPr/>
          </p:nvSpPr>
          <p:spPr bwMode="auto">
            <a:xfrm>
              <a:off x="228600" y="2438400"/>
              <a:ext cx="3048000" cy="1143000"/>
            </a:xfrm>
            <a:prstGeom prst="roundRect">
              <a:avLst>
                <a:gd name="adj" fmla="val 4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cxnSp>
          <p:nvCxnSpPr>
            <p:cNvPr id="65" name="AutoShape 15"/>
            <p:cNvCxnSpPr>
              <a:cxnSpLocks noChangeShapeType="1"/>
              <a:stCxn id="64" idx="1"/>
              <a:endCxn id="64" idx="3"/>
            </p:cNvCxnSpPr>
            <p:nvPr/>
          </p:nvCxnSpPr>
          <p:spPr bwMode="auto">
            <a:xfrm>
              <a:off x="228600" y="3009900"/>
              <a:ext cx="3048000" cy="0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66" name="Text Box 16"/>
            <p:cNvSpPr txBox="1">
              <a:spLocks noChangeArrowheads="1"/>
            </p:cNvSpPr>
            <p:nvPr/>
          </p:nvSpPr>
          <p:spPr bwMode="auto">
            <a:xfrm>
              <a:off x="803017" y="2474743"/>
              <a:ext cx="1712531" cy="52188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b="1" dirty="0" err="1" smtClean="0"/>
                <a:t>reserver</a:t>
              </a:r>
              <a:endParaRPr lang="fr-FR" altLang="fr-FR" sz="2000" b="1" dirty="0" smtClean="0"/>
            </a:p>
          </p:txBody>
        </p:sp>
        <p:sp>
          <p:nvSpPr>
            <p:cNvPr id="67" name="Rectangle 17"/>
            <p:cNvSpPr>
              <a:spLocks noChangeArrowheads="1"/>
            </p:cNvSpPr>
            <p:nvPr/>
          </p:nvSpPr>
          <p:spPr bwMode="auto">
            <a:xfrm>
              <a:off x="838200" y="3048000"/>
              <a:ext cx="1905000" cy="53340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 dirty="0" smtClean="0"/>
            </a:p>
          </p:txBody>
        </p:sp>
      </p:grpSp>
      <p:cxnSp>
        <p:nvCxnSpPr>
          <p:cNvPr id="68" name="Connecteur droit 67"/>
          <p:cNvCxnSpPr>
            <a:stCxn id="64" idx="1"/>
            <a:endCxn id="89" idx="3"/>
          </p:cNvCxnSpPr>
          <p:nvPr/>
        </p:nvCxnSpPr>
        <p:spPr>
          <a:xfrm flipH="1" flipV="1">
            <a:off x="3806045" y="4078252"/>
            <a:ext cx="5838821" cy="1488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Connecteur droit 70"/>
          <p:cNvCxnSpPr>
            <a:stCxn id="61" idx="0"/>
          </p:cNvCxnSpPr>
          <p:nvPr/>
        </p:nvCxnSpPr>
        <p:spPr>
          <a:xfrm flipV="1">
            <a:off x="6317547" y="2221530"/>
            <a:ext cx="1379592" cy="35167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45" name="Groupe 44"/>
          <p:cNvGrpSpPr/>
          <p:nvPr/>
        </p:nvGrpSpPr>
        <p:grpSpPr>
          <a:xfrm>
            <a:off x="7697139" y="2560831"/>
            <a:ext cx="2203453" cy="839641"/>
            <a:chOff x="266700" y="152400"/>
            <a:chExt cx="2971800" cy="1043878"/>
          </a:xfrm>
        </p:grpSpPr>
        <p:sp>
          <p:nvSpPr>
            <p:cNvPr id="46" name="Rectangle 2"/>
            <p:cNvSpPr>
              <a:spLocks noChangeArrowheads="1"/>
            </p:cNvSpPr>
            <p:nvPr/>
          </p:nvSpPr>
          <p:spPr bwMode="auto">
            <a:xfrm>
              <a:off x="266700" y="609600"/>
              <a:ext cx="2971800" cy="586678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/>
            </a:p>
          </p:txBody>
        </p:sp>
        <p:sp>
          <p:nvSpPr>
            <p:cNvPr id="47" name="Text Box 3"/>
            <p:cNvSpPr txBox="1">
              <a:spLocks noChangeArrowheads="1"/>
            </p:cNvSpPr>
            <p:nvPr/>
          </p:nvSpPr>
          <p:spPr bwMode="auto">
            <a:xfrm>
              <a:off x="266700" y="152400"/>
              <a:ext cx="2971800" cy="4572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b="1" dirty="0" smtClean="0"/>
                <a:t>locataire</a:t>
              </a:r>
              <a:endParaRPr lang="fr-FR" altLang="fr-FR" sz="2000" b="1" dirty="0"/>
            </a:p>
          </p:txBody>
        </p:sp>
        <p:sp>
          <p:nvSpPr>
            <p:cNvPr id="49" name="Rectangle 5"/>
            <p:cNvSpPr>
              <a:spLocks noChangeArrowheads="1"/>
            </p:cNvSpPr>
            <p:nvPr/>
          </p:nvSpPr>
          <p:spPr bwMode="auto">
            <a:xfrm>
              <a:off x="419100" y="495300"/>
              <a:ext cx="2819400" cy="533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 dirty="0" smtClean="0"/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dirty="0" err="1" smtClean="0"/>
                <a:t>salaire_mensuel</a:t>
              </a:r>
              <a:endParaRPr lang="fr-FR" altLang="fr-FR" sz="2000" dirty="0"/>
            </a:p>
          </p:txBody>
        </p:sp>
      </p:grpSp>
      <p:grpSp>
        <p:nvGrpSpPr>
          <p:cNvPr id="52" name="Groupe 51"/>
          <p:cNvGrpSpPr/>
          <p:nvPr/>
        </p:nvGrpSpPr>
        <p:grpSpPr>
          <a:xfrm>
            <a:off x="5553979" y="2573202"/>
            <a:ext cx="1527136" cy="704849"/>
            <a:chOff x="266700" y="152400"/>
            <a:chExt cx="2971800" cy="876299"/>
          </a:xfrm>
        </p:grpSpPr>
        <p:sp>
          <p:nvSpPr>
            <p:cNvPr id="59" name="Rectangle 2"/>
            <p:cNvSpPr>
              <a:spLocks noChangeArrowheads="1"/>
            </p:cNvSpPr>
            <p:nvPr/>
          </p:nvSpPr>
          <p:spPr bwMode="auto">
            <a:xfrm>
              <a:off x="266700" y="609600"/>
              <a:ext cx="2971800" cy="419099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/>
            </a:p>
          </p:txBody>
        </p:sp>
        <p:sp>
          <p:nvSpPr>
            <p:cNvPr id="61" name="Text Box 3"/>
            <p:cNvSpPr txBox="1">
              <a:spLocks noChangeArrowheads="1"/>
            </p:cNvSpPr>
            <p:nvPr/>
          </p:nvSpPr>
          <p:spPr bwMode="auto">
            <a:xfrm>
              <a:off x="266700" y="152400"/>
              <a:ext cx="2971800" cy="4572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b="1" dirty="0" smtClean="0"/>
                <a:t>propriétaire</a:t>
              </a:r>
              <a:endParaRPr lang="fr-FR" altLang="fr-FR" sz="2000" b="1" dirty="0"/>
            </a:p>
          </p:txBody>
        </p:sp>
      </p:grpSp>
      <p:cxnSp>
        <p:nvCxnSpPr>
          <p:cNvPr id="77" name="Connecteur droit 76"/>
          <p:cNvCxnSpPr>
            <a:stCxn id="47" idx="0"/>
          </p:cNvCxnSpPr>
          <p:nvPr/>
        </p:nvCxnSpPr>
        <p:spPr>
          <a:xfrm flipH="1" flipV="1">
            <a:off x="7697139" y="2221530"/>
            <a:ext cx="1101727" cy="33930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9" name="Connecteur droit 78"/>
          <p:cNvCxnSpPr>
            <a:stCxn id="64" idx="3"/>
            <a:endCxn id="4" idx="3"/>
          </p:cNvCxnSpPr>
          <p:nvPr/>
        </p:nvCxnSpPr>
        <p:spPr>
          <a:xfrm flipH="1" flipV="1">
            <a:off x="9033148" y="1256944"/>
            <a:ext cx="2552711" cy="297019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0" name="ZoneTexte 79"/>
          <p:cNvSpPr txBox="1"/>
          <p:nvPr/>
        </p:nvSpPr>
        <p:spPr>
          <a:xfrm>
            <a:off x="4469010" y="3789040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1,1</a:t>
            </a:r>
            <a:endParaRPr lang="fr-FR" dirty="0"/>
          </a:p>
        </p:txBody>
      </p:sp>
      <p:sp>
        <p:nvSpPr>
          <p:cNvPr id="81" name="ZoneTexte 80"/>
          <p:cNvSpPr txBox="1"/>
          <p:nvPr/>
        </p:nvSpPr>
        <p:spPr>
          <a:xfrm>
            <a:off x="3423514" y="3497138"/>
            <a:ext cx="481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1,n</a:t>
            </a:r>
            <a:endParaRPr lang="fr-FR" dirty="0"/>
          </a:p>
        </p:txBody>
      </p:sp>
      <p:sp>
        <p:nvSpPr>
          <p:cNvPr id="8" name="Secteurs 7"/>
          <p:cNvSpPr/>
          <p:nvPr/>
        </p:nvSpPr>
        <p:spPr>
          <a:xfrm>
            <a:off x="7226289" y="1777920"/>
            <a:ext cx="952768" cy="887219"/>
          </a:xfrm>
          <a:prstGeom prst="pie">
            <a:avLst>
              <a:gd name="adj1" fmla="val 10799995"/>
              <a:gd name="adj2" fmla="val 2154751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T</a:t>
            </a:r>
            <a:endParaRPr lang="fr-FR" dirty="0">
              <a:solidFill>
                <a:schemeClr val="tx1"/>
              </a:solidFill>
            </a:endParaRPr>
          </a:p>
        </p:txBody>
      </p:sp>
      <p:grpSp>
        <p:nvGrpSpPr>
          <p:cNvPr id="69" name="Groupe 68"/>
          <p:cNvGrpSpPr/>
          <p:nvPr/>
        </p:nvGrpSpPr>
        <p:grpSpPr>
          <a:xfrm>
            <a:off x="179512" y="1196752"/>
            <a:ext cx="2660948" cy="1409700"/>
            <a:chOff x="266700" y="152400"/>
            <a:chExt cx="2971800" cy="1752600"/>
          </a:xfrm>
        </p:grpSpPr>
        <p:sp>
          <p:nvSpPr>
            <p:cNvPr id="70" name="Rectangle 2"/>
            <p:cNvSpPr>
              <a:spLocks noChangeArrowheads="1"/>
            </p:cNvSpPr>
            <p:nvPr/>
          </p:nvSpPr>
          <p:spPr bwMode="auto">
            <a:xfrm>
              <a:off x="266700" y="609600"/>
              <a:ext cx="2971800" cy="1295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/>
            </a:p>
          </p:txBody>
        </p:sp>
        <p:sp>
          <p:nvSpPr>
            <p:cNvPr id="75" name="Text Box 3"/>
            <p:cNvSpPr txBox="1">
              <a:spLocks noChangeArrowheads="1"/>
            </p:cNvSpPr>
            <p:nvPr/>
          </p:nvSpPr>
          <p:spPr bwMode="auto">
            <a:xfrm>
              <a:off x="266700" y="152400"/>
              <a:ext cx="2971800" cy="4572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b="1" dirty="0" err="1" smtClean="0"/>
                <a:t>Biens_Immobiliers</a:t>
              </a:r>
              <a:endParaRPr lang="fr-FR" altLang="fr-FR" sz="2000" b="1" dirty="0"/>
            </a:p>
          </p:txBody>
        </p:sp>
        <p:sp>
          <p:nvSpPr>
            <p:cNvPr id="76" name="Rectangle 4"/>
            <p:cNvSpPr>
              <a:spLocks noChangeArrowheads="1"/>
            </p:cNvSpPr>
            <p:nvPr/>
          </p:nvSpPr>
          <p:spPr bwMode="auto">
            <a:xfrm>
              <a:off x="342900" y="762000"/>
              <a:ext cx="2819400" cy="533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u="sng" dirty="0" err="1" smtClean="0"/>
                <a:t>id_bien</a:t>
              </a:r>
              <a:endParaRPr lang="fr-FR" altLang="fr-FR" sz="2000" u="sng" dirty="0"/>
            </a:p>
          </p:txBody>
        </p:sp>
        <p:sp>
          <p:nvSpPr>
            <p:cNvPr id="83" name="Rectangle 5"/>
            <p:cNvSpPr>
              <a:spLocks noChangeArrowheads="1"/>
            </p:cNvSpPr>
            <p:nvPr/>
          </p:nvSpPr>
          <p:spPr bwMode="auto">
            <a:xfrm>
              <a:off x="342899" y="1295400"/>
              <a:ext cx="2819400" cy="533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dirty="0" err="1" smtClean="0"/>
                <a:t>adresse_bien</a:t>
              </a:r>
              <a:endParaRPr lang="fr-FR" altLang="fr-FR" sz="2000" dirty="0"/>
            </a:p>
          </p:txBody>
        </p:sp>
      </p:grpSp>
      <p:cxnSp>
        <p:nvCxnSpPr>
          <p:cNvPr id="84" name="AutoShape 26"/>
          <p:cNvCxnSpPr>
            <a:cxnSpLocks noChangeShapeType="1"/>
            <a:stCxn id="16" idx="1"/>
            <a:endCxn id="70" idx="3"/>
          </p:cNvCxnSpPr>
          <p:nvPr/>
        </p:nvCxnSpPr>
        <p:spPr bwMode="auto">
          <a:xfrm flipH="1">
            <a:off x="2840460" y="1855243"/>
            <a:ext cx="389435" cy="230233"/>
          </a:xfrm>
          <a:prstGeom prst="straightConnector1">
            <a:avLst/>
          </a:prstGeom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Connecteur droit 84"/>
          <p:cNvCxnSpPr>
            <a:stCxn id="92" idx="0"/>
          </p:cNvCxnSpPr>
          <p:nvPr/>
        </p:nvCxnSpPr>
        <p:spPr>
          <a:xfrm flipV="1">
            <a:off x="-29028" y="3080522"/>
            <a:ext cx="1631620" cy="35167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86" name="Groupe 85"/>
          <p:cNvGrpSpPr/>
          <p:nvPr/>
        </p:nvGrpSpPr>
        <p:grpSpPr>
          <a:xfrm>
            <a:off x="1602592" y="3419823"/>
            <a:ext cx="2203453" cy="1245517"/>
            <a:chOff x="266700" y="152400"/>
            <a:chExt cx="2971800" cy="1548481"/>
          </a:xfrm>
        </p:grpSpPr>
        <p:sp>
          <p:nvSpPr>
            <p:cNvPr id="87" name="Rectangle 2"/>
            <p:cNvSpPr>
              <a:spLocks noChangeArrowheads="1"/>
            </p:cNvSpPr>
            <p:nvPr/>
          </p:nvSpPr>
          <p:spPr bwMode="auto">
            <a:xfrm>
              <a:off x="266700" y="609600"/>
              <a:ext cx="2971800" cy="1091281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/>
            </a:p>
          </p:txBody>
        </p:sp>
        <p:sp>
          <p:nvSpPr>
            <p:cNvPr id="88" name="Text Box 3"/>
            <p:cNvSpPr txBox="1">
              <a:spLocks noChangeArrowheads="1"/>
            </p:cNvSpPr>
            <p:nvPr/>
          </p:nvSpPr>
          <p:spPr bwMode="auto">
            <a:xfrm>
              <a:off x="266700" y="152400"/>
              <a:ext cx="2971800" cy="4572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b="1" dirty="0" err="1" smtClean="0"/>
                <a:t>bien_a_louer</a:t>
              </a:r>
              <a:endParaRPr lang="fr-FR" altLang="fr-FR" sz="2000" b="1" dirty="0"/>
            </a:p>
          </p:txBody>
        </p:sp>
        <p:sp>
          <p:nvSpPr>
            <p:cNvPr id="89" name="Rectangle 5"/>
            <p:cNvSpPr>
              <a:spLocks noChangeArrowheads="1"/>
            </p:cNvSpPr>
            <p:nvPr/>
          </p:nvSpPr>
          <p:spPr bwMode="auto">
            <a:xfrm>
              <a:off x="419101" y="495300"/>
              <a:ext cx="2819399" cy="951374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 dirty="0" smtClean="0"/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dirty="0" smtClean="0"/>
                <a:t>loyer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dirty="0" err="1" smtClean="0"/>
                <a:t>charges_mensuelles</a:t>
              </a:r>
              <a:endParaRPr lang="fr-FR" altLang="fr-FR" sz="2000" dirty="0"/>
            </a:p>
          </p:txBody>
        </p:sp>
      </p:grpSp>
      <p:grpSp>
        <p:nvGrpSpPr>
          <p:cNvPr id="90" name="Groupe 89"/>
          <p:cNvGrpSpPr/>
          <p:nvPr/>
        </p:nvGrpSpPr>
        <p:grpSpPr>
          <a:xfrm>
            <a:off x="-1044624" y="3432194"/>
            <a:ext cx="2031192" cy="704849"/>
            <a:chOff x="266700" y="152400"/>
            <a:chExt cx="2971800" cy="876299"/>
          </a:xfrm>
        </p:grpSpPr>
        <p:sp>
          <p:nvSpPr>
            <p:cNvPr id="91" name="Rectangle 2"/>
            <p:cNvSpPr>
              <a:spLocks noChangeArrowheads="1"/>
            </p:cNvSpPr>
            <p:nvPr/>
          </p:nvSpPr>
          <p:spPr bwMode="auto">
            <a:xfrm>
              <a:off x="266700" y="609600"/>
              <a:ext cx="2971800" cy="419099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dirty="0" err="1" smtClean="0"/>
                <a:t>prix_de_vente</a:t>
              </a:r>
              <a:endParaRPr lang="fr-FR" altLang="fr-FR" sz="2000" dirty="0"/>
            </a:p>
          </p:txBody>
        </p:sp>
        <p:sp>
          <p:nvSpPr>
            <p:cNvPr id="92" name="Text Box 3"/>
            <p:cNvSpPr txBox="1">
              <a:spLocks noChangeArrowheads="1"/>
            </p:cNvSpPr>
            <p:nvPr/>
          </p:nvSpPr>
          <p:spPr bwMode="auto">
            <a:xfrm>
              <a:off x="266700" y="152400"/>
              <a:ext cx="2971800" cy="4572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b="1" dirty="0" err="1" smtClean="0"/>
                <a:t>bien_a_vendre</a:t>
              </a:r>
              <a:endParaRPr lang="fr-FR" altLang="fr-FR" sz="2000" b="1" dirty="0"/>
            </a:p>
          </p:txBody>
        </p:sp>
      </p:grpSp>
      <p:cxnSp>
        <p:nvCxnSpPr>
          <p:cNvPr id="93" name="Connecteur droit 92"/>
          <p:cNvCxnSpPr>
            <a:stCxn id="88" idx="0"/>
          </p:cNvCxnSpPr>
          <p:nvPr/>
        </p:nvCxnSpPr>
        <p:spPr>
          <a:xfrm flipH="1" flipV="1">
            <a:off x="1602592" y="3080522"/>
            <a:ext cx="1101727" cy="33930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4" name="Secteurs 93"/>
          <p:cNvSpPr/>
          <p:nvPr/>
        </p:nvSpPr>
        <p:spPr>
          <a:xfrm>
            <a:off x="1131742" y="2636912"/>
            <a:ext cx="952768" cy="887219"/>
          </a:xfrm>
          <a:prstGeom prst="pie">
            <a:avLst>
              <a:gd name="adj1" fmla="val 10799995"/>
              <a:gd name="adj2" fmla="val 2154751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XT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95" name="ZoneTexte 94"/>
          <p:cNvSpPr txBox="1"/>
          <p:nvPr/>
        </p:nvSpPr>
        <p:spPr>
          <a:xfrm>
            <a:off x="9509661" y="1532269"/>
            <a:ext cx="481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1,n</a:t>
            </a:r>
            <a:endParaRPr lang="fr-FR" dirty="0"/>
          </a:p>
        </p:txBody>
      </p:sp>
      <p:sp>
        <p:nvSpPr>
          <p:cNvPr id="96" name="Rectangle à coins arrondis 95"/>
          <p:cNvSpPr/>
          <p:nvPr/>
        </p:nvSpPr>
        <p:spPr>
          <a:xfrm>
            <a:off x="251520" y="5144785"/>
            <a:ext cx="2714816" cy="1164535"/>
          </a:xfrm>
          <a:prstGeom prst="wedgeRoundRectCallout">
            <a:avLst>
              <a:gd name="adj1" fmla="val -7150"/>
              <a:gd name="adj2" fmla="val -224591"/>
              <a:gd name="adj3" fmla="val 16667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on considère ici qu’un bien est soit à vendre soit à louer</a:t>
            </a:r>
            <a:endParaRPr lang="fr-FR" dirty="0"/>
          </a:p>
        </p:txBody>
      </p:sp>
      <p:sp>
        <p:nvSpPr>
          <p:cNvPr id="97" name="Rectangle à coins arrondis 96"/>
          <p:cNvSpPr/>
          <p:nvPr/>
        </p:nvSpPr>
        <p:spPr>
          <a:xfrm>
            <a:off x="6177664" y="5157192"/>
            <a:ext cx="2714816" cy="1164535"/>
          </a:xfrm>
          <a:prstGeom prst="wedgeRoundRectCallout">
            <a:avLst>
              <a:gd name="adj1" fmla="val -2413"/>
              <a:gd name="adj2" fmla="val -300658"/>
              <a:gd name="adj3" fmla="val 16667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on considère ici qu’un client peut-être à la fois propriétaire (d’un bien) et locataire (d’un autre bien)</a:t>
            </a:r>
            <a:endParaRPr lang="fr-FR" dirty="0"/>
          </a:p>
        </p:txBody>
      </p:sp>
      <p:sp>
        <p:nvSpPr>
          <p:cNvPr id="25" name="ZoneTexte 24"/>
          <p:cNvSpPr txBox="1"/>
          <p:nvPr/>
        </p:nvSpPr>
        <p:spPr>
          <a:xfrm>
            <a:off x="247741" y="188640"/>
            <a:ext cx="2303772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fr-FR" dirty="0" smtClean="0"/>
              <a:t>AGENCE IMMOBILIERE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02205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e 28"/>
          <p:cNvGrpSpPr/>
          <p:nvPr/>
        </p:nvGrpSpPr>
        <p:grpSpPr>
          <a:xfrm>
            <a:off x="6372200" y="368220"/>
            <a:ext cx="2660948" cy="1409700"/>
            <a:chOff x="266700" y="152400"/>
            <a:chExt cx="2971800" cy="1752600"/>
          </a:xfrm>
        </p:grpSpPr>
        <p:sp>
          <p:nvSpPr>
            <p:cNvPr id="4" name="Rectangle 2"/>
            <p:cNvSpPr>
              <a:spLocks noChangeArrowheads="1"/>
            </p:cNvSpPr>
            <p:nvPr/>
          </p:nvSpPr>
          <p:spPr bwMode="auto">
            <a:xfrm>
              <a:off x="266700" y="609600"/>
              <a:ext cx="2971800" cy="1295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/>
            </a:p>
          </p:txBody>
        </p:sp>
        <p:sp>
          <p:nvSpPr>
            <p:cNvPr id="5" name="Text Box 3"/>
            <p:cNvSpPr txBox="1">
              <a:spLocks noChangeArrowheads="1"/>
            </p:cNvSpPr>
            <p:nvPr/>
          </p:nvSpPr>
          <p:spPr bwMode="auto">
            <a:xfrm>
              <a:off x="266700" y="152400"/>
              <a:ext cx="2971800" cy="4572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b="1" dirty="0" smtClean="0"/>
                <a:t>compte</a:t>
              </a:r>
              <a:endParaRPr lang="fr-FR" altLang="fr-FR" sz="2000" b="1" dirty="0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342900" y="762000"/>
              <a:ext cx="2819400" cy="533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u="sng" dirty="0" err="1" smtClean="0"/>
                <a:t>id_compte</a:t>
              </a:r>
              <a:endParaRPr lang="fr-FR" altLang="fr-FR" sz="2000" u="sng" dirty="0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342900" y="1295400"/>
              <a:ext cx="2819400" cy="533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dirty="0" smtClean="0"/>
                <a:t>solde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 dirty="0"/>
            </a:p>
          </p:txBody>
        </p:sp>
      </p:grpSp>
      <p:grpSp>
        <p:nvGrpSpPr>
          <p:cNvPr id="28" name="Groupe 27"/>
          <p:cNvGrpSpPr/>
          <p:nvPr/>
        </p:nvGrpSpPr>
        <p:grpSpPr>
          <a:xfrm>
            <a:off x="3338721" y="978577"/>
            <a:ext cx="2514600" cy="876300"/>
            <a:chOff x="228600" y="2438400"/>
            <a:chExt cx="3048000" cy="1143000"/>
          </a:xfrm>
          <a:solidFill>
            <a:schemeClr val="bg1"/>
          </a:solidFill>
        </p:grpSpPr>
        <p:sp>
          <p:nvSpPr>
            <p:cNvPr id="16" name="AutoShape 14"/>
            <p:cNvSpPr>
              <a:spLocks noChangeArrowheads="1"/>
            </p:cNvSpPr>
            <p:nvPr/>
          </p:nvSpPr>
          <p:spPr bwMode="auto">
            <a:xfrm>
              <a:off x="228600" y="2438400"/>
              <a:ext cx="3048000" cy="1143000"/>
            </a:xfrm>
            <a:prstGeom prst="roundRect">
              <a:avLst>
                <a:gd name="adj" fmla="val 4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cxnSp>
          <p:nvCxnSpPr>
            <p:cNvPr id="17" name="AutoShape 15"/>
            <p:cNvCxnSpPr>
              <a:cxnSpLocks noChangeShapeType="1"/>
              <a:stCxn id="16" idx="1"/>
              <a:endCxn id="16" idx="3"/>
            </p:cNvCxnSpPr>
            <p:nvPr/>
          </p:nvCxnSpPr>
          <p:spPr bwMode="auto">
            <a:xfrm>
              <a:off x="228600" y="3009900"/>
              <a:ext cx="3048000" cy="0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8" name="Text Box 16"/>
            <p:cNvSpPr txBox="1">
              <a:spLocks noChangeArrowheads="1"/>
            </p:cNvSpPr>
            <p:nvPr/>
          </p:nvSpPr>
          <p:spPr bwMode="auto">
            <a:xfrm>
              <a:off x="981075" y="2476127"/>
              <a:ext cx="1241987" cy="52188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b="1" dirty="0" smtClean="0"/>
                <a:t>possède</a:t>
              </a:r>
              <a:endParaRPr lang="fr-FR" altLang="fr-FR" sz="2000" b="1" dirty="0"/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838200" y="3048000"/>
              <a:ext cx="1905000" cy="53340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</p:grpSp>
      <p:cxnSp>
        <p:nvCxnSpPr>
          <p:cNvPr id="24" name="AutoShape 26"/>
          <p:cNvCxnSpPr>
            <a:cxnSpLocks noChangeShapeType="1"/>
            <a:stCxn id="4" idx="1"/>
            <a:endCxn id="16" idx="3"/>
          </p:cNvCxnSpPr>
          <p:nvPr/>
        </p:nvCxnSpPr>
        <p:spPr bwMode="auto">
          <a:xfrm flipH="1">
            <a:off x="5853321" y="1256944"/>
            <a:ext cx="518879" cy="159783"/>
          </a:xfrm>
          <a:prstGeom prst="straightConnector1">
            <a:avLst/>
          </a:prstGeom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ZoneTexte 29"/>
          <p:cNvSpPr txBox="1"/>
          <p:nvPr/>
        </p:nvSpPr>
        <p:spPr>
          <a:xfrm>
            <a:off x="3002180" y="673884"/>
            <a:ext cx="481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1,n</a:t>
            </a:r>
            <a:endParaRPr lang="fr-FR" dirty="0"/>
          </a:p>
        </p:txBody>
      </p:sp>
      <p:grpSp>
        <p:nvGrpSpPr>
          <p:cNvPr id="31" name="Groupe 30"/>
          <p:cNvGrpSpPr/>
          <p:nvPr/>
        </p:nvGrpSpPr>
        <p:grpSpPr>
          <a:xfrm>
            <a:off x="313785" y="282838"/>
            <a:ext cx="2660948" cy="1409700"/>
            <a:chOff x="266700" y="152400"/>
            <a:chExt cx="2971800" cy="1752600"/>
          </a:xfrm>
        </p:grpSpPr>
        <p:sp>
          <p:nvSpPr>
            <p:cNvPr id="32" name="Rectangle 2"/>
            <p:cNvSpPr>
              <a:spLocks noChangeArrowheads="1"/>
            </p:cNvSpPr>
            <p:nvPr/>
          </p:nvSpPr>
          <p:spPr bwMode="auto">
            <a:xfrm>
              <a:off x="266700" y="609600"/>
              <a:ext cx="2971800" cy="1295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/>
            </a:p>
          </p:txBody>
        </p:sp>
        <p:sp>
          <p:nvSpPr>
            <p:cNvPr id="33" name="Text Box 3"/>
            <p:cNvSpPr txBox="1">
              <a:spLocks noChangeArrowheads="1"/>
            </p:cNvSpPr>
            <p:nvPr/>
          </p:nvSpPr>
          <p:spPr bwMode="auto">
            <a:xfrm>
              <a:off x="266700" y="152400"/>
              <a:ext cx="2971800" cy="4572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b="1" dirty="0" smtClean="0"/>
                <a:t>Client</a:t>
              </a:r>
              <a:endParaRPr lang="fr-FR" altLang="fr-FR" sz="2000" b="1" dirty="0"/>
            </a:p>
          </p:txBody>
        </p:sp>
        <p:sp>
          <p:nvSpPr>
            <p:cNvPr id="34" name="Rectangle 4"/>
            <p:cNvSpPr>
              <a:spLocks noChangeArrowheads="1"/>
            </p:cNvSpPr>
            <p:nvPr/>
          </p:nvSpPr>
          <p:spPr bwMode="auto">
            <a:xfrm>
              <a:off x="342900" y="762000"/>
              <a:ext cx="2819400" cy="533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u="sng" dirty="0" err="1" smtClean="0"/>
                <a:t>id_client</a:t>
              </a:r>
              <a:endParaRPr lang="fr-FR" altLang="fr-FR" sz="2000" u="sng" dirty="0"/>
            </a:p>
          </p:txBody>
        </p:sp>
        <p:sp>
          <p:nvSpPr>
            <p:cNvPr id="35" name="Rectangle 5"/>
            <p:cNvSpPr>
              <a:spLocks noChangeArrowheads="1"/>
            </p:cNvSpPr>
            <p:nvPr/>
          </p:nvSpPr>
          <p:spPr bwMode="auto">
            <a:xfrm>
              <a:off x="342900" y="1295400"/>
              <a:ext cx="2819400" cy="533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dirty="0" smtClean="0"/>
                <a:t>nom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dirty="0" smtClean="0"/>
                <a:t>adresse</a:t>
              </a:r>
              <a:endParaRPr lang="fr-FR" altLang="fr-FR" sz="2000" dirty="0"/>
            </a:p>
          </p:txBody>
        </p:sp>
      </p:grpSp>
      <p:cxnSp>
        <p:nvCxnSpPr>
          <p:cNvPr id="39" name="Connecteur droit 38"/>
          <p:cNvCxnSpPr>
            <a:stCxn id="32" idx="3"/>
            <a:endCxn id="16" idx="1"/>
          </p:cNvCxnSpPr>
          <p:nvPr/>
        </p:nvCxnSpPr>
        <p:spPr>
          <a:xfrm>
            <a:off x="2974733" y="1171562"/>
            <a:ext cx="363988" cy="24516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40" name="Groupe 39"/>
          <p:cNvGrpSpPr/>
          <p:nvPr/>
        </p:nvGrpSpPr>
        <p:grpSpPr>
          <a:xfrm>
            <a:off x="7599684" y="5445224"/>
            <a:ext cx="2660948" cy="1409700"/>
            <a:chOff x="266700" y="152400"/>
            <a:chExt cx="2971800" cy="1752600"/>
          </a:xfrm>
        </p:grpSpPr>
        <p:sp>
          <p:nvSpPr>
            <p:cNvPr id="41" name="Rectangle 2"/>
            <p:cNvSpPr>
              <a:spLocks noChangeArrowheads="1"/>
            </p:cNvSpPr>
            <p:nvPr/>
          </p:nvSpPr>
          <p:spPr bwMode="auto">
            <a:xfrm>
              <a:off x="266700" y="609600"/>
              <a:ext cx="2971800" cy="1295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/>
            </a:p>
          </p:txBody>
        </p:sp>
        <p:sp>
          <p:nvSpPr>
            <p:cNvPr id="42" name="Text Box 3"/>
            <p:cNvSpPr txBox="1">
              <a:spLocks noChangeArrowheads="1"/>
            </p:cNvSpPr>
            <p:nvPr/>
          </p:nvSpPr>
          <p:spPr bwMode="auto">
            <a:xfrm>
              <a:off x="266700" y="152400"/>
              <a:ext cx="2971800" cy="4572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b="1" dirty="0" smtClean="0"/>
                <a:t>Type</a:t>
              </a:r>
              <a:endParaRPr lang="fr-FR" altLang="fr-FR" sz="2000" b="1" dirty="0"/>
            </a:p>
          </p:txBody>
        </p:sp>
        <p:sp>
          <p:nvSpPr>
            <p:cNvPr id="43" name="Rectangle 4"/>
            <p:cNvSpPr>
              <a:spLocks noChangeArrowheads="1"/>
            </p:cNvSpPr>
            <p:nvPr/>
          </p:nvSpPr>
          <p:spPr bwMode="auto">
            <a:xfrm>
              <a:off x="342900" y="762000"/>
              <a:ext cx="2819400" cy="533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u="sng" dirty="0" err="1" smtClean="0"/>
                <a:t>id_type</a:t>
              </a:r>
              <a:endParaRPr lang="fr-FR" altLang="fr-FR" sz="2000" u="sng" dirty="0" smtClean="0"/>
            </a:p>
          </p:txBody>
        </p:sp>
        <p:sp>
          <p:nvSpPr>
            <p:cNvPr id="44" name="Rectangle 5"/>
            <p:cNvSpPr>
              <a:spLocks noChangeArrowheads="1"/>
            </p:cNvSpPr>
            <p:nvPr/>
          </p:nvSpPr>
          <p:spPr bwMode="auto">
            <a:xfrm>
              <a:off x="342900" y="1295400"/>
              <a:ext cx="2819400" cy="533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dirty="0" smtClean="0"/>
                <a:t>action</a:t>
              </a:r>
              <a:endParaRPr lang="fr-FR" altLang="fr-FR" sz="2000" dirty="0"/>
            </a:p>
          </p:txBody>
        </p:sp>
      </p:grpSp>
      <p:cxnSp>
        <p:nvCxnSpPr>
          <p:cNvPr id="50" name="Connecteur droit 49"/>
          <p:cNvCxnSpPr>
            <a:stCxn id="54" idx="2"/>
            <a:endCxn id="42" idx="0"/>
          </p:cNvCxnSpPr>
          <p:nvPr/>
        </p:nvCxnSpPr>
        <p:spPr>
          <a:xfrm>
            <a:off x="8283252" y="4809356"/>
            <a:ext cx="646906" cy="63586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" name="ZoneTexte 50"/>
          <p:cNvSpPr txBox="1"/>
          <p:nvPr/>
        </p:nvSpPr>
        <p:spPr>
          <a:xfrm>
            <a:off x="5695762" y="618355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1,1</a:t>
            </a:r>
            <a:endParaRPr lang="fr-FR" dirty="0"/>
          </a:p>
        </p:txBody>
      </p:sp>
      <p:grpSp>
        <p:nvGrpSpPr>
          <p:cNvPr id="53" name="Groupe 52"/>
          <p:cNvGrpSpPr/>
          <p:nvPr/>
        </p:nvGrpSpPr>
        <p:grpSpPr>
          <a:xfrm>
            <a:off x="7025952" y="3933056"/>
            <a:ext cx="2514600" cy="876300"/>
            <a:chOff x="228600" y="2438400"/>
            <a:chExt cx="3048000" cy="1143000"/>
          </a:xfrm>
          <a:solidFill>
            <a:schemeClr val="bg1"/>
          </a:solidFill>
        </p:grpSpPr>
        <p:sp>
          <p:nvSpPr>
            <p:cNvPr id="54" name="AutoShape 14"/>
            <p:cNvSpPr>
              <a:spLocks noChangeArrowheads="1"/>
            </p:cNvSpPr>
            <p:nvPr/>
          </p:nvSpPr>
          <p:spPr bwMode="auto">
            <a:xfrm>
              <a:off x="228600" y="2438400"/>
              <a:ext cx="3048000" cy="1143000"/>
            </a:xfrm>
            <a:prstGeom prst="roundRect">
              <a:avLst>
                <a:gd name="adj" fmla="val 4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cxnSp>
          <p:nvCxnSpPr>
            <p:cNvPr id="55" name="AutoShape 15"/>
            <p:cNvCxnSpPr>
              <a:cxnSpLocks noChangeShapeType="1"/>
              <a:stCxn id="54" idx="1"/>
              <a:endCxn id="54" idx="3"/>
            </p:cNvCxnSpPr>
            <p:nvPr/>
          </p:nvCxnSpPr>
          <p:spPr bwMode="auto">
            <a:xfrm>
              <a:off x="228600" y="3009900"/>
              <a:ext cx="3048000" cy="0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56" name="Text Box 16"/>
            <p:cNvSpPr txBox="1">
              <a:spLocks noChangeArrowheads="1"/>
            </p:cNvSpPr>
            <p:nvPr/>
          </p:nvSpPr>
          <p:spPr bwMode="auto">
            <a:xfrm>
              <a:off x="803018" y="2474743"/>
              <a:ext cx="1224501" cy="52188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b="1" dirty="0" err="1" smtClean="0"/>
                <a:t>Detenir</a:t>
              </a:r>
              <a:endParaRPr lang="fr-FR" altLang="fr-FR" sz="2000" b="1" dirty="0" smtClean="0"/>
            </a:p>
          </p:txBody>
        </p:sp>
        <p:sp>
          <p:nvSpPr>
            <p:cNvPr id="57" name="Rectangle 17"/>
            <p:cNvSpPr>
              <a:spLocks noChangeArrowheads="1"/>
            </p:cNvSpPr>
            <p:nvPr/>
          </p:nvSpPr>
          <p:spPr bwMode="auto">
            <a:xfrm>
              <a:off x="838200" y="3048000"/>
              <a:ext cx="1905000" cy="53340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400" dirty="0" err="1" smtClean="0"/>
                <a:t>Nbr_action</a:t>
              </a:r>
              <a:endParaRPr lang="fr-FR" altLang="fr-FR" sz="2400" dirty="0" smtClean="0"/>
            </a:p>
          </p:txBody>
        </p:sp>
      </p:grpSp>
      <p:sp>
        <p:nvSpPr>
          <p:cNvPr id="58" name="ZoneTexte 57"/>
          <p:cNvSpPr txBox="1"/>
          <p:nvPr/>
        </p:nvSpPr>
        <p:spPr>
          <a:xfrm>
            <a:off x="7938446" y="4942624"/>
            <a:ext cx="481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1,n</a:t>
            </a:r>
            <a:endParaRPr lang="fr-FR" dirty="0"/>
          </a:p>
        </p:txBody>
      </p:sp>
      <p:cxnSp>
        <p:nvCxnSpPr>
          <p:cNvPr id="60" name="Connecteur droit 59"/>
          <p:cNvCxnSpPr>
            <a:endCxn id="74" idx="0"/>
          </p:cNvCxnSpPr>
          <p:nvPr/>
        </p:nvCxnSpPr>
        <p:spPr>
          <a:xfrm>
            <a:off x="7702674" y="2221530"/>
            <a:ext cx="775175" cy="35167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63" name="Groupe 62"/>
          <p:cNvGrpSpPr/>
          <p:nvPr/>
        </p:nvGrpSpPr>
        <p:grpSpPr>
          <a:xfrm>
            <a:off x="4143175" y="3789040"/>
            <a:ext cx="1940993" cy="876300"/>
            <a:chOff x="228600" y="2438400"/>
            <a:chExt cx="3048000" cy="1143000"/>
          </a:xfrm>
          <a:solidFill>
            <a:schemeClr val="bg1"/>
          </a:solidFill>
        </p:grpSpPr>
        <p:sp>
          <p:nvSpPr>
            <p:cNvPr id="64" name="AutoShape 14"/>
            <p:cNvSpPr>
              <a:spLocks noChangeArrowheads="1"/>
            </p:cNvSpPr>
            <p:nvPr/>
          </p:nvSpPr>
          <p:spPr bwMode="auto">
            <a:xfrm>
              <a:off x="228600" y="2438400"/>
              <a:ext cx="3048000" cy="1143000"/>
            </a:xfrm>
            <a:prstGeom prst="roundRect">
              <a:avLst>
                <a:gd name="adj" fmla="val 4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cxnSp>
          <p:nvCxnSpPr>
            <p:cNvPr id="65" name="AutoShape 15"/>
            <p:cNvCxnSpPr>
              <a:cxnSpLocks noChangeShapeType="1"/>
              <a:stCxn id="64" idx="1"/>
              <a:endCxn id="64" idx="3"/>
            </p:cNvCxnSpPr>
            <p:nvPr/>
          </p:nvCxnSpPr>
          <p:spPr bwMode="auto">
            <a:xfrm>
              <a:off x="228600" y="3009900"/>
              <a:ext cx="3048000" cy="0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66" name="Text Box 16"/>
            <p:cNvSpPr txBox="1">
              <a:spLocks noChangeArrowheads="1"/>
            </p:cNvSpPr>
            <p:nvPr/>
          </p:nvSpPr>
          <p:spPr bwMode="auto">
            <a:xfrm>
              <a:off x="803018" y="2474743"/>
              <a:ext cx="1498468" cy="52188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b="1" dirty="0" smtClean="0"/>
                <a:t>alimenter</a:t>
              </a:r>
            </a:p>
          </p:txBody>
        </p:sp>
        <p:sp>
          <p:nvSpPr>
            <p:cNvPr id="67" name="Rectangle 17"/>
            <p:cNvSpPr>
              <a:spLocks noChangeArrowheads="1"/>
            </p:cNvSpPr>
            <p:nvPr/>
          </p:nvSpPr>
          <p:spPr bwMode="auto">
            <a:xfrm>
              <a:off x="838200" y="3048000"/>
              <a:ext cx="1905000" cy="53340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 dirty="0" smtClean="0"/>
            </a:p>
          </p:txBody>
        </p:sp>
      </p:grpSp>
      <p:cxnSp>
        <p:nvCxnSpPr>
          <p:cNvPr id="68" name="Connecteur droit 67"/>
          <p:cNvCxnSpPr>
            <a:stCxn id="64" idx="1"/>
            <a:endCxn id="59" idx="2"/>
          </p:cNvCxnSpPr>
          <p:nvPr/>
        </p:nvCxnSpPr>
        <p:spPr>
          <a:xfrm flipH="1" flipV="1">
            <a:off x="3808432" y="3278051"/>
            <a:ext cx="334743" cy="94913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Connecteur droit 70"/>
          <p:cNvCxnSpPr>
            <a:stCxn id="61" idx="0"/>
          </p:cNvCxnSpPr>
          <p:nvPr/>
        </p:nvCxnSpPr>
        <p:spPr>
          <a:xfrm flipV="1">
            <a:off x="3808432" y="2221530"/>
            <a:ext cx="3894242" cy="35167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45" name="Groupe 44"/>
          <p:cNvGrpSpPr/>
          <p:nvPr/>
        </p:nvGrpSpPr>
        <p:grpSpPr>
          <a:xfrm>
            <a:off x="5188024" y="2560831"/>
            <a:ext cx="2203453" cy="839641"/>
            <a:chOff x="266700" y="152400"/>
            <a:chExt cx="2971800" cy="1043878"/>
          </a:xfrm>
        </p:grpSpPr>
        <p:sp>
          <p:nvSpPr>
            <p:cNvPr id="46" name="Rectangle 2"/>
            <p:cNvSpPr>
              <a:spLocks noChangeArrowheads="1"/>
            </p:cNvSpPr>
            <p:nvPr/>
          </p:nvSpPr>
          <p:spPr bwMode="auto">
            <a:xfrm>
              <a:off x="266700" y="609600"/>
              <a:ext cx="2971800" cy="586678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/>
            </a:p>
          </p:txBody>
        </p:sp>
        <p:sp>
          <p:nvSpPr>
            <p:cNvPr id="47" name="Text Box 3"/>
            <p:cNvSpPr txBox="1">
              <a:spLocks noChangeArrowheads="1"/>
            </p:cNvSpPr>
            <p:nvPr/>
          </p:nvSpPr>
          <p:spPr bwMode="auto">
            <a:xfrm>
              <a:off x="266700" y="152400"/>
              <a:ext cx="2971800" cy="4572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b="1" dirty="0" err="1" smtClean="0"/>
                <a:t>epargne</a:t>
              </a:r>
              <a:endParaRPr lang="fr-FR" altLang="fr-FR" sz="2000" b="1" dirty="0"/>
            </a:p>
          </p:txBody>
        </p:sp>
        <p:sp>
          <p:nvSpPr>
            <p:cNvPr id="49" name="Rectangle 5"/>
            <p:cNvSpPr>
              <a:spLocks noChangeArrowheads="1"/>
            </p:cNvSpPr>
            <p:nvPr/>
          </p:nvSpPr>
          <p:spPr bwMode="auto">
            <a:xfrm>
              <a:off x="419100" y="495300"/>
              <a:ext cx="2819400" cy="533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 dirty="0" smtClean="0"/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dirty="0" err="1" smtClean="0"/>
                <a:t>montant_epargne</a:t>
              </a:r>
              <a:endParaRPr lang="fr-FR" altLang="fr-FR" sz="2000" dirty="0"/>
            </a:p>
          </p:txBody>
        </p:sp>
      </p:grpSp>
      <p:grpSp>
        <p:nvGrpSpPr>
          <p:cNvPr id="52" name="Groupe 51"/>
          <p:cNvGrpSpPr/>
          <p:nvPr/>
        </p:nvGrpSpPr>
        <p:grpSpPr>
          <a:xfrm>
            <a:off x="3044864" y="2573202"/>
            <a:ext cx="1527136" cy="704849"/>
            <a:chOff x="266700" y="152400"/>
            <a:chExt cx="2971800" cy="876299"/>
          </a:xfrm>
        </p:grpSpPr>
        <p:sp>
          <p:nvSpPr>
            <p:cNvPr id="59" name="Rectangle 2"/>
            <p:cNvSpPr>
              <a:spLocks noChangeArrowheads="1"/>
            </p:cNvSpPr>
            <p:nvPr/>
          </p:nvSpPr>
          <p:spPr bwMode="auto">
            <a:xfrm>
              <a:off x="266700" y="609600"/>
              <a:ext cx="2971800" cy="419099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/>
            </a:p>
          </p:txBody>
        </p:sp>
        <p:sp>
          <p:nvSpPr>
            <p:cNvPr id="61" name="Text Box 3"/>
            <p:cNvSpPr txBox="1">
              <a:spLocks noChangeArrowheads="1"/>
            </p:cNvSpPr>
            <p:nvPr/>
          </p:nvSpPr>
          <p:spPr bwMode="auto">
            <a:xfrm>
              <a:off x="266700" y="152400"/>
              <a:ext cx="2971800" cy="4572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b="1" dirty="0" smtClean="0"/>
                <a:t>courant</a:t>
              </a:r>
              <a:endParaRPr lang="fr-FR" altLang="fr-FR" sz="2000" b="1" dirty="0"/>
            </a:p>
          </p:txBody>
        </p:sp>
      </p:grpSp>
      <p:grpSp>
        <p:nvGrpSpPr>
          <p:cNvPr id="72" name="Groupe 71"/>
          <p:cNvGrpSpPr/>
          <p:nvPr/>
        </p:nvGrpSpPr>
        <p:grpSpPr>
          <a:xfrm>
            <a:off x="7559161" y="2573202"/>
            <a:ext cx="1837375" cy="704849"/>
            <a:chOff x="266700" y="152400"/>
            <a:chExt cx="2971800" cy="876299"/>
          </a:xfrm>
        </p:grpSpPr>
        <p:sp>
          <p:nvSpPr>
            <p:cNvPr id="73" name="Rectangle 2"/>
            <p:cNvSpPr>
              <a:spLocks noChangeArrowheads="1"/>
            </p:cNvSpPr>
            <p:nvPr/>
          </p:nvSpPr>
          <p:spPr bwMode="auto">
            <a:xfrm>
              <a:off x="266700" y="609600"/>
              <a:ext cx="2971800" cy="419099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/>
            </a:p>
          </p:txBody>
        </p:sp>
        <p:sp>
          <p:nvSpPr>
            <p:cNvPr id="74" name="Text Box 3"/>
            <p:cNvSpPr txBox="1">
              <a:spLocks noChangeArrowheads="1"/>
            </p:cNvSpPr>
            <p:nvPr/>
          </p:nvSpPr>
          <p:spPr bwMode="auto">
            <a:xfrm>
              <a:off x="266700" y="152400"/>
              <a:ext cx="2971800" cy="4572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b="1" dirty="0" smtClean="0"/>
                <a:t>actions</a:t>
              </a:r>
              <a:endParaRPr lang="fr-FR" altLang="fr-FR" sz="2000" b="1" dirty="0"/>
            </a:p>
          </p:txBody>
        </p:sp>
      </p:grpSp>
      <p:cxnSp>
        <p:nvCxnSpPr>
          <p:cNvPr id="77" name="Connecteur droit 76"/>
          <p:cNvCxnSpPr>
            <a:stCxn id="47" idx="0"/>
          </p:cNvCxnSpPr>
          <p:nvPr/>
        </p:nvCxnSpPr>
        <p:spPr>
          <a:xfrm flipV="1">
            <a:off x="6289751" y="2221529"/>
            <a:ext cx="1382478" cy="33930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Connecteur droit 77"/>
          <p:cNvCxnSpPr>
            <a:stCxn id="54" idx="0"/>
            <a:endCxn id="73" idx="2"/>
          </p:cNvCxnSpPr>
          <p:nvPr/>
        </p:nvCxnSpPr>
        <p:spPr>
          <a:xfrm flipV="1">
            <a:off x="8283252" y="3278051"/>
            <a:ext cx="194597" cy="65500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9" name="Connecteur droit 78"/>
          <p:cNvCxnSpPr>
            <a:stCxn id="64" idx="3"/>
            <a:endCxn id="46" idx="2"/>
          </p:cNvCxnSpPr>
          <p:nvPr/>
        </p:nvCxnSpPr>
        <p:spPr>
          <a:xfrm flipV="1">
            <a:off x="6084168" y="3400472"/>
            <a:ext cx="205583" cy="82671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0" name="ZoneTexte 79"/>
          <p:cNvSpPr txBox="1"/>
          <p:nvPr/>
        </p:nvSpPr>
        <p:spPr>
          <a:xfrm>
            <a:off x="6224937" y="3628379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1,1</a:t>
            </a:r>
            <a:endParaRPr lang="fr-FR" dirty="0"/>
          </a:p>
        </p:txBody>
      </p:sp>
      <p:sp>
        <p:nvSpPr>
          <p:cNvPr id="81" name="ZoneTexte 80"/>
          <p:cNvSpPr txBox="1"/>
          <p:nvPr/>
        </p:nvSpPr>
        <p:spPr>
          <a:xfrm>
            <a:off x="3423514" y="3497138"/>
            <a:ext cx="481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1,n</a:t>
            </a:r>
            <a:endParaRPr lang="fr-FR" dirty="0"/>
          </a:p>
        </p:txBody>
      </p:sp>
      <p:sp>
        <p:nvSpPr>
          <p:cNvPr id="82" name="ZoneTexte 81"/>
          <p:cNvSpPr txBox="1"/>
          <p:nvPr/>
        </p:nvSpPr>
        <p:spPr>
          <a:xfrm>
            <a:off x="8614077" y="3567954"/>
            <a:ext cx="481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1,n</a:t>
            </a:r>
            <a:endParaRPr lang="fr-FR" dirty="0"/>
          </a:p>
        </p:txBody>
      </p:sp>
      <p:sp>
        <p:nvSpPr>
          <p:cNvPr id="8" name="Secteurs 7"/>
          <p:cNvSpPr/>
          <p:nvPr/>
        </p:nvSpPr>
        <p:spPr>
          <a:xfrm>
            <a:off x="7226289" y="1777920"/>
            <a:ext cx="952768" cy="887219"/>
          </a:xfrm>
          <a:prstGeom prst="pie">
            <a:avLst>
              <a:gd name="adj1" fmla="val 10799995"/>
              <a:gd name="adj2" fmla="val 2154751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XT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83" name="Rectangle à coins arrondis 82"/>
          <p:cNvSpPr/>
          <p:nvPr/>
        </p:nvSpPr>
        <p:spPr>
          <a:xfrm>
            <a:off x="0" y="1844824"/>
            <a:ext cx="2714816" cy="1684047"/>
          </a:xfrm>
          <a:prstGeom prst="wedgeRoundRectCallout">
            <a:avLst>
              <a:gd name="adj1" fmla="val 225991"/>
              <a:gd name="adj2" fmla="val -51247"/>
              <a:gd name="adj3" fmla="val 16667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on considère ici qu’un compte est soit un compte courant, soit un </a:t>
            </a:r>
            <a:r>
              <a:rPr lang="fr-FR" smtClean="0"/>
              <a:t>compte épargne</a:t>
            </a:r>
            <a:r>
              <a:rPr lang="fr-FR" dirty="0" smtClean="0"/>
              <a:t>, soit un compte en actions</a:t>
            </a:r>
            <a:endParaRPr lang="fr-FR" dirty="0"/>
          </a:p>
        </p:txBody>
      </p:sp>
      <p:sp>
        <p:nvSpPr>
          <p:cNvPr id="84" name="ZoneTexte 83"/>
          <p:cNvSpPr txBox="1"/>
          <p:nvPr/>
        </p:nvSpPr>
        <p:spPr>
          <a:xfrm>
            <a:off x="247741" y="5723964"/>
            <a:ext cx="1968103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fr-FR" dirty="0" smtClean="0"/>
              <a:t>AGENCE BANCAIRE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54158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e 7"/>
          <p:cNvGrpSpPr/>
          <p:nvPr/>
        </p:nvGrpSpPr>
        <p:grpSpPr>
          <a:xfrm>
            <a:off x="216935" y="188640"/>
            <a:ext cx="2660948" cy="1409700"/>
            <a:chOff x="266700" y="152400"/>
            <a:chExt cx="2971800" cy="1752600"/>
          </a:xfrm>
        </p:grpSpPr>
        <p:sp>
          <p:nvSpPr>
            <p:cNvPr id="9" name="Rectangle 2"/>
            <p:cNvSpPr>
              <a:spLocks noChangeArrowheads="1"/>
            </p:cNvSpPr>
            <p:nvPr/>
          </p:nvSpPr>
          <p:spPr bwMode="auto">
            <a:xfrm>
              <a:off x="266700" y="609600"/>
              <a:ext cx="2971800" cy="1295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/>
            </a:p>
          </p:txBody>
        </p:sp>
        <p:sp>
          <p:nvSpPr>
            <p:cNvPr id="10" name="Text Box 3"/>
            <p:cNvSpPr txBox="1">
              <a:spLocks noChangeArrowheads="1"/>
            </p:cNvSpPr>
            <p:nvPr/>
          </p:nvSpPr>
          <p:spPr bwMode="auto">
            <a:xfrm>
              <a:off x="266700" y="152400"/>
              <a:ext cx="2971800" cy="4572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b="1" dirty="0" smtClean="0"/>
                <a:t>media</a:t>
              </a:r>
              <a:endParaRPr lang="fr-FR" altLang="fr-FR" sz="2000" b="1" dirty="0"/>
            </a:p>
          </p:txBody>
        </p:sp>
        <p:sp>
          <p:nvSpPr>
            <p:cNvPr id="11" name="Rectangle 4"/>
            <p:cNvSpPr>
              <a:spLocks noChangeArrowheads="1"/>
            </p:cNvSpPr>
            <p:nvPr/>
          </p:nvSpPr>
          <p:spPr bwMode="auto">
            <a:xfrm>
              <a:off x="342900" y="693282"/>
              <a:ext cx="2819400" cy="533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u="sng" dirty="0" err="1" smtClean="0"/>
                <a:t>num_interne</a:t>
              </a:r>
              <a:endParaRPr lang="fr-FR" altLang="fr-FR" sz="2000" u="sng" dirty="0"/>
            </a:p>
          </p:txBody>
        </p:sp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342900" y="1295400"/>
              <a:ext cx="2819400" cy="533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dirty="0" err="1" smtClean="0"/>
                <a:t>isbn</a:t>
              </a:r>
              <a:endParaRPr lang="fr-FR" altLang="fr-FR" sz="2000" dirty="0" smtClean="0"/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dirty="0" err="1" smtClean="0"/>
                <a:t>titre_media</a:t>
              </a:r>
              <a:endParaRPr lang="fr-FR" altLang="fr-FR" sz="2000" dirty="0"/>
            </a:p>
          </p:txBody>
        </p:sp>
      </p:grpSp>
      <p:grpSp>
        <p:nvGrpSpPr>
          <p:cNvPr id="20" name="Groupe 19"/>
          <p:cNvGrpSpPr/>
          <p:nvPr/>
        </p:nvGrpSpPr>
        <p:grpSpPr>
          <a:xfrm>
            <a:off x="272987" y="2416276"/>
            <a:ext cx="1970255" cy="890383"/>
            <a:chOff x="266700" y="152400"/>
            <a:chExt cx="2971800" cy="1106962"/>
          </a:xfrm>
        </p:grpSpPr>
        <p:sp>
          <p:nvSpPr>
            <p:cNvPr id="21" name="Rectangle 2"/>
            <p:cNvSpPr>
              <a:spLocks noChangeArrowheads="1"/>
            </p:cNvSpPr>
            <p:nvPr/>
          </p:nvSpPr>
          <p:spPr bwMode="auto">
            <a:xfrm>
              <a:off x="266700" y="609600"/>
              <a:ext cx="2971800" cy="649762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/>
            </a:p>
          </p:txBody>
        </p:sp>
        <p:sp>
          <p:nvSpPr>
            <p:cNvPr id="22" name="Text Box 3"/>
            <p:cNvSpPr txBox="1">
              <a:spLocks noChangeArrowheads="1"/>
            </p:cNvSpPr>
            <p:nvPr/>
          </p:nvSpPr>
          <p:spPr bwMode="auto">
            <a:xfrm>
              <a:off x="266700" y="152400"/>
              <a:ext cx="2971800" cy="4572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b="1" dirty="0" smtClean="0"/>
                <a:t>livre</a:t>
              </a:r>
              <a:endParaRPr lang="fr-FR" altLang="fr-FR" sz="2000" b="1" dirty="0"/>
            </a:p>
          </p:txBody>
        </p:sp>
        <p:sp>
          <p:nvSpPr>
            <p:cNvPr id="24" name="Rectangle 5"/>
            <p:cNvSpPr>
              <a:spLocks noChangeArrowheads="1"/>
            </p:cNvSpPr>
            <p:nvPr/>
          </p:nvSpPr>
          <p:spPr bwMode="auto">
            <a:xfrm>
              <a:off x="359610" y="695274"/>
              <a:ext cx="2819400" cy="533401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dirty="0" err="1" smtClean="0"/>
                <a:t>nbpages</a:t>
              </a:r>
              <a:endParaRPr lang="fr-FR" altLang="fr-FR" sz="2000" dirty="0" smtClean="0"/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 dirty="0"/>
            </a:p>
          </p:txBody>
        </p:sp>
      </p:grpSp>
      <p:grpSp>
        <p:nvGrpSpPr>
          <p:cNvPr id="25" name="Groupe 24"/>
          <p:cNvGrpSpPr/>
          <p:nvPr/>
        </p:nvGrpSpPr>
        <p:grpSpPr>
          <a:xfrm>
            <a:off x="2555776" y="2448580"/>
            <a:ext cx="1970255" cy="1348409"/>
            <a:chOff x="266700" y="152400"/>
            <a:chExt cx="2971800" cy="1676400"/>
          </a:xfrm>
        </p:grpSpPr>
        <p:sp>
          <p:nvSpPr>
            <p:cNvPr id="26" name="Rectangle 2"/>
            <p:cNvSpPr>
              <a:spLocks noChangeArrowheads="1"/>
            </p:cNvSpPr>
            <p:nvPr/>
          </p:nvSpPr>
          <p:spPr bwMode="auto">
            <a:xfrm>
              <a:off x="266700" y="609600"/>
              <a:ext cx="2971800" cy="609599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/>
            </a:p>
          </p:txBody>
        </p:sp>
        <p:sp>
          <p:nvSpPr>
            <p:cNvPr id="27" name="Text Box 3"/>
            <p:cNvSpPr txBox="1">
              <a:spLocks noChangeArrowheads="1"/>
            </p:cNvSpPr>
            <p:nvPr/>
          </p:nvSpPr>
          <p:spPr bwMode="auto">
            <a:xfrm>
              <a:off x="266700" y="152400"/>
              <a:ext cx="2971800" cy="4572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b="1" dirty="0" smtClean="0"/>
                <a:t>cd</a:t>
              </a:r>
              <a:endParaRPr lang="fr-FR" altLang="fr-FR" sz="2000" b="1" dirty="0"/>
            </a:p>
          </p:txBody>
        </p:sp>
        <p:sp>
          <p:nvSpPr>
            <p:cNvPr id="29" name="Rectangle 5"/>
            <p:cNvSpPr>
              <a:spLocks noChangeArrowheads="1"/>
            </p:cNvSpPr>
            <p:nvPr/>
          </p:nvSpPr>
          <p:spPr bwMode="auto">
            <a:xfrm>
              <a:off x="342900" y="1295400"/>
              <a:ext cx="2819400" cy="533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 dirty="0"/>
            </a:p>
          </p:txBody>
        </p:sp>
      </p:grpSp>
      <p:grpSp>
        <p:nvGrpSpPr>
          <p:cNvPr id="30" name="Groupe 29"/>
          <p:cNvGrpSpPr/>
          <p:nvPr/>
        </p:nvGrpSpPr>
        <p:grpSpPr>
          <a:xfrm>
            <a:off x="5004048" y="2387289"/>
            <a:ext cx="1970255" cy="919369"/>
            <a:chOff x="266700" y="152400"/>
            <a:chExt cx="2971800" cy="1143000"/>
          </a:xfrm>
        </p:grpSpPr>
        <p:sp>
          <p:nvSpPr>
            <p:cNvPr id="31" name="Rectangle 2"/>
            <p:cNvSpPr>
              <a:spLocks noChangeArrowheads="1"/>
            </p:cNvSpPr>
            <p:nvPr/>
          </p:nvSpPr>
          <p:spPr bwMode="auto">
            <a:xfrm>
              <a:off x="266700" y="609600"/>
              <a:ext cx="2971800" cy="6477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/>
            </a:p>
          </p:txBody>
        </p:sp>
        <p:sp>
          <p:nvSpPr>
            <p:cNvPr id="32" name="Text Box 3"/>
            <p:cNvSpPr txBox="1">
              <a:spLocks noChangeArrowheads="1"/>
            </p:cNvSpPr>
            <p:nvPr/>
          </p:nvSpPr>
          <p:spPr bwMode="auto">
            <a:xfrm>
              <a:off x="266700" y="152400"/>
              <a:ext cx="2971800" cy="4572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b="1" dirty="0" smtClean="0"/>
                <a:t>dvd</a:t>
              </a:r>
              <a:endParaRPr lang="fr-FR" altLang="fr-FR" sz="2000" b="1" dirty="0"/>
            </a:p>
          </p:txBody>
        </p:sp>
        <p:sp>
          <p:nvSpPr>
            <p:cNvPr id="33" name="Rectangle 4"/>
            <p:cNvSpPr>
              <a:spLocks noChangeArrowheads="1"/>
            </p:cNvSpPr>
            <p:nvPr/>
          </p:nvSpPr>
          <p:spPr bwMode="auto">
            <a:xfrm>
              <a:off x="342900" y="762000"/>
              <a:ext cx="2819400" cy="533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 u="sng" dirty="0"/>
            </a:p>
          </p:txBody>
        </p:sp>
        <p:sp>
          <p:nvSpPr>
            <p:cNvPr id="34" name="Rectangle 5"/>
            <p:cNvSpPr>
              <a:spLocks noChangeArrowheads="1"/>
            </p:cNvSpPr>
            <p:nvPr/>
          </p:nvSpPr>
          <p:spPr bwMode="auto">
            <a:xfrm>
              <a:off x="342899" y="641789"/>
              <a:ext cx="2819400" cy="533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dirty="0" err="1" smtClean="0"/>
                <a:t>duree_dvd</a:t>
              </a:r>
              <a:endParaRPr lang="fr-FR" altLang="fr-FR" sz="2000" dirty="0" smtClean="0"/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 dirty="0"/>
            </a:p>
          </p:txBody>
        </p:sp>
      </p:grpSp>
      <p:grpSp>
        <p:nvGrpSpPr>
          <p:cNvPr id="35" name="Groupe 34"/>
          <p:cNvGrpSpPr/>
          <p:nvPr/>
        </p:nvGrpSpPr>
        <p:grpSpPr>
          <a:xfrm>
            <a:off x="323528" y="5115644"/>
            <a:ext cx="1970255" cy="1409700"/>
            <a:chOff x="266700" y="152400"/>
            <a:chExt cx="2971800" cy="1752600"/>
          </a:xfrm>
        </p:grpSpPr>
        <p:sp>
          <p:nvSpPr>
            <p:cNvPr id="36" name="Rectangle 2"/>
            <p:cNvSpPr>
              <a:spLocks noChangeArrowheads="1"/>
            </p:cNvSpPr>
            <p:nvPr/>
          </p:nvSpPr>
          <p:spPr bwMode="auto">
            <a:xfrm>
              <a:off x="266700" y="609600"/>
              <a:ext cx="2971800" cy="1295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/>
            </a:p>
          </p:txBody>
        </p:sp>
        <p:sp>
          <p:nvSpPr>
            <p:cNvPr id="37" name="Text Box 3"/>
            <p:cNvSpPr txBox="1">
              <a:spLocks noChangeArrowheads="1"/>
            </p:cNvSpPr>
            <p:nvPr/>
          </p:nvSpPr>
          <p:spPr bwMode="auto">
            <a:xfrm>
              <a:off x="266700" y="152400"/>
              <a:ext cx="2971800" cy="4572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b="1" dirty="0" smtClean="0"/>
                <a:t>auteur</a:t>
              </a:r>
              <a:endParaRPr lang="fr-FR" altLang="fr-FR" sz="2000" b="1" dirty="0"/>
            </a:p>
          </p:txBody>
        </p:sp>
        <p:sp>
          <p:nvSpPr>
            <p:cNvPr id="38" name="Rectangle 4"/>
            <p:cNvSpPr>
              <a:spLocks noChangeArrowheads="1"/>
            </p:cNvSpPr>
            <p:nvPr/>
          </p:nvSpPr>
          <p:spPr bwMode="auto">
            <a:xfrm>
              <a:off x="342900" y="762000"/>
              <a:ext cx="2819400" cy="533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u="sng" dirty="0" err="1" smtClean="0"/>
                <a:t>num_auteur</a:t>
              </a:r>
              <a:endParaRPr lang="fr-FR" altLang="fr-FR" sz="2000" u="sng" dirty="0"/>
            </a:p>
          </p:txBody>
        </p:sp>
        <p:sp>
          <p:nvSpPr>
            <p:cNvPr id="39" name="Rectangle 5"/>
            <p:cNvSpPr>
              <a:spLocks noChangeArrowheads="1"/>
            </p:cNvSpPr>
            <p:nvPr/>
          </p:nvSpPr>
          <p:spPr bwMode="auto">
            <a:xfrm>
              <a:off x="342900" y="1295400"/>
              <a:ext cx="2819400" cy="533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dirty="0" err="1" smtClean="0"/>
                <a:t>nom_auteur</a:t>
              </a:r>
              <a:endParaRPr lang="fr-FR" altLang="fr-FR" sz="2000" dirty="0" smtClean="0"/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 dirty="0"/>
            </a:p>
          </p:txBody>
        </p:sp>
      </p:grpSp>
      <p:cxnSp>
        <p:nvCxnSpPr>
          <p:cNvPr id="40" name="Connecteur droit 39"/>
          <p:cNvCxnSpPr>
            <a:endCxn id="27" idx="0"/>
          </p:cNvCxnSpPr>
          <p:nvPr/>
        </p:nvCxnSpPr>
        <p:spPr>
          <a:xfrm>
            <a:off x="1692557" y="2041949"/>
            <a:ext cx="1848347" cy="40663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Connecteur droit 40"/>
          <p:cNvCxnSpPr>
            <a:stCxn id="22" idx="0"/>
          </p:cNvCxnSpPr>
          <p:nvPr/>
        </p:nvCxnSpPr>
        <p:spPr>
          <a:xfrm flipV="1">
            <a:off x="1258115" y="2041949"/>
            <a:ext cx="434442" cy="37432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Connecteur droit 47"/>
          <p:cNvCxnSpPr>
            <a:endCxn id="32" idx="0"/>
          </p:cNvCxnSpPr>
          <p:nvPr/>
        </p:nvCxnSpPr>
        <p:spPr>
          <a:xfrm>
            <a:off x="1727417" y="2041949"/>
            <a:ext cx="4261759" cy="34534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51" name="Groupe 50"/>
          <p:cNvGrpSpPr/>
          <p:nvPr/>
        </p:nvGrpSpPr>
        <p:grpSpPr>
          <a:xfrm>
            <a:off x="2673753" y="5157192"/>
            <a:ext cx="1970255" cy="1409700"/>
            <a:chOff x="266700" y="152400"/>
            <a:chExt cx="2971800" cy="1752600"/>
          </a:xfrm>
        </p:grpSpPr>
        <p:sp>
          <p:nvSpPr>
            <p:cNvPr id="52" name="Rectangle 2"/>
            <p:cNvSpPr>
              <a:spLocks noChangeArrowheads="1"/>
            </p:cNvSpPr>
            <p:nvPr/>
          </p:nvSpPr>
          <p:spPr bwMode="auto">
            <a:xfrm>
              <a:off x="266700" y="609600"/>
              <a:ext cx="2971800" cy="1295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/>
            </a:p>
          </p:txBody>
        </p:sp>
        <p:sp>
          <p:nvSpPr>
            <p:cNvPr id="53" name="Text Box 3"/>
            <p:cNvSpPr txBox="1">
              <a:spLocks noChangeArrowheads="1"/>
            </p:cNvSpPr>
            <p:nvPr/>
          </p:nvSpPr>
          <p:spPr bwMode="auto">
            <a:xfrm>
              <a:off x="266700" y="152400"/>
              <a:ext cx="2971800" cy="4572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b="1" dirty="0" smtClean="0"/>
                <a:t>titre</a:t>
              </a:r>
              <a:endParaRPr lang="fr-FR" altLang="fr-FR" sz="2000" b="1" dirty="0"/>
            </a:p>
          </p:txBody>
        </p:sp>
        <p:sp>
          <p:nvSpPr>
            <p:cNvPr id="54" name="Rectangle 4"/>
            <p:cNvSpPr>
              <a:spLocks noChangeArrowheads="1"/>
            </p:cNvSpPr>
            <p:nvPr/>
          </p:nvSpPr>
          <p:spPr bwMode="auto">
            <a:xfrm>
              <a:off x="342900" y="762000"/>
              <a:ext cx="2819400" cy="533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u="sng" dirty="0" err="1" smtClean="0"/>
                <a:t>num_titre</a:t>
              </a:r>
              <a:endParaRPr lang="fr-FR" altLang="fr-FR" sz="2000" u="sng" dirty="0"/>
            </a:p>
          </p:txBody>
        </p:sp>
        <p:sp>
          <p:nvSpPr>
            <p:cNvPr id="55" name="Rectangle 5"/>
            <p:cNvSpPr>
              <a:spLocks noChangeArrowheads="1"/>
            </p:cNvSpPr>
            <p:nvPr/>
          </p:nvSpPr>
          <p:spPr bwMode="auto">
            <a:xfrm>
              <a:off x="342900" y="1295400"/>
              <a:ext cx="2819400" cy="533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dirty="0" err="1" smtClean="0"/>
                <a:t>duree_titre</a:t>
              </a:r>
              <a:endParaRPr lang="fr-FR" altLang="fr-FR" sz="2000" dirty="0" smtClean="0"/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 dirty="0"/>
            </a:p>
          </p:txBody>
        </p:sp>
      </p:grpSp>
      <p:grpSp>
        <p:nvGrpSpPr>
          <p:cNvPr id="56" name="Groupe 55"/>
          <p:cNvGrpSpPr/>
          <p:nvPr/>
        </p:nvGrpSpPr>
        <p:grpSpPr>
          <a:xfrm>
            <a:off x="5770097" y="5157192"/>
            <a:ext cx="1970255" cy="1409700"/>
            <a:chOff x="266700" y="152400"/>
            <a:chExt cx="2971800" cy="1752600"/>
          </a:xfrm>
        </p:grpSpPr>
        <p:sp>
          <p:nvSpPr>
            <p:cNvPr id="57" name="Rectangle 2"/>
            <p:cNvSpPr>
              <a:spLocks noChangeArrowheads="1"/>
            </p:cNvSpPr>
            <p:nvPr/>
          </p:nvSpPr>
          <p:spPr bwMode="auto">
            <a:xfrm>
              <a:off x="266700" y="609600"/>
              <a:ext cx="2971800" cy="1295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/>
            </a:p>
          </p:txBody>
        </p:sp>
        <p:sp>
          <p:nvSpPr>
            <p:cNvPr id="58" name="Text Box 3"/>
            <p:cNvSpPr txBox="1">
              <a:spLocks noChangeArrowheads="1"/>
            </p:cNvSpPr>
            <p:nvPr/>
          </p:nvSpPr>
          <p:spPr bwMode="auto">
            <a:xfrm>
              <a:off x="266700" y="152400"/>
              <a:ext cx="2971800" cy="4572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b="1" dirty="0" smtClean="0"/>
                <a:t>langue</a:t>
              </a:r>
              <a:endParaRPr lang="fr-FR" altLang="fr-FR" sz="2000" b="1" dirty="0"/>
            </a:p>
          </p:txBody>
        </p:sp>
        <p:sp>
          <p:nvSpPr>
            <p:cNvPr id="59" name="Rectangle 4"/>
            <p:cNvSpPr>
              <a:spLocks noChangeArrowheads="1"/>
            </p:cNvSpPr>
            <p:nvPr/>
          </p:nvSpPr>
          <p:spPr bwMode="auto">
            <a:xfrm>
              <a:off x="342900" y="762000"/>
              <a:ext cx="2819400" cy="533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u="sng" dirty="0" err="1" smtClean="0"/>
                <a:t>code_langue</a:t>
              </a:r>
              <a:endParaRPr lang="fr-FR" altLang="fr-FR" sz="2000" u="sng" dirty="0"/>
            </a:p>
          </p:txBody>
        </p:sp>
      </p:grpSp>
      <p:grpSp>
        <p:nvGrpSpPr>
          <p:cNvPr id="61" name="Groupe 60"/>
          <p:cNvGrpSpPr/>
          <p:nvPr/>
        </p:nvGrpSpPr>
        <p:grpSpPr>
          <a:xfrm>
            <a:off x="247001" y="3788117"/>
            <a:ext cx="1869194" cy="734195"/>
            <a:chOff x="228600" y="2332297"/>
            <a:chExt cx="3048000" cy="1249103"/>
          </a:xfrm>
          <a:solidFill>
            <a:schemeClr val="bg1"/>
          </a:solidFill>
        </p:grpSpPr>
        <p:sp>
          <p:nvSpPr>
            <p:cNvPr id="62" name="AutoShape 14"/>
            <p:cNvSpPr>
              <a:spLocks noChangeArrowheads="1"/>
            </p:cNvSpPr>
            <p:nvPr/>
          </p:nvSpPr>
          <p:spPr bwMode="auto">
            <a:xfrm>
              <a:off x="228600" y="2438400"/>
              <a:ext cx="3048000" cy="1143000"/>
            </a:xfrm>
            <a:prstGeom prst="roundRect">
              <a:avLst>
                <a:gd name="adj" fmla="val 4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cxnSp>
          <p:nvCxnSpPr>
            <p:cNvPr id="63" name="AutoShape 15"/>
            <p:cNvCxnSpPr>
              <a:cxnSpLocks noChangeShapeType="1"/>
              <a:stCxn id="62" idx="1"/>
              <a:endCxn id="62" idx="3"/>
            </p:cNvCxnSpPr>
            <p:nvPr/>
          </p:nvCxnSpPr>
          <p:spPr bwMode="auto">
            <a:xfrm>
              <a:off x="228600" y="3009900"/>
              <a:ext cx="3048000" cy="0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64" name="Text Box 16"/>
            <p:cNvSpPr txBox="1">
              <a:spLocks noChangeArrowheads="1"/>
            </p:cNvSpPr>
            <p:nvPr/>
          </p:nvSpPr>
          <p:spPr bwMode="auto">
            <a:xfrm>
              <a:off x="1057907" y="2332297"/>
              <a:ext cx="1336558" cy="6807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b="1" dirty="0" err="1" smtClean="0"/>
                <a:t>ecrire</a:t>
              </a:r>
              <a:endParaRPr lang="fr-FR" altLang="fr-FR" sz="2000" b="1" dirty="0"/>
            </a:p>
          </p:txBody>
        </p:sp>
        <p:sp>
          <p:nvSpPr>
            <p:cNvPr id="65" name="Rectangle 17"/>
            <p:cNvSpPr>
              <a:spLocks noChangeArrowheads="1"/>
            </p:cNvSpPr>
            <p:nvPr/>
          </p:nvSpPr>
          <p:spPr bwMode="auto">
            <a:xfrm>
              <a:off x="838200" y="3048000"/>
              <a:ext cx="1905000" cy="53340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</p:grpSp>
      <p:grpSp>
        <p:nvGrpSpPr>
          <p:cNvPr id="66" name="Groupe 65"/>
          <p:cNvGrpSpPr/>
          <p:nvPr/>
        </p:nvGrpSpPr>
        <p:grpSpPr>
          <a:xfrm>
            <a:off x="2840539" y="3788117"/>
            <a:ext cx="1803469" cy="743838"/>
            <a:chOff x="228600" y="2315891"/>
            <a:chExt cx="3048000" cy="1265509"/>
          </a:xfrm>
          <a:solidFill>
            <a:schemeClr val="bg1"/>
          </a:solidFill>
        </p:grpSpPr>
        <p:sp>
          <p:nvSpPr>
            <p:cNvPr id="67" name="AutoShape 14"/>
            <p:cNvSpPr>
              <a:spLocks noChangeArrowheads="1"/>
            </p:cNvSpPr>
            <p:nvPr/>
          </p:nvSpPr>
          <p:spPr bwMode="auto">
            <a:xfrm>
              <a:off x="228600" y="2438400"/>
              <a:ext cx="3048000" cy="1143000"/>
            </a:xfrm>
            <a:prstGeom prst="roundRect">
              <a:avLst>
                <a:gd name="adj" fmla="val 4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cxnSp>
          <p:nvCxnSpPr>
            <p:cNvPr id="68" name="AutoShape 15"/>
            <p:cNvCxnSpPr>
              <a:cxnSpLocks noChangeShapeType="1"/>
              <a:stCxn id="67" idx="1"/>
              <a:endCxn id="67" idx="3"/>
            </p:cNvCxnSpPr>
            <p:nvPr/>
          </p:nvCxnSpPr>
          <p:spPr bwMode="auto">
            <a:xfrm>
              <a:off x="228600" y="3009900"/>
              <a:ext cx="3048000" cy="0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69" name="Text Box 16"/>
            <p:cNvSpPr txBox="1">
              <a:spLocks noChangeArrowheads="1"/>
            </p:cNvSpPr>
            <p:nvPr/>
          </p:nvSpPr>
          <p:spPr bwMode="auto">
            <a:xfrm>
              <a:off x="842620" y="2315891"/>
              <a:ext cx="2260014" cy="6807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fr-FR"/>
              </a:defPPr>
              <a:lvl1pPr>
                <a:spcBef>
                  <a:spcPct val="0"/>
                </a:spcBef>
                <a:buFontTx/>
                <a:buNone/>
                <a:defRPr sz="2000" b="1"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latin typeface="Times New Roman" charset="0"/>
                </a:defRPr>
              </a:lvl9pPr>
            </a:lstStyle>
            <a:p>
              <a:r>
                <a:rPr lang="fr-FR" altLang="fr-FR" dirty="0" smtClean="0"/>
                <a:t>comporter</a:t>
              </a:r>
              <a:endParaRPr lang="fr-FR" altLang="fr-FR" dirty="0"/>
            </a:p>
          </p:txBody>
        </p:sp>
        <p:sp>
          <p:nvSpPr>
            <p:cNvPr id="70" name="Rectangle 17"/>
            <p:cNvSpPr>
              <a:spLocks noChangeArrowheads="1"/>
            </p:cNvSpPr>
            <p:nvPr/>
          </p:nvSpPr>
          <p:spPr bwMode="auto">
            <a:xfrm>
              <a:off x="838200" y="3048000"/>
              <a:ext cx="1905000" cy="53340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</p:grpSp>
      <p:grpSp>
        <p:nvGrpSpPr>
          <p:cNvPr id="72" name="Groupe 71"/>
          <p:cNvGrpSpPr/>
          <p:nvPr/>
        </p:nvGrpSpPr>
        <p:grpSpPr>
          <a:xfrm>
            <a:off x="7308304" y="3860125"/>
            <a:ext cx="2163509" cy="710545"/>
            <a:chOff x="228600" y="2372533"/>
            <a:chExt cx="3048000" cy="1208867"/>
          </a:xfrm>
          <a:solidFill>
            <a:schemeClr val="bg1"/>
          </a:solidFill>
        </p:grpSpPr>
        <p:sp>
          <p:nvSpPr>
            <p:cNvPr id="73" name="AutoShape 14"/>
            <p:cNvSpPr>
              <a:spLocks noChangeArrowheads="1"/>
            </p:cNvSpPr>
            <p:nvPr/>
          </p:nvSpPr>
          <p:spPr bwMode="auto">
            <a:xfrm>
              <a:off x="228600" y="2438400"/>
              <a:ext cx="3048000" cy="1143000"/>
            </a:xfrm>
            <a:prstGeom prst="roundRect">
              <a:avLst>
                <a:gd name="adj" fmla="val 4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cxnSp>
          <p:nvCxnSpPr>
            <p:cNvPr id="74" name="AutoShape 15"/>
            <p:cNvCxnSpPr>
              <a:cxnSpLocks noChangeShapeType="1"/>
              <a:stCxn id="73" idx="1"/>
              <a:endCxn id="73" idx="3"/>
            </p:cNvCxnSpPr>
            <p:nvPr/>
          </p:nvCxnSpPr>
          <p:spPr bwMode="auto">
            <a:xfrm>
              <a:off x="228600" y="3009900"/>
              <a:ext cx="3048000" cy="0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75" name="Text Box 16"/>
            <p:cNvSpPr txBox="1">
              <a:spLocks noChangeArrowheads="1"/>
            </p:cNvSpPr>
            <p:nvPr/>
          </p:nvSpPr>
          <p:spPr bwMode="auto">
            <a:xfrm>
              <a:off x="837279" y="2372533"/>
              <a:ext cx="1854826" cy="6807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fr-FR"/>
              </a:defPPr>
              <a:lvl1pPr>
                <a:spcBef>
                  <a:spcPct val="0"/>
                </a:spcBef>
                <a:buFontTx/>
                <a:buNone/>
                <a:defRPr sz="2000" b="1"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latin typeface="Times New Roman" charset="0"/>
                </a:defRPr>
              </a:lvl9pPr>
            </a:lstStyle>
            <a:p>
              <a:r>
                <a:rPr lang="fr-FR" altLang="fr-FR" dirty="0"/>
                <a:t>sous-titrer</a:t>
              </a:r>
            </a:p>
          </p:txBody>
        </p:sp>
        <p:sp>
          <p:nvSpPr>
            <p:cNvPr id="76" name="Rectangle 17"/>
            <p:cNvSpPr>
              <a:spLocks noChangeArrowheads="1"/>
            </p:cNvSpPr>
            <p:nvPr/>
          </p:nvSpPr>
          <p:spPr bwMode="auto">
            <a:xfrm>
              <a:off x="838200" y="3048000"/>
              <a:ext cx="1905000" cy="53340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</p:grpSp>
      <p:grpSp>
        <p:nvGrpSpPr>
          <p:cNvPr id="77" name="Groupe 76"/>
          <p:cNvGrpSpPr/>
          <p:nvPr/>
        </p:nvGrpSpPr>
        <p:grpSpPr>
          <a:xfrm>
            <a:off x="5076056" y="3860125"/>
            <a:ext cx="2163509" cy="743838"/>
            <a:chOff x="228600" y="2315891"/>
            <a:chExt cx="3048000" cy="1265509"/>
          </a:xfrm>
          <a:solidFill>
            <a:schemeClr val="bg1"/>
          </a:solidFill>
        </p:grpSpPr>
        <p:sp>
          <p:nvSpPr>
            <p:cNvPr id="78" name="AutoShape 14"/>
            <p:cNvSpPr>
              <a:spLocks noChangeArrowheads="1"/>
            </p:cNvSpPr>
            <p:nvPr/>
          </p:nvSpPr>
          <p:spPr bwMode="auto">
            <a:xfrm>
              <a:off x="228600" y="2438400"/>
              <a:ext cx="3048000" cy="1143000"/>
            </a:xfrm>
            <a:prstGeom prst="roundRect">
              <a:avLst>
                <a:gd name="adj" fmla="val 4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cxnSp>
          <p:nvCxnSpPr>
            <p:cNvPr id="79" name="AutoShape 15"/>
            <p:cNvCxnSpPr>
              <a:cxnSpLocks noChangeShapeType="1"/>
              <a:stCxn id="78" idx="1"/>
              <a:endCxn id="78" idx="3"/>
            </p:cNvCxnSpPr>
            <p:nvPr/>
          </p:nvCxnSpPr>
          <p:spPr bwMode="auto">
            <a:xfrm>
              <a:off x="228600" y="3009900"/>
              <a:ext cx="3048000" cy="0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80" name="Text Box 16"/>
            <p:cNvSpPr txBox="1">
              <a:spLocks noChangeArrowheads="1"/>
            </p:cNvSpPr>
            <p:nvPr/>
          </p:nvSpPr>
          <p:spPr bwMode="auto">
            <a:xfrm>
              <a:off x="1035313" y="2315891"/>
              <a:ext cx="1222217" cy="6807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fr-FR"/>
              </a:defPPr>
              <a:lvl1pPr>
                <a:spcBef>
                  <a:spcPct val="0"/>
                </a:spcBef>
                <a:buFontTx/>
                <a:buNone/>
                <a:defRPr sz="2000" b="1"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latin typeface="Times New Roman" charset="0"/>
                </a:defRPr>
              </a:lvl9pPr>
            </a:lstStyle>
            <a:p>
              <a:r>
                <a:rPr lang="fr-FR" altLang="fr-FR" dirty="0"/>
                <a:t>parler</a:t>
              </a:r>
            </a:p>
          </p:txBody>
        </p:sp>
        <p:sp>
          <p:nvSpPr>
            <p:cNvPr id="81" name="Rectangle 17"/>
            <p:cNvSpPr>
              <a:spLocks noChangeArrowheads="1"/>
            </p:cNvSpPr>
            <p:nvPr/>
          </p:nvSpPr>
          <p:spPr bwMode="auto">
            <a:xfrm>
              <a:off x="838200" y="3048000"/>
              <a:ext cx="1905000" cy="53340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</p:grpSp>
      <p:cxnSp>
        <p:nvCxnSpPr>
          <p:cNvPr id="83" name="Connecteur droit 82"/>
          <p:cNvCxnSpPr>
            <a:stCxn id="21" idx="2"/>
            <a:endCxn id="62" idx="0"/>
          </p:cNvCxnSpPr>
          <p:nvPr/>
        </p:nvCxnSpPr>
        <p:spPr>
          <a:xfrm flipH="1">
            <a:off x="1181598" y="3306659"/>
            <a:ext cx="76517" cy="5438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4" name="Connecteur droit 83"/>
          <p:cNvCxnSpPr>
            <a:stCxn id="26" idx="2"/>
          </p:cNvCxnSpPr>
          <p:nvPr/>
        </p:nvCxnSpPr>
        <p:spPr>
          <a:xfrm>
            <a:off x="3540904" y="3306658"/>
            <a:ext cx="224018" cy="55162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7" name="Connecteur droit 86"/>
          <p:cNvCxnSpPr>
            <a:stCxn id="34" idx="2"/>
            <a:endCxn id="78" idx="0"/>
          </p:cNvCxnSpPr>
          <p:nvPr/>
        </p:nvCxnSpPr>
        <p:spPr>
          <a:xfrm>
            <a:off x="5989175" y="3209967"/>
            <a:ext cx="168636" cy="72216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0" name="Connecteur droit 89"/>
          <p:cNvCxnSpPr>
            <a:stCxn id="34" idx="2"/>
            <a:endCxn id="75" idx="0"/>
          </p:cNvCxnSpPr>
          <p:nvPr/>
        </p:nvCxnSpPr>
        <p:spPr>
          <a:xfrm>
            <a:off x="5989175" y="3209967"/>
            <a:ext cx="2409467" cy="65015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3" name="ZoneTexte 92"/>
          <p:cNvSpPr txBox="1"/>
          <p:nvPr/>
        </p:nvSpPr>
        <p:spPr>
          <a:xfrm>
            <a:off x="1451946" y="3543461"/>
            <a:ext cx="481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1,n</a:t>
            </a:r>
            <a:endParaRPr lang="fr-FR" dirty="0"/>
          </a:p>
        </p:txBody>
      </p:sp>
      <p:sp>
        <p:nvSpPr>
          <p:cNvPr id="94" name="ZoneTexte 93"/>
          <p:cNvSpPr txBox="1"/>
          <p:nvPr/>
        </p:nvSpPr>
        <p:spPr>
          <a:xfrm>
            <a:off x="3895579" y="3501008"/>
            <a:ext cx="481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1,n</a:t>
            </a:r>
            <a:endParaRPr lang="fr-FR" dirty="0"/>
          </a:p>
        </p:txBody>
      </p:sp>
      <p:sp>
        <p:nvSpPr>
          <p:cNvPr id="95" name="ZoneTexte 94"/>
          <p:cNvSpPr txBox="1"/>
          <p:nvPr/>
        </p:nvSpPr>
        <p:spPr>
          <a:xfrm>
            <a:off x="7262567" y="3488948"/>
            <a:ext cx="481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1,n</a:t>
            </a:r>
            <a:endParaRPr lang="fr-FR" dirty="0"/>
          </a:p>
        </p:txBody>
      </p:sp>
      <p:sp>
        <p:nvSpPr>
          <p:cNvPr id="96" name="ZoneTexte 95"/>
          <p:cNvSpPr txBox="1"/>
          <p:nvPr/>
        </p:nvSpPr>
        <p:spPr>
          <a:xfrm>
            <a:off x="5664622" y="3543461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1,1</a:t>
            </a:r>
            <a:endParaRPr lang="fr-FR" dirty="0"/>
          </a:p>
        </p:txBody>
      </p:sp>
      <p:sp>
        <p:nvSpPr>
          <p:cNvPr id="97" name="ZoneTexte 96"/>
          <p:cNvSpPr txBox="1"/>
          <p:nvPr/>
        </p:nvSpPr>
        <p:spPr>
          <a:xfrm>
            <a:off x="1550192" y="4774108"/>
            <a:ext cx="481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1,n</a:t>
            </a:r>
            <a:endParaRPr lang="fr-FR" dirty="0"/>
          </a:p>
        </p:txBody>
      </p:sp>
      <p:sp>
        <p:nvSpPr>
          <p:cNvPr id="98" name="ZoneTexte 97"/>
          <p:cNvSpPr txBox="1"/>
          <p:nvPr/>
        </p:nvSpPr>
        <p:spPr>
          <a:xfrm>
            <a:off x="3764922" y="4775105"/>
            <a:ext cx="481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1,n</a:t>
            </a:r>
            <a:endParaRPr lang="fr-FR" dirty="0"/>
          </a:p>
        </p:txBody>
      </p:sp>
      <p:sp>
        <p:nvSpPr>
          <p:cNvPr id="99" name="ZoneTexte 98"/>
          <p:cNvSpPr txBox="1"/>
          <p:nvPr/>
        </p:nvSpPr>
        <p:spPr>
          <a:xfrm>
            <a:off x="5748565" y="4859625"/>
            <a:ext cx="481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1,n</a:t>
            </a:r>
            <a:endParaRPr lang="fr-FR" dirty="0"/>
          </a:p>
        </p:txBody>
      </p:sp>
      <p:sp>
        <p:nvSpPr>
          <p:cNvPr id="100" name="ZoneTexte 99"/>
          <p:cNvSpPr txBox="1"/>
          <p:nvPr/>
        </p:nvSpPr>
        <p:spPr>
          <a:xfrm>
            <a:off x="7756390" y="4901686"/>
            <a:ext cx="481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1,n</a:t>
            </a:r>
            <a:endParaRPr lang="fr-FR" dirty="0"/>
          </a:p>
        </p:txBody>
      </p:sp>
      <p:cxnSp>
        <p:nvCxnSpPr>
          <p:cNvPr id="101" name="Connecteur droit 100"/>
          <p:cNvCxnSpPr>
            <a:stCxn id="62" idx="2"/>
            <a:endCxn id="37" idx="0"/>
          </p:cNvCxnSpPr>
          <p:nvPr/>
        </p:nvCxnSpPr>
        <p:spPr>
          <a:xfrm>
            <a:off x="1181598" y="4522312"/>
            <a:ext cx="127058" cy="5933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4" name="Connecteur droit 103"/>
          <p:cNvCxnSpPr>
            <a:stCxn id="70" idx="2"/>
            <a:endCxn id="53" idx="0"/>
          </p:cNvCxnSpPr>
          <p:nvPr/>
        </p:nvCxnSpPr>
        <p:spPr>
          <a:xfrm flipH="1">
            <a:off x="3658881" y="4531955"/>
            <a:ext cx="105936" cy="62523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7" name="Connecteur droit 106"/>
          <p:cNvCxnSpPr>
            <a:stCxn id="81" idx="2"/>
            <a:endCxn id="58" idx="0"/>
          </p:cNvCxnSpPr>
          <p:nvPr/>
        </p:nvCxnSpPr>
        <p:spPr>
          <a:xfrm>
            <a:off x="6184855" y="4603963"/>
            <a:ext cx="570370" cy="5532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0" name="Connecteur droit 109"/>
          <p:cNvCxnSpPr>
            <a:stCxn id="73" idx="2"/>
            <a:endCxn id="58" idx="0"/>
          </p:cNvCxnSpPr>
          <p:nvPr/>
        </p:nvCxnSpPr>
        <p:spPr>
          <a:xfrm flipH="1">
            <a:off x="6755225" y="4570670"/>
            <a:ext cx="1634834" cy="58652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2" name="Secteurs 81"/>
          <p:cNvSpPr/>
          <p:nvPr/>
        </p:nvSpPr>
        <p:spPr>
          <a:xfrm>
            <a:off x="1251033" y="1598340"/>
            <a:ext cx="952768" cy="887219"/>
          </a:xfrm>
          <a:prstGeom prst="pie">
            <a:avLst>
              <a:gd name="adj1" fmla="val 10799995"/>
              <a:gd name="adj2" fmla="val 2154751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XT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3491880" y="824305"/>
            <a:ext cx="2714816" cy="1164535"/>
          </a:xfrm>
          <a:prstGeom prst="wedgeRoundRectCallout">
            <a:avLst>
              <a:gd name="adj1" fmla="val -103459"/>
              <a:gd name="adj2" fmla="val 41643"/>
              <a:gd name="adj3" fmla="val 16667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on considère ici qu’un media ne peut être autre chose qu’un livre ou bien un CD ou bien un DVD</a:t>
            </a:r>
            <a:endParaRPr lang="fr-FR" dirty="0"/>
          </a:p>
        </p:txBody>
      </p:sp>
      <p:sp>
        <p:nvSpPr>
          <p:cNvPr id="91" name="ZoneTexte 90"/>
          <p:cNvSpPr txBox="1"/>
          <p:nvPr/>
        </p:nvSpPr>
        <p:spPr>
          <a:xfrm>
            <a:off x="7318203" y="188640"/>
            <a:ext cx="1574277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fr-FR" dirty="0" smtClean="0"/>
              <a:t>BIBLIOTHEQUE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79068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e 7"/>
          <p:cNvGrpSpPr/>
          <p:nvPr/>
        </p:nvGrpSpPr>
        <p:grpSpPr>
          <a:xfrm>
            <a:off x="1657095" y="1306557"/>
            <a:ext cx="2660948" cy="1409700"/>
            <a:chOff x="266700" y="152400"/>
            <a:chExt cx="2971800" cy="1752600"/>
          </a:xfrm>
        </p:grpSpPr>
        <p:sp>
          <p:nvSpPr>
            <p:cNvPr id="9" name="Rectangle 2"/>
            <p:cNvSpPr>
              <a:spLocks noChangeArrowheads="1"/>
            </p:cNvSpPr>
            <p:nvPr/>
          </p:nvSpPr>
          <p:spPr bwMode="auto">
            <a:xfrm>
              <a:off x="266700" y="609600"/>
              <a:ext cx="2971800" cy="1295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/>
            </a:p>
          </p:txBody>
        </p:sp>
        <p:sp>
          <p:nvSpPr>
            <p:cNvPr id="10" name="Text Box 3"/>
            <p:cNvSpPr txBox="1">
              <a:spLocks noChangeArrowheads="1"/>
            </p:cNvSpPr>
            <p:nvPr/>
          </p:nvSpPr>
          <p:spPr bwMode="auto">
            <a:xfrm>
              <a:off x="266700" y="152400"/>
              <a:ext cx="2971800" cy="4572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b="1" dirty="0" err="1" smtClean="0"/>
                <a:t>employe</a:t>
              </a:r>
              <a:endParaRPr lang="fr-FR" altLang="fr-FR" sz="2000" b="1" dirty="0"/>
            </a:p>
          </p:txBody>
        </p:sp>
        <p:sp>
          <p:nvSpPr>
            <p:cNvPr id="11" name="Rectangle 4"/>
            <p:cNvSpPr>
              <a:spLocks noChangeArrowheads="1"/>
            </p:cNvSpPr>
            <p:nvPr/>
          </p:nvSpPr>
          <p:spPr bwMode="auto">
            <a:xfrm>
              <a:off x="342900" y="693282"/>
              <a:ext cx="2819400" cy="533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u="sng" dirty="0" smtClean="0"/>
                <a:t>matricule</a:t>
              </a:r>
              <a:endParaRPr lang="fr-FR" altLang="fr-FR" sz="2000" u="sng" dirty="0"/>
            </a:p>
          </p:txBody>
        </p:sp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342900" y="1295400"/>
              <a:ext cx="2819400" cy="533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dirty="0" smtClean="0"/>
                <a:t>nom</a:t>
              </a:r>
            </a:p>
          </p:txBody>
        </p:sp>
      </p:grpSp>
      <p:grpSp>
        <p:nvGrpSpPr>
          <p:cNvPr id="20" name="Groupe 19"/>
          <p:cNvGrpSpPr/>
          <p:nvPr/>
        </p:nvGrpSpPr>
        <p:grpSpPr>
          <a:xfrm>
            <a:off x="1713147" y="3568405"/>
            <a:ext cx="1970255" cy="1300755"/>
            <a:chOff x="266700" y="152401"/>
            <a:chExt cx="2971800" cy="1106961"/>
          </a:xfrm>
        </p:grpSpPr>
        <p:sp>
          <p:nvSpPr>
            <p:cNvPr id="21" name="Rectangle 2"/>
            <p:cNvSpPr>
              <a:spLocks noChangeArrowheads="1"/>
            </p:cNvSpPr>
            <p:nvPr/>
          </p:nvSpPr>
          <p:spPr bwMode="auto">
            <a:xfrm>
              <a:off x="266700" y="462725"/>
              <a:ext cx="2971800" cy="796637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/>
            </a:p>
          </p:txBody>
        </p:sp>
        <p:sp>
          <p:nvSpPr>
            <p:cNvPr id="22" name="Text Box 3"/>
            <p:cNvSpPr txBox="1">
              <a:spLocks noChangeArrowheads="1"/>
            </p:cNvSpPr>
            <p:nvPr/>
          </p:nvSpPr>
          <p:spPr bwMode="auto">
            <a:xfrm>
              <a:off x="266700" y="152401"/>
              <a:ext cx="2971800" cy="310324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b="1" dirty="0" smtClean="0"/>
                <a:t>permanent</a:t>
              </a:r>
              <a:endParaRPr lang="fr-FR" altLang="fr-FR" sz="2000" b="1" dirty="0"/>
            </a:p>
          </p:txBody>
        </p:sp>
        <p:sp>
          <p:nvSpPr>
            <p:cNvPr id="24" name="Rectangle 5"/>
            <p:cNvSpPr>
              <a:spLocks noChangeArrowheads="1"/>
            </p:cNvSpPr>
            <p:nvPr/>
          </p:nvSpPr>
          <p:spPr bwMode="auto">
            <a:xfrm>
              <a:off x="359610" y="695274"/>
              <a:ext cx="2819400" cy="533401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dirty="0" err="1" smtClean="0"/>
                <a:t>salaire_mensuel</a:t>
              </a:r>
              <a:endParaRPr lang="fr-FR" altLang="fr-FR" sz="2000" dirty="0" smtClean="0"/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dirty="0" err="1" smtClean="0"/>
                <a:t>date_entrée</a:t>
              </a:r>
              <a:endParaRPr lang="fr-FR" altLang="fr-FR" sz="2000" dirty="0" smtClean="0"/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 dirty="0"/>
            </a:p>
          </p:txBody>
        </p:sp>
      </p:grpSp>
      <p:cxnSp>
        <p:nvCxnSpPr>
          <p:cNvPr id="41" name="Connecteur droit 40"/>
          <p:cNvCxnSpPr>
            <a:stCxn id="22" idx="0"/>
          </p:cNvCxnSpPr>
          <p:nvPr/>
        </p:nvCxnSpPr>
        <p:spPr>
          <a:xfrm flipV="1">
            <a:off x="2698275" y="3194079"/>
            <a:ext cx="434442" cy="37432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Connecteur droit 47"/>
          <p:cNvCxnSpPr>
            <a:endCxn id="88" idx="0"/>
          </p:cNvCxnSpPr>
          <p:nvPr/>
        </p:nvCxnSpPr>
        <p:spPr>
          <a:xfrm>
            <a:off x="3132717" y="3194079"/>
            <a:ext cx="3024592" cy="37432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2" name="Secteurs 81"/>
          <p:cNvSpPr/>
          <p:nvPr/>
        </p:nvSpPr>
        <p:spPr>
          <a:xfrm>
            <a:off x="2691193" y="2757805"/>
            <a:ext cx="952768" cy="887219"/>
          </a:xfrm>
          <a:prstGeom prst="pie">
            <a:avLst>
              <a:gd name="adj1" fmla="val 10799995"/>
              <a:gd name="adj2" fmla="val 2154751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XT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6033648" y="1490431"/>
            <a:ext cx="2714816" cy="1164535"/>
          </a:xfrm>
          <a:prstGeom prst="wedgeRoundRectCallout">
            <a:avLst>
              <a:gd name="adj1" fmla="val -140825"/>
              <a:gd name="adj2" fmla="val 75996"/>
              <a:gd name="adj3" fmla="val 16667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on considère ici qu’un employé ne peut être que permanent ou sous-contrat</a:t>
            </a:r>
            <a:endParaRPr lang="fr-FR" dirty="0"/>
          </a:p>
        </p:txBody>
      </p:sp>
      <p:grpSp>
        <p:nvGrpSpPr>
          <p:cNvPr id="85" name="Groupe 84"/>
          <p:cNvGrpSpPr/>
          <p:nvPr/>
        </p:nvGrpSpPr>
        <p:grpSpPr>
          <a:xfrm>
            <a:off x="4923562" y="3568405"/>
            <a:ext cx="2467494" cy="1300755"/>
            <a:chOff x="266700" y="152401"/>
            <a:chExt cx="2971800" cy="1106961"/>
          </a:xfrm>
        </p:grpSpPr>
        <p:sp>
          <p:nvSpPr>
            <p:cNvPr id="86" name="Rectangle 2"/>
            <p:cNvSpPr>
              <a:spLocks noChangeArrowheads="1"/>
            </p:cNvSpPr>
            <p:nvPr/>
          </p:nvSpPr>
          <p:spPr bwMode="auto">
            <a:xfrm>
              <a:off x="266700" y="462725"/>
              <a:ext cx="2971800" cy="796637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/>
            </a:p>
          </p:txBody>
        </p:sp>
        <p:sp>
          <p:nvSpPr>
            <p:cNvPr id="88" name="Text Box 3"/>
            <p:cNvSpPr txBox="1">
              <a:spLocks noChangeArrowheads="1"/>
            </p:cNvSpPr>
            <p:nvPr/>
          </p:nvSpPr>
          <p:spPr bwMode="auto">
            <a:xfrm>
              <a:off x="266700" y="152401"/>
              <a:ext cx="2971800" cy="310324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b="1" dirty="0" err="1" smtClean="0"/>
                <a:t>sous_contrat</a:t>
              </a:r>
              <a:endParaRPr lang="fr-FR" altLang="fr-FR" sz="2000" b="1" dirty="0"/>
            </a:p>
          </p:txBody>
        </p:sp>
        <p:sp>
          <p:nvSpPr>
            <p:cNvPr id="89" name="Rectangle 5"/>
            <p:cNvSpPr>
              <a:spLocks noChangeArrowheads="1"/>
            </p:cNvSpPr>
            <p:nvPr/>
          </p:nvSpPr>
          <p:spPr bwMode="auto">
            <a:xfrm>
              <a:off x="359610" y="695274"/>
              <a:ext cx="2819400" cy="533401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dirty="0" err="1" smtClean="0"/>
                <a:t>date_debut_contrat</a:t>
              </a:r>
              <a:endParaRPr lang="fr-FR" altLang="fr-FR" sz="2000" dirty="0" smtClean="0"/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dirty="0" err="1" smtClean="0"/>
                <a:t>date_fin_contrat</a:t>
              </a:r>
              <a:endParaRPr lang="fr-FR" altLang="fr-FR" sz="2000" dirty="0" smtClean="0"/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dirty="0" err="1" smtClean="0"/>
                <a:t>taux_horaire</a:t>
              </a:r>
              <a:endParaRPr lang="fr-FR" altLang="fr-FR" sz="2000" dirty="0" smtClean="0"/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 dirty="0"/>
            </a:p>
          </p:txBody>
        </p:sp>
      </p:grpSp>
      <p:sp>
        <p:nvSpPr>
          <p:cNvPr id="91" name="ZoneTexte 90"/>
          <p:cNvSpPr txBox="1"/>
          <p:nvPr/>
        </p:nvSpPr>
        <p:spPr>
          <a:xfrm>
            <a:off x="247741" y="188640"/>
            <a:ext cx="2531014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fr-FR" dirty="0" smtClean="0"/>
              <a:t>GESTION DU PERSONNEL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776864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e 7"/>
          <p:cNvGrpSpPr/>
          <p:nvPr/>
        </p:nvGrpSpPr>
        <p:grpSpPr>
          <a:xfrm>
            <a:off x="792999" y="1661986"/>
            <a:ext cx="2660948" cy="1409700"/>
            <a:chOff x="266700" y="152400"/>
            <a:chExt cx="2971800" cy="1752600"/>
          </a:xfrm>
        </p:grpSpPr>
        <p:sp>
          <p:nvSpPr>
            <p:cNvPr id="9" name="Rectangle 2"/>
            <p:cNvSpPr>
              <a:spLocks noChangeArrowheads="1"/>
            </p:cNvSpPr>
            <p:nvPr/>
          </p:nvSpPr>
          <p:spPr bwMode="auto">
            <a:xfrm>
              <a:off x="266700" y="609600"/>
              <a:ext cx="2971800" cy="1295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/>
            </a:p>
          </p:txBody>
        </p:sp>
        <p:sp>
          <p:nvSpPr>
            <p:cNvPr id="10" name="Text Box 3"/>
            <p:cNvSpPr txBox="1">
              <a:spLocks noChangeArrowheads="1"/>
            </p:cNvSpPr>
            <p:nvPr/>
          </p:nvSpPr>
          <p:spPr bwMode="auto">
            <a:xfrm>
              <a:off x="266700" y="152400"/>
              <a:ext cx="2971800" cy="4572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b="1" dirty="0" err="1" smtClean="0"/>
                <a:t>vehicule</a:t>
              </a:r>
              <a:endParaRPr lang="fr-FR" altLang="fr-FR" sz="2000" b="1" dirty="0"/>
            </a:p>
          </p:txBody>
        </p:sp>
        <p:sp>
          <p:nvSpPr>
            <p:cNvPr id="11" name="Rectangle 4"/>
            <p:cNvSpPr>
              <a:spLocks noChangeArrowheads="1"/>
            </p:cNvSpPr>
            <p:nvPr/>
          </p:nvSpPr>
          <p:spPr bwMode="auto">
            <a:xfrm>
              <a:off x="342900" y="693282"/>
              <a:ext cx="2819400" cy="533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u="sng" dirty="0" smtClean="0"/>
                <a:t>immatriculation</a:t>
              </a:r>
              <a:endParaRPr lang="fr-FR" altLang="fr-FR" sz="2000" u="sng" dirty="0"/>
            </a:p>
          </p:txBody>
        </p:sp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342900" y="1295400"/>
              <a:ext cx="2819400" cy="533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dirty="0" err="1" smtClean="0"/>
                <a:t>date_MES</a:t>
              </a:r>
              <a:endParaRPr lang="fr-FR" altLang="fr-FR" sz="2000" dirty="0" smtClean="0"/>
            </a:p>
          </p:txBody>
        </p:sp>
      </p:grpSp>
      <p:grpSp>
        <p:nvGrpSpPr>
          <p:cNvPr id="20" name="Groupe 19"/>
          <p:cNvGrpSpPr/>
          <p:nvPr/>
        </p:nvGrpSpPr>
        <p:grpSpPr>
          <a:xfrm>
            <a:off x="849051" y="3923834"/>
            <a:ext cx="1970255" cy="1300755"/>
            <a:chOff x="266700" y="152401"/>
            <a:chExt cx="2971800" cy="1106961"/>
          </a:xfrm>
        </p:grpSpPr>
        <p:sp>
          <p:nvSpPr>
            <p:cNvPr id="21" name="Rectangle 2"/>
            <p:cNvSpPr>
              <a:spLocks noChangeArrowheads="1"/>
            </p:cNvSpPr>
            <p:nvPr/>
          </p:nvSpPr>
          <p:spPr bwMode="auto">
            <a:xfrm>
              <a:off x="266700" y="462725"/>
              <a:ext cx="2971800" cy="796637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/>
            </a:p>
          </p:txBody>
        </p:sp>
        <p:sp>
          <p:nvSpPr>
            <p:cNvPr id="22" name="Text Box 3"/>
            <p:cNvSpPr txBox="1">
              <a:spLocks noChangeArrowheads="1"/>
            </p:cNvSpPr>
            <p:nvPr/>
          </p:nvSpPr>
          <p:spPr bwMode="auto">
            <a:xfrm>
              <a:off x="266700" y="152401"/>
              <a:ext cx="2971800" cy="310324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b="1" dirty="0" smtClean="0"/>
                <a:t>tourisme</a:t>
              </a:r>
              <a:endParaRPr lang="fr-FR" altLang="fr-FR" sz="2000" b="1" dirty="0"/>
            </a:p>
          </p:txBody>
        </p:sp>
        <p:sp>
          <p:nvSpPr>
            <p:cNvPr id="24" name="Rectangle 5"/>
            <p:cNvSpPr>
              <a:spLocks noChangeArrowheads="1"/>
            </p:cNvSpPr>
            <p:nvPr/>
          </p:nvSpPr>
          <p:spPr bwMode="auto">
            <a:xfrm>
              <a:off x="359610" y="695274"/>
              <a:ext cx="2819400" cy="533401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dirty="0" err="1" smtClean="0"/>
                <a:t>nb_portes</a:t>
              </a:r>
              <a:endParaRPr lang="fr-FR" altLang="fr-FR" sz="2000" dirty="0" smtClean="0"/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dirty="0" err="1" smtClean="0"/>
                <a:t>nb_places</a:t>
              </a:r>
              <a:endParaRPr lang="fr-FR" altLang="fr-FR" sz="2000" dirty="0" smtClean="0"/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 dirty="0"/>
            </a:p>
          </p:txBody>
        </p:sp>
      </p:grpSp>
      <p:cxnSp>
        <p:nvCxnSpPr>
          <p:cNvPr id="41" name="Connecteur droit 40"/>
          <p:cNvCxnSpPr>
            <a:stCxn id="22" idx="0"/>
          </p:cNvCxnSpPr>
          <p:nvPr/>
        </p:nvCxnSpPr>
        <p:spPr>
          <a:xfrm flipV="1">
            <a:off x="1834179" y="3549508"/>
            <a:ext cx="434442" cy="37432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Connecteur droit 47"/>
          <p:cNvCxnSpPr>
            <a:endCxn id="88" idx="0"/>
          </p:cNvCxnSpPr>
          <p:nvPr/>
        </p:nvCxnSpPr>
        <p:spPr>
          <a:xfrm>
            <a:off x="2268621" y="3549508"/>
            <a:ext cx="1952950" cy="37432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2" name="Secteurs 81"/>
          <p:cNvSpPr/>
          <p:nvPr/>
        </p:nvSpPr>
        <p:spPr>
          <a:xfrm>
            <a:off x="1827097" y="3113234"/>
            <a:ext cx="952768" cy="887219"/>
          </a:xfrm>
          <a:prstGeom prst="pie">
            <a:avLst>
              <a:gd name="adj1" fmla="val 10799995"/>
              <a:gd name="adj2" fmla="val 2154751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X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4881520" y="1412776"/>
            <a:ext cx="4082968" cy="1944216"/>
          </a:xfrm>
          <a:prstGeom prst="wedgeRoundRectCallout">
            <a:avLst>
              <a:gd name="adj1" fmla="val -104783"/>
              <a:gd name="adj2" fmla="val 49067"/>
              <a:gd name="adj3" fmla="val 16667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on considère ici qu’un véhicule peut être un véhicule de tourisme ou bien une moto ou un véhicule utilitaire ou un véhicule autre sans caractéristiques spécifiques.</a:t>
            </a:r>
          </a:p>
          <a:p>
            <a:pPr algn="ctr"/>
            <a:r>
              <a:rPr lang="fr-FR" dirty="0" smtClean="0"/>
              <a:t>(XT si pas d’autres cas)</a:t>
            </a:r>
            <a:endParaRPr lang="fr-FR" dirty="0"/>
          </a:p>
        </p:txBody>
      </p:sp>
      <p:grpSp>
        <p:nvGrpSpPr>
          <p:cNvPr id="85" name="Groupe 84"/>
          <p:cNvGrpSpPr/>
          <p:nvPr/>
        </p:nvGrpSpPr>
        <p:grpSpPr>
          <a:xfrm>
            <a:off x="2987824" y="3923834"/>
            <a:ext cx="2467494" cy="1300755"/>
            <a:chOff x="266700" y="152401"/>
            <a:chExt cx="2971800" cy="1106961"/>
          </a:xfrm>
        </p:grpSpPr>
        <p:sp>
          <p:nvSpPr>
            <p:cNvPr id="86" name="Rectangle 2"/>
            <p:cNvSpPr>
              <a:spLocks noChangeArrowheads="1"/>
            </p:cNvSpPr>
            <p:nvPr/>
          </p:nvSpPr>
          <p:spPr bwMode="auto">
            <a:xfrm>
              <a:off x="266700" y="462725"/>
              <a:ext cx="2971800" cy="796637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/>
            </a:p>
          </p:txBody>
        </p:sp>
        <p:sp>
          <p:nvSpPr>
            <p:cNvPr id="88" name="Text Box 3"/>
            <p:cNvSpPr txBox="1">
              <a:spLocks noChangeArrowheads="1"/>
            </p:cNvSpPr>
            <p:nvPr/>
          </p:nvSpPr>
          <p:spPr bwMode="auto">
            <a:xfrm>
              <a:off x="266700" y="152401"/>
              <a:ext cx="2971800" cy="310324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b="1" dirty="0" smtClean="0"/>
                <a:t>moto</a:t>
              </a:r>
              <a:endParaRPr lang="fr-FR" altLang="fr-FR" sz="2000" b="1" dirty="0"/>
            </a:p>
          </p:txBody>
        </p:sp>
        <p:sp>
          <p:nvSpPr>
            <p:cNvPr id="89" name="Rectangle 5"/>
            <p:cNvSpPr>
              <a:spLocks noChangeArrowheads="1"/>
            </p:cNvSpPr>
            <p:nvPr/>
          </p:nvSpPr>
          <p:spPr bwMode="auto">
            <a:xfrm>
              <a:off x="359610" y="695274"/>
              <a:ext cx="2819400" cy="533401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dirty="0" err="1" smtClean="0"/>
                <a:t>cylindree</a:t>
              </a:r>
              <a:endParaRPr lang="fr-FR" altLang="fr-FR" sz="2000" dirty="0" smtClean="0"/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 dirty="0"/>
            </a:p>
          </p:txBody>
        </p:sp>
      </p:grpSp>
      <p:grpSp>
        <p:nvGrpSpPr>
          <p:cNvPr id="19" name="Groupe 18"/>
          <p:cNvGrpSpPr/>
          <p:nvPr/>
        </p:nvGrpSpPr>
        <p:grpSpPr>
          <a:xfrm>
            <a:off x="5704906" y="3928445"/>
            <a:ext cx="2467494" cy="1300755"/>
            <a:chOff x="266700" y="152401"/>
            <a:chExt cx="2971800" cy="1106961"/>
          </a:xfrm>
        </p:grpSpPr>
        <p:sp>
          <p:nvSpPr>
            <p:cNvPr id="25" name="Rectangle 2"/>
            <p:cNvSpPr>
              <a:spLocks noChangeArrowheads="1"/>
            </p:cNvSpPr>
            <p:nvPr/>
          </p:nvSpPr>
          <p:spPr bwMode="auto">
            <a:xfrm>
              <a:off x="266700" y="462725"/>
              <a:ext cx="2971800" cy="796637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/>
            </a:p>
          </p:txBody>
        </p:sp>
        <p:sp>
          <p:nvSpPr>
            <p:cNvPr id="26" name="Text Box 3"/>
            <p:cNvSpPr txBox="1">
              <a:spLocks noChangeArrowheads="1"/>
            </p:cNvSpPr>
            <p:nvPr/>
          </p:nvSpPr>
          <p:spPr bwMode="auto">
            <a:xfrm>
              <a:off x="266700" y="152401"/>
              <a:ext cx="2971800" cy="310324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b="1" dirty="0" smtClean="0"/>
                <a:t>utilitaire</a:t>
              </a:r>
              <a:endParaRPr lang="fr-FR" altLang="fr-FR" sz="2000" b="1" dirty="0"/>
            </a:p>
          </p:txBody>
        </p:sp>
        <p:sp>
          <p:nvSpPr>
            <p:cNvPr id="27" name="Rectangle 5"/>
            <p:cNvSpPr>
              <a:spLocks noChangeArrowheads="1"/>
            </p:cNvSpPr>
            <p:nvPr/>
          </p:nvSpPr>
          <p:spPr bwMode="auto">
            <a:xfrm>
              <a:off x="359610" y="695274"/>
              <a:ext cx="2819400" cy="533401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dirty="0" smtClean="0"/>
                <a:t>volume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dirty="0" smtClean="0"/>
                <a:t>tonnage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 dirty="0" smtClean="0"/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 dirty="0"/>
            </a:p>
          </p:txBody>
        </p:sp>
      </p:grpSp>
      <p:cxnSp>
        <p:nvCxnSpPr>
          <p:cNvPr id="28" name="Connecteur droit 27"/>
          <p:cNvCxnSpPr>
            <a:endCxn id="26" idx="0"/>
          </p:cNvCxnSpPr>
          <p:nvPr/>
        </p:nvCxnSpPr>
        <p:spPr>
          <a:xfrm>
            <a:off x="2303481" y="3556843"/>
            <a:ext cx="4635172" cy="37160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ZoneTexte 28"/>
          <p:cNvSpPr txBox="1"/>
          <p:nvPr/>
        </p:nvSpPr>
        <p:spPr>
          <a:xfrm>
            <a:off x="247741" y="188640"/>
            <a:ext cx="3722173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fr-FR" dirty="0" smtClean="0"/>
              <a:t>GESTION DE LOCATION DE VEHICULES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277409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/>
          <p:cNvGrpSpPr/>
          <p:nvPr/>
        </p:nvGrpSpPr>
        <p:grpSpPr>
          <a:xfrm>
            <a:off x="195122" y="5015265"/>
            <a:ext cx="2660948" cy="1409700"/>
            <a:chOff x="266700" y="152400"/>
            <a:chExt cx="2971800" cy="1752600"/>
          </a:xfrm>
        </p:grpSpPr>
        <p:sp>
          <p:nvSpPr>
            <p:cNvPr id="3" name="Rectangle 2"/>
            <p:cNvSpPr>
              <a:spLocks noChangeArrowheads="1"/>
            </p:cNvSpPr>
            <p:nvPr/>
          </p:nvSpPr>
          <p:spPr bwMode="auto">
            <a:xfrm>
              <a:off x="266700" y="609600"/>
              <a:ext cx="2971800" cy="1295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/>
            </a:p>
          </p:txBody>
        </p:sp>
        <p:sp>
          <p:nvSpPr>
            <p:cNvPr id="4" name="Text Box 3"/>
            <p:cNvSpPr txBox="1">
              <a:spLocks noChangeArrowheads="1"/>
            </p:cNvSpPr>
            <p:nvPr/>
          </p:nvSpPr>
          <p:spPr bwMode="auto">
            <a:xfrm>
              <a:off x="266700" y="152400"/>
              <a:ext cx="2971800" cy="4572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b="1" dirty="0" smtClean="0"/>
                <a:t>auteur</a:t>
              </a:r>
              <a:endParaRPr lang="fr-FR" altLang="fr-FR" sz="2000" b="1" dirty="0"/>
            </a:p>
          </p:txBody>
        </p:sp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342900" y="693282"/>
              <a:ext cx="2819400" cy="533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u="sng" dirty="0" err="1" smtClean="0"/>
                <a:t>idAuteur</a:t>
              </a:r>
              <a:endParaRPr lang="fr-FR" altLang="fr-FR" sz="2000" u="sng" dirty="0"/>
            </a:p>
          </p:txBody>
        </p:sp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342900" y="1295400"/>
              <a:ext cx="2819400" cy="533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dirty="0" err="1" smtClean="0"/>
                <a:t>nomAuteur</a:t>
              </a:r>
              <a:endParaRPr lang="fr-FR" altLang="fr-FR" sz="2000" dirty="0" smtClean="0"/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dirty="0" err="1" smtClean="0"/>
                <a:t>prenomAuteur</a:t>
              </a:r>
              <a:endParaRPr lang="fr-FR" altLang="fr-FR" sz="2000" dirty="0" smtClean="0"/>
            </a:p>
          </p:txBody>
        </p:sp>
      </p:grpSp>
      <p:grpSp>
        <p:nvGrpSpPr>
          <p:cNvPr id="7" name="Groupe 6"/>
          <p:cNvGrpSpPr/>
          <p:nvPr/>
        </p:nvGrpSpPr>
        <p:grpSpPr>
          <a:xfrm>
            <a:off x="126891" y="207692"/>
            <a:ext cx="2660948" cy="2304257"/>
            <a:chOff x="266700" y="152400"/>
            <a:chExt cx="2971800" cy="2077157"/>
          </a:xfrm>
        </p:grpSpPr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266700" y="609600"/>
              <a:ext cx="2971800" cy="1295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/>
            </a:p>
          </p:txBody>
        </p:sp>
        <p:sp>
          <p:nvSpPr>
            <p:cNvPr id="9" name="Text Box 3"/>
            <p:cNvSpPr txBox="1">
              <a:spLocks noChangeArrowheads="1"/>
            </p:cNvSpPr>
            <p:nvPr/>
          </p:nvSpPr>
          <p:spPr bwMode="auto">
            <a:xfrm>
              <a:off x="266700" y="152400"/>
              <a:ext cx="2971800" cy="4572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b="1" dirty="0" smtClean="0"/>
                <a:t>lecteur</a:t>
              </a:r>
              <a:endParaRPr lang="fr-FR" altLang="fr-FR" sz="2000" b="1" dirty="0"/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342900" y="609600"/>
              <a:ext cx="2819400" cy="533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u="sng" dirty="0" err="1" smtClean="0"/>
                <a:t>idLecteur</a:t>
              </a:r>
              <a:endParaRPr lang="fr-FR" altLang="fr-FR" sz="2000" u="sng" dirty="0"/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342900" y="1143001"/>
              <a:ext cx="2819400" cy="1086556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dirty="0" smtClean="0"/>
                <a:t>nom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dirty="0" err="1" smtClean="0"/>
                <a:t>prenom</a:t>
              </a:r>
              <a:endParaRPr lang="fr-FR" altLang="fr-FR" sz="2000" dirty="0" smtClean="0"/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dirty="0" err="1" smtClean="0"/>
                <a:t>dateNais</a:t>
              </a:r>
              <a:endParaRPr lang="fr-FR" altLang="fr-FR" sz="2000" dirty="0" smtClean="0"/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dirty="0" smtClean="0"/>
                <a:t>ville</a:t>
              </a:r>
            </a:p>
          </p:txBody>
        </p:sp>
      </p:grpSp>
      <p:grpSp>
        <p:nvGrpSpPr>
          <p:cNvPr id="12" name="Groupe 11"/>
          <p:cNvGrpSpPr/>
          <p:nvPr/>
        </p:nvGrpSpPr>
        <p:grpSpPr>
          <a:xfrm>
            <a:off x="5367436" y="2924974"/>
            <a:ext cx="2660948" cy="1907922"/>
            <a:chOff x="266700" y="152400"/>
            <a:chExt cx="2971800" cy="2372011"/>
          </a:xfrm>
        </p:grpSpPr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266700" y="609599"/>
              <a:ext cx="2971800" cy="1914812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/>
            </a:p>
          </p:txBody>
        </p:sp>
        <p:sp>
          <p:nvSpPr>
            <p:cNvPr id="14" name="Text Box 3"/>
            <p:cNvSpPr txBox="1">
              <a:spLocks noChangeArrowheads="1"/>
            </p:cNvSpPr>
            <p:nvPr/>
          </p:nvSpPr>
          <p:spPr bwMode="auto">
            <a:xfrm>
              <a:off x="266700" y="152400"/>
              <a:ext cx="2971800" cy="4572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b="1" dirty="0" smtClean="0"/>
                <a:t>media</a:t>
              </a:r>
              <a:endParaRPr lang="fr-FR" altLang="fr-FR" sz="2000" b="1" dirty="0"/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342900" y="693282"/>
              <a:ext cx="2819400" cy="533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u="sng" dirty="0" err="1" smtClean="0"/>
                <a:t>idMedia</a:t>
              </a:r>
              <a:endParaRPr lang="fr-FR" altLang="fr-FR" sz="2000" u="sng" dirty="0"/>
            </a:p>
          </p:txBody>
        </p:sp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342900" y="1295400"/>
              <a:ext cx="2819400" cy="960441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dirty="0" smtClean="0"/>
                <a:t>titre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dirty="0" err="1" smtClean="0"/>
                <a:t>anneeParution</a:t>
              </a:r>
              <a:endParaRPr lang="fr-FR" altLang="fr-FR" sz="2000" dirty="0" smtClean="0"/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dirty="0" err="1" smtClean="0"/>
                <a:t>prixAchat</a:t>
              </a:r>
              <a:endParaRPr lang="fr-FR" altLang="fr-FR" sz="2000" dirty="0" smtClean="0"/>
            </a:p>
          </p:txBody>
        </p:sp>
      </p:grpSp>
      <p:grpSp>
        <p:nvGrpSpPr>
          <p:cNvPr id="17" name="Groupe 16"/>
          <p:cNvGrpSpPr/>
          <p:nvPr/>
        </p:nvGrpSpPr>
        <p:grpSpPr>
          <a:xfrm>
            <a:off x="7531020" y="5445254"/>
            <a:ext cx="1330475" cy="1008112"/>
            <a:chOff x="266700" y="152400"/>
            <a:chExt cx="2971800" cy="1253328"/>
          </a:xfrm>
        </p:grpSpPr>
        <p:sp>
          <p:nvSpPr>
            <p:cNvPr id="18" name="Rectangle 17"/>
            <p:cNvSpPr>
              <a:spLocks noChangeArrowheads="1"/>
            </p:cNvSpPr>
            <p:nvPr/>
          </p:nvSpPr>
          <p:spPr bwMode="auto">
            <a:xfrm>
              <a:off x="266700" y="609599"/>
              <a:ext cx="2971800" cy="796129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/>
            </a:p>
          </p:txBody>
        </p:sp>
        <p:sp>
          <p:nvSpPr>
            <p:cNvPr id="19" name="Text Box 3"/>
            <p:cNvSpPr txBox="1">
              <a:spLocks noChangeArrowheads="1"/>
            </p:cNvSpPr>
            <p:nvPr/>
          </p:nvSpPr>
          <p:spPr bwMode="auto">
            <a:xfrm>
              <a:off x="266700" y="152400"/>
              <a:ext cx="2971800" cy="4572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b="1" dirty="0" smtClean="0"/>
                <a:t>cd</a:t>
              </a:r>
              <a:endParaRPr lang="fr-FR" altLang="fr-FR" sz="2000" b="1" dirty="0"/>
            </a:p>
          </p:txBody>
        </p:sp>
        <p:sp>
          <p:nvSpPr>
            <p:cNvPr id="20" name="Rectangle 19"/>
            <p:cNvSpPr>
              <a:spLocks noChangeArrowheads="1"/>
            </p:cNvSpPr>
            <p:nvPr/>
          </p:nvSpPr>
          <p:spPr bwMode="auto">
            <a:xfrm>
              <a:off x="342900" y="693282"/>
              <a:ext cx="2819400" cy="533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dirty="0" err="1" smtClean="0"/>
                <a:t>duree</a:t>
              </a:r>
              <a:endParaRPr lang="fr-FR" altLang="fr-FR" sz="2000" dirty="0"/>
            </a:p>
          </p:txBody>
        </p:sp>
      </p:grpSp>
      <p:grpSp>
        <p:nvGrpSpPr>
          <p:cNvPr id="22" name="Groupe 21"/>
          <p:cNvGrpSpPr/>
          <p:nvPr/>
        </p:nvGrpSpPr>
        <p:grpSpPr>
          <a:xfrm>
            <a:off x="5638300" y="5445254"/>
            <a:ext cx="1330475" cy="1008112"/>
            <a:chOff x="266700" y="152400"/>
            <a:chExt cx="2971800" cy="1253328"/>
          </a:xfrm>
        </p:grpSpPr>
        <p:sp>
          <p:nvSpPr>
            <p:cNvPr id="23" name="Rectangle 22"/>
            <p:cNvSpPr>
              <a:spLocks noChangeArrowheads="1"/>
            </p:cNvSpPr>
            <p:nvPr/>
          </p:nvSpPr>
          <p:spPr bwMode="auto">
            <a:xfrm>
              <a:off x="266700" y="609599"/>
              <a:ext cx="2971800" cy="796129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/>
            </a:p>
          </p:txBody>
        </p:sp>
        <p:sp>
          <p:nvSpPr>
            <p:cNvPr id="24" name="Text Box 3"/>
            <p:cNvSpPr txBox="1">
              <a:spLocks noChangeArrowheads="1"/>
            </p:cNvSpPr>
            <p:nvPr/>
          </p:nvSpPr>
          <p:spPr bwMode="auto">
            <a:xfrm>
              <a:off x="266700" y="152400"/>
              <a:ext cx="2971800" cy="4572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b="1" dirty="0" smtClean="0"/>
                <a:t>livre</a:t>
              </a:r>
              <a:endParaRPr lang="fr-FR" altLang="fr-FR" sz="2000" b="1" dirty="0"/>
            </a:p>
          </p:txBody>
        </p: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>
              <a:off x="342900" y="693282"/>
              <a:ext cx="2819400" cy="533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dirty="0" err="1" smtClean="0"/>
                <a:t>nbPages</a:t>
              </a:r>
              <a:endParaRPr lang="fr-FR" altLang="fr-FR" sz="2000" dirty="0"/>
            </a:p>
          </p:txBody>
        </p:sp>
      </p:grpSp>
      <p:sp>
        <p:nvSpPr>
          <p:cNvPr id="26" name="Secteurs 25"/>
          <p:cNvSpPr/>
          <p:nvPr/>
        </p:nvSpPr>
        <p:spPr>
          <a:xfrm>
            <a:off x="6678933" y="4832896"/>
            <a:ext cx="952768" cy="887219"/>
          </a:xfrm>
          <a:prstGeom prst="pie">
            <a:avLst>
              <a:gd name="adj1" fmla="val 10799995"/>
              <a:gd name="adj2" fmla="val 2154751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XT</a:t>
            </a:r>
            <a:endParaRPr lang="fr-FR" dirty="0">
              <a:solidFill>
                <a:schemeClr val="tx1"/>
              </a:solidFill>
            </a:endParaRPr>
          </a:p>
        </p:txBody>
      </p:sp>
      <p:cxnSp>
        <p:nvCxnSpPr>
          <p:cNvPr id="28" name="Connecteur droit 27"/>
          <p:cNvCxnSpPr>
            <a:stCxn id="26" idx="2"/>
            <a:endCxn id="24" idx="0"/>
          </p:cNvCxnSpPr>
          <p:nvPr/>
        </p:nvCxnSpPr>
        <p:spPr>
          <a:xfrm flipH="1">
            <a:off x="6303538" y="5276506"/>
            <a:ext cx="375395" cy="1687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Connecteur droit 28"/>
          <p:cNvCxnSpPr>
            <a:stCxn id="26" idx="0"/>
            <a:endCxn id="19" idx="0"/>
          </p:cNvCxnSpPr>
          <p:nvPr/>
        </p:nvCxnSpPr>
        <p:spPr>
          <a:xfrm>
            <a:off x="7631701" y="5276506"/>
            <a:ext cx="564557" cy="1687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2" name="Groupe 31"/>
          <p:cNvGrpSpPr/>
          <p:nvPr/>
        </p:nvGrpSpPr>
        <p:grpSpPr>
          <a:xfrm>
            <a:off x="5253031" y="27779"/>
            <a:ext cx="2660948" cy="1409700"/>
            <a:chOff x="266700" y="152400"/>
            <a:chExt cx="2971800" cy="1752600"/>
          </a:xfrm>
        </p:grpSpPr>
        <p:sp>
          <p:nvSpPr>
            <p:cNvPr id="33" name="Rectangle 32"/>
            <p:cNvSpPr>
              <a:spLocks noChangeArrowheads="1"/>
            </p:cNvSpPr>
            <p:nvPr/>
          </p:nvSpPr>
          <p:spPr bwMode="auto">
            <a:xfrm>
              <a:off x="266700" y="609600"/>
              <a:ext cx="2971800" cy="1295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/>
            </a:p>
          </p:txBody>
        </p:sp>
        <p:sp>
          <p:nvSpPr>
            <p:cNvPr id="34" name="Text Box 3"/>
            <p:cNvSpPr txBox="1">
              <a:spLocks noChangeArrowheads="1"/>
            </p:cNvSpPr>
            <p:nvPr/>
          </p:nvSpPr>
          <p:spPr bwMode="auto">
            <a:xfrm>
              <a:off x="266700" y="152400"/>
              <a:ext cx="2971800" cy="4572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b="1" dirty="0" smtClean="0"/>
                <a:t>dates</a:t>
              </a:r>
              <a:endParaRPr lang="fr-FR" altLang="fr-FR" sz="2000" b="1" dirty="0"/>
            </a:p>
          </p:txBody>
        </p:sp>
        <p:sp>
          <p:nvSpPr>
            <p:cNvPr id="35" name="Rectangle 34"/>
            <p:cNvSpPr>
              <a:spLocks noChangeArrowheads="1"/>
            </p:cNvSpPr>
            <p:nvPr/>
          </p:nvSpPr>
          <p:spPr bwMode="auto">
            <a:xfrm>
              <a:off x="342900" y="693282"/>
              <a:ext cx="2819400" cy="533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u="sng" dirty="0" err="1" smtClean="0"/>
                <a:t>dateEmprunt</a:t>
              </a:r>
              <a:endParaRPr lang="fr-FR" altLang="fr-FR" sz="2000" u="sng" dirty="0" smtClean="0"/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dirty="0" err="1" smtClean="0"/>
                <a:t>dateRetour</a:t>
              </a:r>
              <a:endParaRPr lang="fr-FR" altLang="fr-FR" sz="2000" dirty="0"/>
            </a:p>
          </p:txBody>
        </p:sp>
      </p:grpSp>
      <p:grpSp>
        <p:nvGrpSpPr>
          <p:cNvPr id="37" name="Groupe 36"/>
          <p:cNvGrpSpPr/>
          <p:nvPr/>
        </p:nvGrpSpPr>
        <p:grpSpPr>
          <a:xfrm>
            <a:off x="2112853" y="2670698"/>
            <a:ext cx="2514600" cy="876300"/>
            <a:chOff x="228600" y="2438400"/>
            <a:chExt cx="3048000" cy="1143000"/>
          </a:xfrm>
          <a:solidFill>
            <a:schemeClr val="bg1"/>
          </a:solidFill>
        </p:grpSpPr>
        <p:sp>
          <p:nvSpPr>
            <p:cNvPr id="38" name="AutoShape 14"/>
            <p:cNvSpPr>
              <a:spLocks noChangeArrowheads="1"/>
            </p:cNvSpPr>
            <p:nvPr/>
          </p:nvSpPr>
          <p:spPr bwMode="auto">
            <a:xfrm>
              <a:off x="228600" y="2438400"/>
              <a:ext cx="3048000" cy="1143000"/>
            </a:xfrm>
            <a:prstGeom prst="roundRect">
              <a:avLst>
                <a:gd name="adj" fmla="val 4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cxnSp>
          <p:nvCxnSpPr>
            <p:cNvPr id="39" name="AutoShape 15"/>
            <p:cNvCxnSpPr>
              <a:cxnSpLocks noChangeShapeType="1"/>
              <a:stCxn id="38" idx="1"/>
              <a:endCxn id="38" idx="3"/>
            </p:cNvCxnSpPr>
            <p:nvPr/>
          </p:nvCxnSpPr>
          <p:spPr bwMode="auto">
            <a:xfrm>
              <a:off x="228600" y="3009900"/>
              <a:ext cx="3048000" cy="0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0" name="Text Box 16"/>
            <p:cNvSpPr txBox="1">
              <a:spLocks noChangeArrowheads="1"/>
            </p:cNvSpPr>
            <p:nvPr/>
          </p:nvSpPr>
          <p:spPr bwMode="auto">
            <a:xfrm>
              <a:off x="981075" y="2476127"/>
              <a:ext cx="1655855" cy="52188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b="1" dirty="0" smtClean="0"/>
                <a:t>emprunter</a:t>
              </a:r>
              <a:endParaRPr lang="fr-FR" altLang="fr-FR" sz="2000" b="1" dirty="0"/>
            </a:p>
          </p:txBody>
        </p:sp>
        <p:sp>
          <p:nvSpPr>
            <p:cNvPr id="41" name="Rectangle 17"/>
            <p:cNvSpPr>
              <a:spLocks noChangeArrowheads="1"/>
            </p:cNvSpPr>
            <p:nvPr/>
          </p:nvSpPr>
          <p:spPr bwMode="auto">
            <a:xfrm>
              <a:off x="838200" y="3048000"/>
              <a:ext cx="1905000" cy="53340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dirty="0" err="1"/>
                <a:t>dateRetourReelle</a:t>
              </a:r>
              <a:endParaRPr lang="fr-FR" altLang="fr-FR" sz="2000" dirty="0"/>
            </a:p>
          </p:txBody>
        </p:sp>
      </p:grpSp>
      <p:cxnSp>
        <p:nvCxnSpPr>
          <p:cNvPr id="42" name="Connecteur droit 41"/>
          <p:cNvCxnSpPr>
            <a:stCxn id="8" idx="3"/>
          </p:cNvCxnSpPr>
          <p:nvPr/>
        </p:nvCxnSpPr>
        <p:spPr>
          <a:xfrm>
            <a:off x="2787839" y="1433394"/>
            <a:ext cx="416009" cy="123730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Connecteur droit 44"/>
          <p:cNvCxnSpPr>
            <a:stCxn id="33" idx="2"/>
          </p:cNvCxnSpPr>
          <p:nvPr/>
        </p:nvCxnSpPr>
        <p:spPr>
          <a:xfrm flipH="1">
            <a:off x="6491236" y="1437479"/>
            <a:ext cx="92269" cy="43017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Connecteur droit 47"/>
          <p:cNvCxnSpPr>
            <a:stCxn id="77" idx="1"/>
            <a:endCxn id="38" idx="3"/>
          </p:cNvCxnSpPr>
          <p:nvPr/>
        </p:nvCxnSpPr>
        <p:spPr>
          <a:xfrm flipH="1" flipV="1">
            <a:off x="4627453" y="3108848"/>
            <a:ext cx="265988" cy="1401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" name="ZoneTexte 50"/>
          <p:cNvSpPr txBox="1"/>
          <p:nvPr/>
        </p:nvSpPr>
        <p:spPr>
          <a:xfrm>
            <a:off x="3129542" y="1724607"/>
            <a:ext cx="481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1,n</a:t>
            </a:r>
            <a:endParaRPr lang="fr-FR" dirty="0"/>
          </a:p>
        </p:txBody>
      </p:sp>
      <p:sp>
        <p:nvSpPr>
          <p:cNvPr id="52" name="ZoneTexte 51"/>
          <p:cNvSpPr txBox="1"/>
          <p:nvPr/>
        </p:nvSpPr>
        <p:spPr>
          <a:xfrm>
            <a:off x="4402546" y="2372088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1,1</a:t>
            </a:r>
            <a:endParaRPr lang="fr-FR" dirty="0"/>
          </a:p>
        </p:txBody>
      </p:sp>
      <p:sp>
        <p:nvSpPr>
          <p:cNvPr id="53" name="ZoneTexte 52"/>
          <p:cNvSpPr txBox="1"/>
          <p:nvPr/>
        </p:nvSpPr>
        <p:spPr>
          <a:xfrm>
            <a:off x="6011415" y="1386618"/>
            <a:ext cx="481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1,n</a:t>
            </a:r>
            <a:endParaRPr lang="fr-FR" dirty="0"/>
          </a:p>
        </p:txBody>
      </p:sp>
      <p:grpSp>
        <p:nvGrpSpPr>
          <p:cNvPr id="54" name="Groupe 53"/>
          <p:cNvGrpSpPr/>
          <p:nvPr/>
        </p:nvGrpSpPr>
        <p:grpSpPr>
          <a:xfrm>
            <a:off x="351203" y="3869020"/>
            <a:ext cx="2514600" cy="876300"/>
            <a:chOff x="228600" y="2438400"/>
            <a:chExt cx="3048000" cy="1143000"/>
          </a:xfrm>
          <a:solidFill>
            <a:schemeClr val="bg1"/>
          </a:solidFill>
        </p:grpSpPr>
        <p:sp>
          <p:nvSpPr>
            <p:cNvPr id="55" name="AutoShape 14"/>
            <p:cNvSpPr>
              <a:spLocks noChangeArrowheads="1"/>
            </p:cNvSpPr>
            <p:nvPr/>
          </p:nvSpPr>
          <p:spPr bwMode="auto">
            <a:xfrm>
              <a:off x="228600" y="2438400"/>
              <a:ext cx="3048000" cy="1143000"/>
            </a:xfrm>
            <a:prstGeom prst="roundRect">
              <a:avLst>
                <a:gd name="adj" fmla="val 4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cxnSp>
          <p:nvCxnSpPr>
            <p:cNvPr id="56" name="AutoShape 15"/>
            <p:cNvCxnSpPr>
              <a:cxnSpLocks noChangeShapeType="1"/>
              <a:stCxn id="55" idx="1"/>
              <a:endCxn id="55" idx="3"/>
            </p:cNvCxnSpPr>
            <p:nvPr/>
          </p:nvCxnSpPr>
          <p:spPr bwMode="auto">
            <a:xfrm>
              <a:off x="228600" y="3009900"/>
              <a:ext cx="3048000" cy="0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57" name="Text Box 16"/>
            <p:cNvSpPr txBox="1">
              <a:spLocks noChangeArrowheads="1"/>
            </p:cNvSpPr>
            <p:nvPr/>
          </p:nvSpPr>
          <p:spPr bwMode="auto">
            <a:xfrm>
              <a:off x="981075" y="2476127"/>
              <a:ext cx="993513" cy="52188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b="1" dirty="0" err="1" smtClean="0"/>
                <a:t>ecrire</a:t>
              </a:r>
              <a:endParaRPr lang="fr-FR" altLang="fr-FR" sz="2000" b="1" dirty="0"/>
            </a:p>
          </p:txBody>
        </p:sp>
        <p:sp>
          <p:nvSpPr>
            <p:cNvPr id="58" name="Rectangle 17"/>
            <p:cNvSpPr>
              <a:spLocks noChangeArrowheads="1"/>
            </p:cNvSpPr>
            <p:nvPr/>
          </p:nvSpPr>
          <p:spPr bwMode="auto">
            <a:xfrm>
              <a:off x="838200" y="3048000"/>
              <a:ext cx="1905000" cy="53340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 dirty="0"/>
            </a:p>
          </p:txBody>
        </p:sp>
      </p:grpSp>
      <p:cxnSp>
        <p:nvCxnSpPr>
          <p:cNvPr id="59" name="Connecteur droit 58"/>
          <p:cNvCxnSpPr>
            <a:stCxn id="58" idx="2"/>
            <a:endCxn id="4" idx="0"/>
          </p:cNvCxnSpPr>
          <p:nvPr/>
        </p:nvCxnSpPr>
        <p:spPr>
          <a:xfrm flipH="1">
            <a:off x="1525596" y="4745320"/>
            <a:ext cx="114340" cy="26994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Connecteur droit 61"/>
          <p:cNvCxnSpPr>
            <a:stCxn id="55" idx="3"/>
            <a:endCxn id="13" idx="1"/>
          </p:cNvCxnSpPr>
          <p:nvPr/>
        </p:nvCxnSpPr>
        <p:spPr>
          <a:xfrm flipV="1">
            <a:off x="2865803" y="4062809"/>
            <a:ext cx="2501633" cy="24436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5" name="ZoneTexte 64"/>
          <p:cNvSpPr txBox="1"/>
          <p:nvPr/>
        </p:nvSpPr>
        <p:spPr>
          <a:xfrm>
            <a:off x="3397486" y="4297704"/>
            <a:ext cx="481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1,n</a:t>
            </a:r>
            <a:endParaRPr lang="fr-FR" dirty="0"/>
          </a:p>
        </p:txBody>
      </p:sp>
      <p:sp>
        <p:nvSpPr>
          <p:cNvPr id="66" name="ZoneTexte 65"/>
          <p:cNvSpPr txBox="1"/>
          <p:nvPr/>
        </p:nvSpPr>
        <p:spPr>
          <a:xfrm>
            <a:off x="1608503" y="4695626"/>
            <a:ext cx="481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1,n</a:t>
            </a:r>
            <a:endParaRPr lang="fr-FR" dirty="0"/>
          </a:p>
        </p:txBody>
      </p:sp>
      <p:grpSp>
        <p:nvGrpSpPr>
          <p:cNvPr id="67" name="Groupe 66"/>
          <p:cNvGrpSpPr/>
          <p:nvPr/>
        </p:nvGrpSpPr>
        <p:grpSpPr>
          <a:xfrm>
            <a:off x="6057379" y="1798562"/>
            <a:ext cx="2514601" cy="876300"/>
            <a:chOff x="228600" y="2438400"/>
            <a:chExt cx="3048000" cy="1143000"/>
          </a:xfrm>
          <a:solidFill>
            <a:schemeClr val="bg1"/>
          </a:solidFill>
        </p:grpSpPr>
        <p:sp>
          <p:nvSpPr>
            <p:cNvPr id="68" name="AutoShape 14"/>
            <p:cNvSpPr>
              <a:spLocks noChangeArrowheads="1"/>
            </p:cNvSpPr>
            <p:nvPr/>
          </p:nvSpPr>
          <p:spPr bwMode="auto">
            <a:xfrm>
              <a:off x="228600" y="2438400"/>
              <a:ext cx="3048000" cy="1143000"/>
            </a:xfrm>
            <a:prstGeom prst="roundRect">
              <a:avLst>
                <a:gd name="adj" fmla="val 4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cxnSp>
          <p:nvCxnSpPr>
            <p:cNvPr id="69" name="AutoShape 15"/>
            <p:cNvCxnSpPr>
              <a:cxnSpLocks noChangeShapeType="1"/>
              <a:stCxn id="68" idx="1"/>
              <a:endCxn id="68" idx="3"/>
            </p:cNvCxnSpPr>
            <p:nvPr/>
          </p:nvCxnSpPr>
          <p:spPr bwMode="auto">
            <a:xfrm>
              <a:off x="228600" y="3009900"/>
              <a:ext cx="3048000" cy="0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70" name="Text Box 16"/>
            <p:cNvSpPr txBox="1">
              <a:spLocks noChangeArrowheads="1"/>
            </p:cNvSpPr>
            <p:nvPr/>
          </p:nvSpPr>
          <p:spPr bwMode="auto">
            <a:xfrm>
              <a:off x="304142" y="2476127"/>
              <a:ext cx="2520736" cy="52188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b="1" dirty="0" smtClean="0"/>
                <a:t>être empruntable</a:t>
              </a:r>
              <a:endParaRPr lang="fr-FR" altLang="fr-FR" sz="2000" b="1" dirty="0"/>
            </a:p>
          </p:txBody>
        </p:sp>
        <p:sp>
          <p:nvSpPr>
            <p:cNvPr id="71" name="Rectangle 17"/>
            <p:cNvSpPr>
              <a:spLocks noChangeArrowheads="1"/>
            </p:cNvSpPr>
            <p:nvPr/>
          </p:nvSpPr>
          <p:spPr bwMode="auto">
            <a:xfrm>
              <a:off x="838200" y="3048000"/>
              <a:ext cx="1905000" cy="53340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 dirty="0"/>
            </a:p>
          </p:txBody>
        </p:sp>
      </p:grpSp>
      <p:cxnSp>
        <p:nvCxnSpPr>
          <p:cNvPr id="73" name="Connecteur droit 72"/>
          <p:cNvCxnSpPr>
            <a:stCxn id="14" idx="0"/>
            <a:endCxn id="71" idx="2"/>
          </p:cNvCxnSpPr>
          <p:nvPr/>
        </p:nvCxnSpPr>
        <p:spPr>
          <a:xfrm flipV="1">
            <a:off x="6697910" y="2674862"/>
            <a:ext cx="648202" cy="25011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6" name="ZoneTexte 75"/>
          <p:cNvSpPr txBox="1"/>
          <p:nvPr/>
        </p:nvSpPr>
        <p:spPr>
          <a:xfrm>
            <a:off x="7143098" y="2615252"/>
            <a:ext cx="481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1,n</a:t>
            </a:r>
            <a:endParaRPr lang="fr-FR" dirty="0"/>
          </a:p>
        </p:txBody>
      </p:sp>
      <p:sp>
        <p:nvSpPr>
          <p:cNvPr id="77" name="Rectangle 76"/>
          <p:cNvSpPr/>
          <p:nvPr/>
        </p:nvSpPr>
        <p:spPr>
          <a:xfrm>
            <a:off x="4893441" y="-171400"/>
            <a:ext cx="4071047" cy="684076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23106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/>
          <p:cNvGrpSpPr/>
          <p:nvPr/>
        </p:nvGrpSpPr>
        <p:grpSpPr>
          <a:xfrm>
            <a:off x="2919164" y="5015265"/>
            <a:ext cx="2660948" cy="1409700"/>
            <a:chOff x="266700" y="152400"/>
            <a:chExt cx="2971800" cy="1752600"/>
          </a:xfrm>
        </p:grpSpPr>
        <p:sp>
          <p:nvSpPr>
            <p:cNvPr id="3" name="Rectangle 2"/>
            <p:cNvSpPr>
              <a:spLocks noChangeArrowheads="1"/>
            </p:cNvSpPr>
            <p:nvPr/>
          </p:nvSpPr>
          <p:spPr bwMode="auto">
            <a:xfrm>
              <a:off x="266700" y="609600"/>
              <a:ext cx="2971800" cy="1295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/>
            </a:p>
          </p:txBody>
        </p:sp>
        <p:sp>
          <p:nvSpPr>
            <p:cNvPr id="4" name="Text Box 3"/>
            <p:cNvSpPr txBox="1">
              <a:spLocks noChangeArrowheads="1"/>
            </p:cNvSpPr>
            <p:nvPr/>
          </p:nvSpPr>
          <p:spPr bwMode="auto">
            <a:xfrm>
              <a:off x="266700" y="152400"/>
              <a:ext cx="2971800" cy="4572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b="1" dirty="0" smtClean="0"/>
                <a:t>cours</a:t>
              </a:r>
              <a:endParaRPr lang="fr-FR" altLang="fr-FR" sz="2000" b="1" dirty="0"/>
            </a:p>
          </p:txBody>
        </p:sp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342900" y="693282"/>
              <a:ext cx="2819400" cy="533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u="sng" dirty="0" err="1" smtClean="0"/>
                <a:t>idCours</a:t>
              </a:r>
              <a:endParaRPr lang="fr-FR" altLang="fr-FR" sz="2000" u="sng" dirty="0"/>
            </a:p>
          </p:txBody>
        </p:sp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342900" y="1295400"/>
              <a:ext cx="2819400" cy="533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dirty="0" smtClean="0"/>
                <a:t>…</a:t>
              </a:r>
              <a:endParaRPr lang="fr-FR" altLang="fr-FR" sz="2000" dirty="0" smtClean="0"/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 dirty="0" smtClean="0"/>
            </a:p>
          </p:txBody>
        </p:sp>
      </p:grpSp>
      <p:grpSp>
        <p:nvGrpSpPr>
          <p:cNvPr id="7" name="Groupe 6"/>
          <p:cNvGrpSpPr/>
          <p:nvPr/>
        </p:nvGrpSpPr>
        <p:grpSpPr>
          <a:xfrm>
            <a:off x="92287" y="908720"/>
            <a:ext cx="2212861" cy="1944215"/>
            <a:chOff x="266700" y="152400"/>
            <a:chExt cx="2971800" cy="1752600"/>
          </a:xfrm>
        </p:grpSpPr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266700" y="609600"/>
              <a:ext cx="2971800" cy="1295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/>
            </a:p>
          </p:txBody>
        </p:sp>
        <p:sp>
          <p:nvSpPr>
            <p:cNvPr id="9" name="Text Box 3"/>
            <p:cNvSpPr txBox="1">
              <a:spLocks noChangeArrowheads="1"/>
            </p:cNvSpPr>
            <p:nvPr/>
          </p:nvSpPr>
          <p:spPr bwMode="auto">
            <a:xfrm>
              <a:off x="266700" y="152400"/>
              <a:ext cx="2971800" cy="4572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b="1" dirty="0" smtClean="0"/>
                <a:t>membre</a:t>
              </a:r>
              <a:endParaRPr lang="fr-FR" altLang="fr-FR" sz="2000" b="1" dirty="0"/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342900" y="609600"/>
              <a:ext cx="2819400" cy="533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u="sng" dirty="0" err="1" smtClean="0"/>
                <a:t>idMembre</a:t>
              </a:r>
              <a:endParaRPr lang="fr-FR" altLang="fr-FR" sz="2000" u="sng" dirty="0"/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342900" y="1143002"/>
              <a:ext cx="2819400" cy="447231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dirty="0" smtClean="0"/>
                <a:t>…</a:t>
              </a:r>
              <a:endParaRPr lang="fr-FR" altLang="fr-FR" sz="2000" dirty="0" smtClean="0"/>
            </a:p>
          </p:txBody>
        </p:sp>
      </p:grpSp>
      <p:grpSp>
        <p:nvGrpSpPr>
          <p:cNvPr id="32" name="Groupe 31"/>
          <p:cNvGrpSpPr/>
          <p:nvPr/>
        </p:nvGrpSpPr>
        <p:grpSpPr>
          <a:xfrm>
            <a:off x="6084168" y="1052736"/>
            <a:ext cx="2660948" cy="1409700"/>
            <a:chOff x="266700" y="152400"/>
            <a:chExt cx="2971800" cy="1752600"/>
          </a:xfrm>
        </p:grpSpPr>
        <p:sp>
          <p:nvSpPr>
            <p:cNvPr id="33" name="Rectangle 32"/>
            <p:cNvSpPr>
              <a:spLocks noChangeArrowheads="1"/>
            </p:cNvSpPr>
            <p:nvPr/>
          </p:nvSpPr>
          <p:spPr bwMode="auto">
            <a:xfrm>
              <a:off x="266700" y="609600"/>
              <a:ext cx="2971800" cy="1295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/>
            </a:p>
          </p:txBody>
        </p:sp>
        <p:sp>
          <p:nvSpPr>
            <p:cNvPr id="34" name="Text Box 3"/>
            <p:cNvSpPr txBox="1">
              <a:spLocks noChangeArrowheads="1"/>
            </p:cNvSpPr>
            <p:nvPr/>
          </p:nvSpPr>
          <p:spPr bwMode="auto">
            <a:xfrm>
              <a:off x="266700" y="152400"/>
              <a:ext cx="2971800" cy="4572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b="1" dirty="0" smtClean="0"/>
                <a:t>cheval</a:t>
              </a:r>
              <a:endParaRPr lang="fr-FR" altLang="fr-FR" sz="2000" b="1" dirty="0"/>
            </a:p>
          </p:txBody>
        </p:sp>
        <p:sp>
          <p:nvSpPr>
            <p:cNvPr id="35" name="Rectangle 34"/>
            <p:cNvSpPr>
              <a:spLocks noChangeArrowheads="1"/>
            </p:cNvSpPr>
            <p:nvPr/>
          </p:nvSpPr>
          <p:spPr bwMode="auto">
            <a:xfrm>
              <a:off x="342900" y="693282"/>
              <a:ext cx="2819400" cy="533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u="sng" dirty="0" err="1" smtClean="0"/>
                <a:t>idCheval</a:t>
              </a:r>
              <a:endParaRPr lang="fr-FR" altLang="fr-FR" sz="2000" u="sng" dirty="0" smtClean="0"/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dirty="0" smtClean="0"/>
                <a:t>…</a:t>
              </a:r>
              <a:endParaRPr lang="fr-FR" altLang="fr-FR" sz="2000" dirty="0"/>
            </a:p>
          </p:txBody>
        </p:sp>
      </p:grpSp>
      <p:grpSp>
        <p:nvGrpSpPr>
          <p:cNvPr id="37" name="Groupe 36"/>
          <p:cNvGrpSpPr/>
          <p:nvPr/>
        </p:nvGrpSpPr>
        <p:grpSpPr>
          <a:xfrm>
            <a:off x="3127771" y="3384934"/>
            <a:ext cx="2514600" cy="876300"/>
            <a:chOff x="228600" y="2438400"/>
            <a:chExt cx="3048000" cy="1143000"/>
          </a:xfrm>
          <a:solidFill>
            <a:schemeClr val="bg1"/>
          </a:solidFill>
        </p:grpSpPr>
        <p:sp>
          <p:nvSpPr>
            <p:cNvPr id="38" name="AutoShape 14"/>
            <p:cNvSpPr>
              <a:spLocks noChangeArrowheads="1"/>
            </p:cNvSpPr>
            <p:nvPr/>
          </p:nvSpPr>
          <p:spPr bwMode="auto">
            <a:xfrm>
              <a:off x="228600" y="2438400"/>
              <a:ext cx="3048000" cy="1143000"/>
            </a:xfrm>
            <a:prstGeom prst="roundRect">
              <a:avLst>
                <a:gd name="adj" fmla="val 4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cxnSp>
          <p:nvCxnSpPr>
            <p:cNvPr id="39" name="AutoShape 15"/>
            <p:cNvCxnSpPr>
              <a:cxnSpLocks noChangeShapeType="1"/>
              <a:stCxn id="38" idx="1"/>
              <a:endCxn id="38" idx="3"/>
            </p:cNvCxnSpPr>
            <p:nvPr/>
          </p:nvCxnSpPr>
          <p:spPr bwMode="auto">
            <a:xfrm>
              <a:off x="228600" y="3009900"/>
              <a:ext cx="3048000" cy="0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0" name="Text Box 16"/>
            <p:cNvSpPr txBox="1">
              <a:spLocks noChangeArrowheads="1"/>
            </p:cNvSpPr>
            <p:nvPr/>
          </p:nvSpPr>
          <p:spPr bwMode="auto">
            <a:xfrm>
              <a:off x="981075" y="2476127"/>
              <a:ext cx="1550930" cy="52188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b="1" dirty="0" smtClean="0"/>
                <a:t>participer</a:t>
              </a:r>
              <a:endParaRPr lang="fr-FR" altLang="fr-FR" sz="2000" b="1" dirty="0"/>
            </a:p>
          </p:txBody>
        </p:sp>
        <p:sp>
          <p:nvSpPr>
            <p:cNvPr id="41" name="Rectangle 17"/>
            <p:cNvSpPr>
              <a:spLocks noChangeArrowheads="1"/>
            </p:cNvSpPr>
            <p:nvPr/>
          </p:nvSpPr>
          <p:spPr bwMode="auto">
            <a:xfrm>
              <a:off x="838200" y="3048000"/>
              <a:ext cx="1905000" cy="53340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 dirty="0"/>
            </a:p>
          </p:txBody>
        </p:sp>
      </p:grpSp>
      <p:cxnSp>
        <p:nvCxnSpPr>
          <p:cNvPr id="42" name="Connecteur droit 41"/>
          <p:cNvCxnSpPr>
            <a:stCxn id="8" idx="3"/>
            <a:endCxn id="40" idx="0"/>
          </p:cNvCxnSpPr>
          <p:nvPr/>
        </p:nvCxnSpPr>
        <p:spPr>
          <a:xfrm>
            <a:off x="2305148" y="2134421"/>
            <a:ext cx="2083174" cy="127943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Connecteur droit 47"/>
          <p:cNvCxnSpPr>
            <a:stCxn id="33" idx="1"/>
            <a:endCxn id="40" idx="0"/>
          </p:cNvCxnSpPr>
          <p:nvPr/>
        </p:nvCxnSpPr>
        <p:spPr>
          <a:xfrm flipH="1">
            <a:off x="4388322" y="1941460"/>
            <a:ext cx="1695846" cy="147239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" name="ZoneTexte 50"/>
          <p:cNvSpPr txBox="1"/>
          <p:nvPr/>
        </p:nvSpPr>
        <p:spPr>
          <a:xfrm>
            <a:off x="2641048" y="2134422"/>
            <a:ext cx="481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1,n</a:t>
            </a:r>
            <a:endParaRPr lang="fr-FR" dirty="0"/>
          </a:p>
        </p:txBody>
      </p:sp>
      <p:sp>
        <p:nvSpPr>
          <p:cNvPr id="52" name="ZoneTexte 51"/>
          <p:cNvSpPr txBox="1"/>
          <p:nvPr/>
        </p:nvSpPr>
        <p:spPr>
          <a:xfrm>
            <a:off x="5339501" y="2072512"/>
            <a:ext cx="481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1,n</a:t>
            </a:r>
            <a:endParaRPr lang="fr-FR" dirty="0"/>
          </a:p>
        </p:txBody>
      </p:sp>
      <p:cxnSp>
        <p:nvCxnSpPr>
          <p:cNvPr id="59" name="Connecteur droit 58"/>
          <p:cNvCxnSpPr>
            <a:stCxn id="38" idx="2"/>
            <a:endCxn id="4" idx="0"/>
          </p:cNvCxnSpPr>
          <p:nvPr/>
        </p:nvCxnSpPr>
        <p:spPr>
          <a:xfrm flipH="1">
            <a:off x="4249638" y="4261234"/>
            <a:ext cx="135433" cy="75403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6" name="ZoneTexte 65"/>
          <p:cNvSpPr txBox="1"/>
          <p:nvPr/>
        </p:nvSpPr>
        <p:spPr>
          <a:xfrm>
            <a:off x="3624069" y="4281131"/>
            <a:ext cx="481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1,n</a:t>
            </a:r>
            <a:endParaRPr lang="fr-FR" dirty="0"/>
          </a:p>
        </p:txBody>
      </p:sp>
      <p:sp>
        <p:nvSpPr>
          <p:cNvPr id="31" name="Ellipse 30"/>
          <p:cNvSpPr/>
          <p:nvPr/>
        </p:nvSpPr>
        <p:spPr>
          <a:xfrm>
            <a:off x="1339850" y="3305843"/>
            <a:ext cx="720080" cy="748765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1</a:t>
            </a:r>
            <a:endParaRPr lang="fr-FR" dirty="0"/>
          </a:p>
        </p:txBody>
      </p:sp>
      <p:cxnSp>
        <p:nvCxnSpPr>
          <p:cNvPr id="43" name="Connecteur droit avec flèche 42"/>
          <p:cNvCxnSpPr>
            <a:stCxn id="31" idx="7"/>
            <a:endCxn id="34" idx="1"/>
          </p:cNvCxnSpPr>
          <p:nvPr/>
        </p:nvCxnSpPr>
        <p:spPr>
          <a:xfrm flipV="1">
            <a:off x="1954477" y="1236610"/>
            <a:ext cx="4129691" cy="2178887"/>
          </a:xfrm>
          <a:prstGeom prst="straightConnector1">
            <a:avLst/>
          </a:prstGeom>
          <a:ln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45"/>
          <p:cNvCxnSpPr>
            <a:stCxn id="8" idx="2"/>
            <a:endCxn id="31" idx="1"/>
          </p:cNvCxnSpPr>
          <p:nvPr/>
        </p:nvCxnSpPr>
        <p:spPr>
          <a:xfrm>
            <a:off x="1198718" y="2852935"/>
            <a:ext cx="246585" cy="5625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59"/>
          <p:cNvCxnSpPr>
            <a:stCxn id="31" idx="3"/>
            <a:endCxn id="4" idx="1"/>
          </p:cNvCxnSpPr>
          <p:nvPr/>
        </p:nvCxnSpPr>
        <p:spPr>
          <a:xfrm>
            <a:off x="1445303" y="3944954"/>
            <a:ext cx="1473861" cy="12541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necteur droit 82"/>
          <p:cNvCxnSpPr>
            <a:stCxn id="31" idx="6"/>
            <a:endCxn id="38" idx="1"/>
          </p:cNvCxnSpPr>
          <p:nvPr/>
        </p:nvCxnSpPr>
        <p:spPr>
          <a:xfrm>
            <a:off x="2059930" y="3680226"/>
            <a:ext cx="1067841" cy="14285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Ellipse 86"/>
          <p:cNvSpPr/>
          <p:nvPr/>
        </p:nvSpPr>
        <p:spPr>
          <a:xfrm>
            <a:off x="6694561" y="3384934"/>
            <a:ext cx="720080" cy="748765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1</a:t>
            </a:r>
            <a:endParaRPr lang="fr-FR" dirty="0"/>
          </a:p>
        </p:txBody>
      </p:sp>
      <p:cxnSp>
        <p:nvCxnSpPr>
          <p:cNvPr id="88" name="Connecteur droit 87"/>
          <p:cNvCxnSpPr>
            <a:stCxn id="33" idx="2"/>
            <a:endCxn id="87" idx="0"/>
          </p:cNvCxnSpPr>
          <p:nvPr/>
        </p:nvCxnSpPr>
        <p:spPr>
          <a:xfrm flipH="1">
            <a:off x="7054601" y="2462436"/>
            <a:ext cx="360041" cy="9224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necteur droit 90"/>
          <p:cNvCxnSpPr>
            <a:stCxn id="87" idx="4"/>
            <a:endCxn id="4" idx="3"/>
          </p:cNvCxnSpPr>
          <p:nvPr/>
        </p:nvCxnSpPr>
        <p:spPr>
          <a:xfrm flipH="1">
            <a:off x="5580112" y="4133699"/>
            <a:ext cx="1474489" cy="10654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necteur droit 93"/>
          <p:cNvCxnSpPr>
            <a:stCxn id="87" idx="2"/>
            <a:endCxn id="38" idx="3"/>
          </p:cNvCxnSpPr>
          <p:nvPr/>
        </p:nvCxnSpPr>
        <p:spPr>
          <a:xfrm flipH="1">
            <a:off x="5642371" y="3759317"/>
            <a:ext cx="1052190" cy="63767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Connecteur droit avec flèche 96"/>
          <p:cNvCxnSpPr>
            <a:stCxn id="87" idx="1"/>
            <a:endCxn id="9" idx="3"/>
          </p:cNvCxnSpPr>
          <p:nvPr/>
        </p:nvCxnSpPr>
        <p:spPr>
          <a:xfrm flipH="1" flipV="1">
            <a:off x="2305148" y="1162314"/>
            <a:ext cx="4494866" cy="2332274"/>
          </a:xfrm>
          <a:prstGeom prst="straightConnector1">
            <a:avLst/>
          </a:prstGeom>
          <a:ln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803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/>
          <p:cNvGrpSpPr/>
          <p:nvPr/>
        </p:nvGrpSpPr>
        <p:grpSpPr>
          <a:xfrm>
            <a:off x="2919164" y="5015265"/>
            <a:ext cx="2660948" cy="1409700"/>
            <a:chOff x="266700" y="152400"/>
            <a:chExt cx="2971800" cy="1752600"/>
          </a:xfrm>
        </p:grpSpPr>
        <p:sp>
          <p:nvSpPr>
            <p:cNvPr id="3" name="Rectangle 2"/>
            <p:cNvSpPr>
              <a:spLocks noChangeArrowheads="1"/>
            </p:cNvSpPr>
            <p:nvPr/>
          </p:nvSpPr>
          <p:spPr bwMode="auto">
            <a:xfrm>
              <a:off x="266700" y="609600"/>
              <a:ext cx="2971800" cy="1295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/>
            </a:p>
          </p:txBody>
        </p:sp>
        <p:sp>
          <p:nvSpPr>
            <p:cNvPr id="4" name="Text Box 3"/>
            <p:cNvSpPr txBox="1">
              <a:spLocks noChangeArrowheads="1"/>
            </p:cNvSpPr>
            <p:nvPr/>
          </p:nvSpPr>
          <p:spPr bwMode="auto">
            <a:xfrm>
              <a:off x="266700" y="152400"/>
              <a:ext cx="2971800" cy="4572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b="1" dirty="0" smtClean="0"/>
                <a:t>cours</a:t>
              </a:r>
              <a:endParaRPr lang="fr-FR" altLang="fr-FR" sz="2000" b="1" dirty="0"/>
            </a:p>
          </p:txBody>
        </p:sp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342900" y="693282"/>
              <a:ext cx="2819400" cy="533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u="sng" dirty="0" err="1" smtClean="0"/>
                <a:t>idCours</a:t>
              </a:r>
              <a:endParaRPr lang="fr-FR" altLang="fr-FR" sz="2000" u="sng" dirty="0"/>
            </a:p>
          </p:txBody>
        </p:sp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342900" y="1295400"/>
              <a:ext cx="2819400" cy="533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dirty="0" smtClean="0"/>
                <a:t>…</a:t>
              </a:r>
              <a:endParaRPr lang="fr-FR" altLang="fr-FR" sz="2000" dirty="0" smtClean="0"/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 dirty="0" smtClean="0"/>
            </a:p>
          </p:txBody>
        </p:sp>
      </p:grpSp>
      <p:grpSp>
        <p:nvGrpSpPr>
          <p:cNvPr id="7" name="Groupe 6"/>
          <p:cNvGrpSpPr/>
          <p:nvPr/>
        </p:nvGrpSpPr>
        <p:grpSpPr>
          <a:xfrm>
            <a:off x="92287" y="332656"/>
            <a:ext cx="2212861" cy="1944215"/>
            <a:chOff x="266700" y="152400"/>
            <a:chExt cx="2971800" cy="1752600"/>
          </a:xfrm>
        </p:grpSpPr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266700" y="609600"/>
              <a:ext cx="2971800" cy="1295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/>
            </a:p>
          </p:txBody>
        </p:sp>
        <p:sp>
          <p:nvSpPr>
            <p:cNvPr id="9" name="Text Box 3"/>
            <p:cNvSpPr txBox="1">
              <a:spLocks noChangeArrowheads="1"/>
            </p:cNvSpPr>
            <p:nvPr/>
          </p:nvSpPr>
          <p:spPr bwMode="auto">
            <a:xfrm>
              <a:off x="266700" y="152400"/>
              <a:ext cx="2971800" cy="4572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b="1" dirty="0" smtClean="0"/>
                <a:t>membre</a:t>
              </a:r>
              <a:endParaRPr lang="fr-FR" altLang="fr-FR" sz="2000" b="1" dirty="0"/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342900" y="609600"/>
              <a:ext cx="2819400" cy="533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u="sng" dirty="0" err="1" smtClean="0"/>
                <a:t>idMembre</a:t>
              </a:r>
              <a:endParaRPr lang="fr-FR" altLang="fr-FR" sz="2000" u="sng" dirty="0"/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342900" y="1143002"/>
              <a:ext cx="2819400" cy="447231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dirty="0" smtClean="0"/>
                <a:t>…</a:t>
              </a:r>
              <a:endParaRPr lang="fr-FR" altLang="fr-FR" sz="2000" dirty="0" smtClean="0"/>
            </a:p>
          </p:txBody>
        </p:sp>
      </p:grpSp>
      <p:grpSp>
        <p:nvGrpSpPr>
          <p:cNvPr id="32" name="Groupe 31"/>
          <p:cNvGrpSpPr/>
          <p:nvPr/>
        </p:nvGrpSpPr>
        <p:grpSpPr>
          <a:xfrm>
            <a:off x="6084168" y="476672"/>
            <a:ext cx="2660948" cy="1409700"/>
            <a:chOff x="266700" y="152400"/>
            <a:chExt cx="2971800" cy="1752600"/>
          </a:xfrm>
        </p:grpSpPr>
        <p:sp>
          <p:nvSpPr>
            <p:cNvPr id="33" name="Rectangle 32"/>
            <p:cNvSpPr>
              <a:spLocks noChangeArrowheads="1"/>
            </p:cNvSpPr>
            <p:nvPr/>
          </p:nvSpPr>
          <p:spPr bwMode="auto">
            <a:xfrm>
              <a:off x="266700" y="609600"/>
              <a:ext cx="2971800" cy="1295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/>
            </a:p>
          </p:txBody>
        </p:sp>
        <p:sp>
          <p:nvSpPr>
            <p:cNvPr id="34" name="Text Box 3"/>
            <p:cNvSpPr txBox="1">
              <a:spLocks noChangeArrowheads="1"/>
            </p:cNvSpPr>
            <p:nvPr/>
          </p:nvSpPr>
          <p:spPr bwMode="auto">
            <a:xfrm>
              <a:off x="266700" y="152400"/>
              <a:ext cx="2971800" cy="4572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b="1" dirty="0" smtClean="0"/>
                <a:t>cheval</a:t>
              </a:r>
              <a:endParaRPr lang="fr-FR" altLang="fr-FR" sz="2000" b="1" dirty="0"/>
            </a:p>
          </p:txBody>
        </p:sp>
        <p:sp>
          <p:nvSpPr>
            <p:cNvPr id="35" name="Rectangle 34"/>
            <p:cNvSpPr>
              <a:spLocks noChangeArrowheads="1"/>
            </p:cNvSpPr>
            <p:nvPr/>
          </p:nvSpPr>
          <p:spPr bwMode="auto">
            <a:xfrm>
              <a:off x="342900" y="693282"/>
              <a:ext cx="2819400" cy="533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u="sng" dirty="0" err="1" smtClean="0"/>
                <a:t>idCheval</a:t>
              </a:r>
              <a:endParaRPr lang="fr-FR" altLang="fr-FR" sz="2000" u="sng" dirty="0" smtClean="0"/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dirty="0" smtClean="0"/>
                <a:t>…</a:t>
              </a:r>
              <a:endParaRPr lang="fr-FR" altLang="fr-FR" sz="2000" dirty="0"/>
            </a:p>
          </p:txBody>
        </p:sp>
      </p:grpSp>
      <p:grpSp>
        <p:nvGrpSpPr>
          <p:cNvPr id="37" name="Groupe 36"/>
          <p:cNvGrpSpPr/>
          <p:nvPr/>
        </p:nvGrpSpPr>
        <p:grpSpPr>
          <a:xfrm>
            <a:off x="3127771" y="2204864"/>
            <a:ext cx="2514600" cy="876300"/>
            <a:chOff x="228600" y="2438400"/>
            <a:chExt cx="3048000" cy="1143000"/>
          </a:xfrm>
          <a:solidFill>
            <a:schemeClr val="bg1"/>
          </a:solidFill>
        </p:grpSpPr>
        <p:sp>
          <p:nvSpPr>
            <p:cNvPr id="38" name="AutoShape 14"/>
            <p:cNvSpPr>
              <a:spLocks noChangeArrowheads="1"/>
            </p:cNvSpPr>
            <p:nvPr/>
          </p:nvSpPr>
          <p:spPr bwMode="auto">
            <a:xfrm>
              <a:off x="228600" y="2438400"/>
              <a:ext cx="3048000" cy="1143000"/>
            </a:xfrm>
            <a:prstGeom prst="roundRect">
              <a:avLst>
                <a:gd name="adj" fmla="val 4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cxnSp>
          <p:nvCxnSpPr>
            <p:cNvPr id="39" name="AutoShape 15"/>
            <p:cNvCxnSpPr>
              <a:cxnSpLocks noChangeShapeType="1"/>
              <a:stCxn id="38" idx="1"/>
              <a:endCxn id="38" idx="3"/>
            </p:cNvCxnSpPr>
            <p:nvPr/>
          </p:nvCxnSpPr>
          <p:spPr bwMode="auto">
            <a:xfrm>
              <a:off x="228600" y="3009900"/>
              <a:ext cx="3048000" cy="0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0" name="Text Box 16"/>
            <p:cNvSpPr txBox="1">
              <a:spLocks noChangeArrowheads="1"/>
            </p:cNvSpPr>
            <p:nvPr/>
          </p:nvSpPr>
          <p:spPr bwMode="auto">
            <a:xfrm>
              <a:off x="981075" y="2476127"/>
              <a:ext cx="1189526" cy="52188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b="1" dirty="0" smtClean="0"/>
                <a:t>monter</a:t>
              </a:r>
              <a:endParaRPr lang="fr-FR" altLang="fr-FR" sz="2000" b="1" dirty="0"/>
            </a:p>
          </p:txBody>
        </p:sp>
        <p:sp>
          <p:nvSpPr>
            <p:cNvPr id="41" name="Rectangle 17"/>
            <p:cNvSpPr>
              <a:spLocks noChangeArrowheads="1"/>
            </p:cNvSpPr>
            <p:nvPr/>
          </p:nvSpPr>
          <p:spPr bwMode="auto">
            <a:xfrm>
              <a:off x="838200" y="3048000"/>
              <a:ext cx="1905000" cy="53340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 dirty="0"/>
            </a:p>
          </p:txBody>
        </p:sp>
      </p:grpSp>
      <p:cxnSp>
        <p:nvCxnSpPr>
          <p:cNvPr id="42" name="Connecteur droit 41"/>
          <p:cNvCxnSpPr>
            <a:stCxn id="8" idx="3"/>
            <a:endCxn id="40" idx="0"/>
          </p:cNvCxnSpPr>
          <p:nvPr/>
        </p:nvCxnSpPr>
        <p:spPr>
          <a:xfrm>
            <a:off x="2305148" y="1558357"/>
            <a:ext cx="1934095" cy="67543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Connecteur droit 47"/>
          <p:cNvCxnSpPr>
            <a:stCxn id="33" idx="1"/>
            <a:endCxn id="40" idx="0"/>
          </p:cNvCxnSpPr>
          <p:nvPr/>
        </p:nvCxnSpPr>
        <p:spPr>
          <a:xfrm flipH="1">
            <a:off x="4239243" y="1365396"/>
            <a:ext cx="1844925" cy="86839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" name="ZoneTexte 50"/>
          <p:cNvSpPr txBox="1"/>
          <p:nvPr/>
        </p:nvSpPr>
        <p:spPr>
          <a:xfrm>
            <a:off x="2641048" y="1558358"/>
            <a:ext cx="481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1,n</a:t>
            </a:r>
            <a:endParaRPr lang="fr-FR" dirty="0"/>
          </a:p>
        </p:txBody>
      </p:sp>
      <p:sp>
        <p:nvSpPr>
          <p:cNvPr id="52" name="ZoneTexte 51"/>
          <p:cNvSpPr txBox="1"/>
          <p:nvPr/>
        </p:nvSpPr>
        <p:spPr>
          <a:xfrm>
            <a:off x="5339501" y="1496448"/>
            <a:ext cx="481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1,n</a:t>
            </a:r>
            <a:endParaRPr lang="fr-FR" dirty="0"/>
          </a:p>
        </p:txBody>
      </p:sp>
      <p:cxnSp>
        <p:nvCxnSpPr>
          <p:cNvPr id="59" name="Connecteur droit 58"/>
          <p:cNvCxnSpPr>
            <a:endCxn id="4" idx="0"/>
          </p:cNvCxnSpPr>
          <p:nvPr/>
        </p:nvCxnSpPr>
        <p:spPr>
          <a:xfrm flipH="1">
            <a:off x="4249638" y="4648198"/>
            <a:ext cx="1571085" cy="36706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6" name="ZoneTexte 65"/>
          <p:cNvSpPr txBox="1"/>
          <p:nvPr/>
        </p:nvSpPr>
        <p:spPr>
          <a:xfrm>
            <a:off x="4721094" y="4400998"/>
            <a:ext cx="481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1,n</a:t>
            </a:r>
            <a:endParaRPr lang="fr-FR" dirty="0"/>
          </a:p>
        </p:txBody>
      </p:sp>
      <p:sp>
        <p:nvSpPr>
          <p:cNvPr id="14" name="Forme libre 13"/>
          <p:cNvSpPr/>
          <p:nvPr/>
        </p:nvSpPr>
        <p:spPr>
          <a:xfrm>
            <a:off x="-15240" y="121920"/>
            <a:ext cx="9067800" cy="3368040"/>
          </a:xfrm>
          <a:custGeom>
            <a:avLst/>
            <a:gdLst>
              <a:gd name="connsiteX0" fmla="*/ 0 w 9067800"/>
              <a:gd name="connsiteY0" fmla="*/ 3352800 h 3368040"/>
              <a:gd name="connsiteX1" fmla="*/ 9067800 w 9067800"/>
              <a:gd name="connsiteY1" fmla="*/ 3368040 h 3368040"/>
              <a:gd name="connsiteX2" fmla="*/ 8991600 w 9067800"/>
              <a:gd name="connsiteY2" fmla="*/ 30480 h 3368040"/>
              <a:gd name="connsiteX3" fmla="*/ 60960 w 9067800"/>
              <a:gd name="connsiteY3" fmla="*/ 0 h 3368040"/>
              <a:gd name="connsiteX4" fmla="*/ 0 w 9067800"/>
              <a:gd name="connsiteY4" fmla="*/ 3352800 h 3368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67800" h="3368040">
                <a:moveTo>
                  <a:pt x="0" y="3352800"/>
                </a:moveTo>
                <a:lnTo>
                  <a:pt x="9067800" y="3368040"/>
                </a:lnTo>
                <a:lnTo>
                  <a:pt x="8991600" y="30480"/>
                </a:lnTo>
                <a:lnTo>
                  <a:pt x="60960" y="0"/>
                </a:lnTo>
                <a:lnTo>
                  <a:pt x="0" y="3352800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44" name="Groupe 43"/>
          <p:cNvGrpSpPr/>
          <p:nvPr/>
        </p:nvGrpSpPr>
        <p:grpSpPr>
          <a:xfrm>
            <a:off x="5820723" y="4277465"/>
            <a:ext cx="2514600" cy="876300"/>
            <a:chOff x="228600" y="2438400"/>
            <a:chExt cx="3048000" cy="1143000"/>
          </a:xfrm>
          <a:solidFill>
            <a:schemeClr val="bg1"/>
          </a:solidFill>
        </p:grpSpPr>
        <p:sp>
          <p:nvSpPr>
            <p:cNvPr id="45" name="AutoShape 14"/>
            <p:cNvSpPr>
              <a:spLocks noChangeArrowheads="1"/>
            </p:cNvSpPr>
            <p:nvPr/>
          </p:nvSpPr>
          <p:spPr bwMode="auto">
            <a:xfrm>
              <a:off x="228600" y="2438400"/>
              <a:ext cx="3048000" cy="1143000"/>
            </a:xfrm>
            <a:prstGeom prst="roundRect">
              <a:avLst>
                <a:gd name="adj" fmla="val 4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cxnSp>
          <p:nvCxnSpPr>
            <p:cNvPr id="47" name="AutoShape 15"/>
            <p:cNvCxnSpPr>
              <a:cxnSpLocks noChangeShapeType="1"/>
              <a:stCxn id="45" idx="1"/>
              <a:endCxn id="45" idx="3"/>
            </p:cNvCxnSpPr>
            <p:nvPr/>
          </p:nvCxnSpPr>
          <p:spPr bwMode="auto">
            <a:xfrm>
              <a:off x="228600" y="3009900"/>
              <a:ext cx="3048000" cy="0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9" name="Text Box 16"/>
            <p:cNvSpPr txBox="1">
              <a:spLocks noChangeArrowheads="1"/>
            </p:cNvSpPr>
            <p:nvPr/>
          </p:nvSpPr>
          <p:spPr bwMode="auto">
            <a:xfrm>
              <a:off x="981075" y="2476127"/>
              <a:ext cx="1550930" cy="52188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b="1" dirty="0" smtClean="0"/>
                <a:t>participer</a:t>
              </a:r>
              <a:endParaRPr lang="fr-FR" altLang="fr-FR" sz="2000" b="1" dirty="0"/>
            </a:p>
          </p:txBody>
        </p:sp>
        <p:sp>
          <p:nvSpPr>
            <p:cNvPr id="50" name="Rectangle 17"/>
            <p:cNvSpPr>
              <a:spLocks noChangeArrowheads="1"/>
            </p:cNvSpPr>
            <p:nvPr/>
          </p:nvSpPr>
          <p:spPr bwMode="auto">
            <a:xfrm>
              <a:off x="838200" y="3048000"/>
              <a:ext cx="1905000" cy="53340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 dirty="0"/>
            </a:p>
          </p:txBody>
        </p:sp>
      </p:grpSp>
      <p:sp>
        <p:nvSpPr>
          <p:cNvPr id="53" name="ZoneTexte 52"/>
          <p:cNvSpPr txBox="1"/>
          <p:nvPr/>
        </p:nvSpPr>
        <p:spPr>
          <a:xfrm>
            <a:off x="6840662" y="3781792"/>
            <a:ext cx="481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1,n</a:t>
            </a:r>
            <a:endParaRPr lang="fr-FR" dirty="0"/>
          </a:p>
        </p:txBody>
      </p:sp>
      <p:cxnSp>
        <p:nvCxnSpPr>
          <p:cNvPr id="54" name="Connecteur droit 53"/>
          <p:cNvCxnSpPr>
            <a:endCxn id="45" idx="0"/>
          </p:cNvCxnSpPr>
          <p:nvPr/>
        </p:nvCxnSpPr>
        <p:spPr>
          <a:xfrm>
            <a:off x="4518661" y="3489960"/>
            <a:ext cx="2559362" cy="78750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21832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/>
          <p:cNvGrpSpPr/>
          <p:nvPr/>
        </p:nvGrpSpPr>
        <p:grpSpPr>
          <a:xfrm>
            <a:off x="2919164" y="5015265"/>
            <a:ext cx="2660948" cy="1409700"/>
            <a:chOff x="266700" y="152400"/>
            <a:chExt cx="2971800" cy="1752600"/>
          </a:xfrm>
        </p:grpSpPr>
        <p:sp>
          <p:nvSpPr>
            <p:cNvPr id="3" name="Rectangle 2"/>
            <p:cNvSpPr>
              <a:spLocks noChangeArrowheads="1"/>
            </p:cNvSpPr>
            <p:nvPr/>
          </p:nvSpPr>
          <p:spPr bwMode="auto">
            <a:xfrm>
              <a:off x="266700" y="609600"/>
              <a:ext cx="2971800" cy="1295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/>
            </a:p>
          </p:txBody>
        </p:sp>
        <p:sp>
          <p:nvSpPr>
            <p:cNvPr id="4" name="Text Box 3"/>
            <p:cNvSpPr txBox="1">
              <a:spLocks noChangeArrowheads="1"/>
            </p:cNvSpPr>
            <p:nvPr/>
          </p:nvSpPr>
          <p:spPr bwMode="auto">
            <a:xfrm>
              <a:off x="266700" y="152400"/>
              <a:ext cx="2971800" cy="4572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b="1" dirty="0" smtClean="0"/>
                <a:t>cours</a:t>
              </a:r>
              <a:endParaRPr lang="fr-FR" altLang="fr-FR" sz="2000" b="1" dirty="0"/>
            </a:p>
          </p:txBody>
        </p:sp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342900" y="693282"/>
              <a:ext cx="2819400" cy="533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u="sng" dirty="0" err="1" smtClean="0"/>
                <a:t>idCours</a:t>
              </a:r>
              <a:endParaRPr lang="fr-FR" altLang="fr-FR" sz="2000" u="sng" dirty="0"/>
            </a:p>
          </p:txBody>
        </p:sp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342900" y="1295400"/>
              <a:ext cx="2819400" cy="533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dirty="0" smtClean="0"/>
                <a:t>…</a:t>
              </a:r>
              <a:endParaRPr lang="fr-FR" altLang="fr-FR" sz="2000" dirty="0" smtClean="0"/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 dirty="0" smtClean="0"/>
            </a:p>
          </p:txBody>
        </p:sp>
      </p:grpSp>
      <p:grpSp>
        <p:nvGrpSpPr>
          <p:cNvPr id="7" name="Groupe 6"/>
          <p:cNvGrpSpPr/>
          <p:nvPr/>
        </p:nvGrpSpPr>
        <p:grpSpPr>
          <a:xfrm>
            <a:off x="342915" y="908720"/>
            <a:ext cx="2212861" cy="1944215"/>
            <a:chOff x="266700" y="152400"/>
            <a:chExt cx="2971800" cy="1752600"/>
          </a:xfrm>
        </p:grpSpPr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266700" y="609600"/>
              <a:ext cx="2971800" cy="1295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/>
            </a:p>
          </p:txBody>
        </p:sp>
        <p:sp>
          <p:nvSpPr>
            <p:cNvPr id="9" name="Text Box 3"/>
            <p:cNvSpPr txBox="1">
              <a:spLocks noChangeArrowheads="1"/>
            </p:cNvSpPr>
            <p:nvPr/>
          </p:nvSpPr>
          <p:spPr bwMode="auto">
            <a:xfrm>
              <a:off x="266700" y="152400"/>
              <a:ext cx="2971800" cy="4572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b="1" dirty="0" smtClean="0"/>
                <a:t>membre</a:t>
              </a:r>
              <a:endParaRPr lang="fr-FR" altLang="fr-FR" sz="2000" b="1" dirty="0"/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342900" y="609600"/>
              <a:ext cx="2819400" cy="533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u="sng" dirty="0" err="1" smtClean="0"/>
                <a:t>idMembre</a:t>
              </a:r>
              <a:endParaRPr lang="fr-FR" altLang="fr-FR" sz="2000" u="sng" dirty="0"/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342900" y="1143002"/>
              <a:ext cx="2819400" cy="447231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dirty="0" smtClean="0"/>
                <a:t>…</a:t>
              </a:r>
              <a:endParaRPr lang="fr-FR" altLang="fr-FR" sz="2000" dirty="0" smtClean="0"/>
            </a:p>
          </p:txBody>
        </p:sp>
      </p:grpSp>
      <p:grpSp>
        <p:nvGrpSpPr>
          <p:cNvPr id="32" name="Groupe 31"/>
          <p:cNvGrpSpPr/>
          <p:nvPr/>
        </p:nvGrpSpPr>
        <p:grpSpPr>
          <a:xfrm>
            <a:off x="6084168" y="1052736"/>
            <a:ext cx="2660948" cy="1409700"/>
            <a:chOff x="266700" y="152400"/>
            <a:chExt cx="2971800" cy="1752600"/>
          </a:xfrm>
        </p:grpSpPr>
        <p:sp>
          <p:nvSpPr>
            <p:cNvPr id="33" name="Rectangle 32"/>
            <p:cNvSpPr>
              <a:spLocks noChangeArrowheads="1"/>
            </p:cNvSpPr>
            <p:nvPr/>
          </p:nvSpPr>
          <p:spPr bwMode="auto">
            <a:xfrm>
              <a:off x="266700" y="609600"/>
              <a:ext cx="2971800" cy="1295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/>
            </a:p>
          </p:txBody>
        </p:sp>
        <p:sp>
          <p:nvSpPr>
            <p:cNvPr id="34" name="Text Box 3"/>
            <p:cNvSpPr txBox="1">
              <a:spLocks noChangeArrowheads="1"/>
            </p:cNvSpPr>
            <p:nvPr/>
          </p:nvSpPr>
          <p:spPr bwMode="auto">
            <a:xfrm>
              <a:off x="266700" y="152400"/>
              <a:ext cx="2971800" cy="4572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b="1" dirty="0" smtClean="0"/>
                <a:t>cheval</a:t>
              </a:r>
              <a:endParaRPr lang="fr-FR" altLang="fr-FR" sz="2000" b="1" dirty="0"/>
            </a:p>
          </p:txBody>
        </p:sp>
        <p:sp>
          <p:nvSpPr>
            <p:cNvPr id="35" name="Rectangle 34"/>
            <p:cNvSpPr>
              <a:spLocks noChangeArrowheads="1"/>
            </p:cNvSpPr>
            <p:nvPr/>
          </p:nvSpPr>
          <p:spPr bwMode="auto">
            <a:xfrm>
              <a:off x="342900" y="693282"/>
              <a:ext cx="2819400" cy="53340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u="sng" dirty="0" err="1" smtClean="0"/>
                <a:t>idCheval</a:t>
              </a:r>
              <a:endParaRPr lang="fr-FR" altLang="fr-FR" sz="2000" u="sng" dirty="0" smtClean="0"/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dirty="0" smtClean="0"/>
                <a:t>…</a:t>
              </a:r>
              <a:endParaRPr lang="fr-FR" altLang="fr-FR" sz="2000" dirty="0"/>
            </a:p>
          </p:txBody>
        </p:sp>
      </p:grpSp>
      <p:grpSp>
        <p:nvGrpSpPr>
          <p:cNvPr id="37" name="Groupe 36"/>
          <p:cNvGrpSpPr/>
          <p:nvPr/>
        </p:nvGrpSpPr>
        <p:grpSpPr>
          <a:xfrm>
            <a:off x="3347290" y="360310"/>
            <a:ext cx="2065828" cy="876300"/>
            <a:chOff x="228600" y="2438400"/>
            <a:chExt cx="3048000" cy="1143000"/>
          </a:xfrm>
          <a:solidFill>
            <a:schemeClr val="bg1"/>
          </a:solidFill>
        </p:grpSpPr>
        <p:sp>
          <p:nvSpPr>
            <p:cNvPr id="38" name="AutoShape 14"/>
            <p:cNvSpPr>
              <a:spLocks noChangeArrowheads="1"/>
            </p:cNvSpPr>
            <p:nvPr/>
          </p:nvSpPr>
          <p:spPr bwMode="auto">
            <a:xfrm>
              <a:off x="228600" y="2438400"/>
              <a:ext cx="3048000" cy="1143000"/>
            </a:xfrm>
            <a:prstGeom prst="roundRect">
              <a:avLst>
                <a:gd name="adj" fmla="val 4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cxnSp>
          <p:nvCxnSpPr>
            <p:cNvPr id="39" name="AutoShape 15"/>
            <p:cNvCxnSpPr>
              <a:cxnSpLocks noChangeShapeType="1"/>
              <a:stCxn id="38" idx="1"/>
              <a:endCxn id="38" idx="3"/>
            </p:cNvCxnSpPr>
            <p:nvPr/>
          </p:nvCxnSpPr>
          <p:spPr bwMode="auto">
            <a:xfrm>
              <a:off x="228600" y="3009900"/>
              <a:ext cx="3048000" cy="0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0" name="Text Box 16"/>
            <p:cNvSpPr txBox="1">
              <a:spLocks noChangeArrowheads="1"/>
            </p:cNvSpPr>
            <p:nvPr/>
          </p:nvSpPr>
          <p:spPr bwMode="auto">
            <a:xfrm>
              <a:off x="981075" y="2476127"/>
              <a:ext cx="1189526" cy="52188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b="1" dirty="0" smtClean="0"/>
                <a:t>monter</a:t>
              </a:r>
              <a:endParaRPr lang="fr-FR" altLang="fr-FR" sz="2000" b="1" dirty="0"/>
            </a:p>
          </p:txBody>
        </p:sp>
        <p:sp>
          <p:nvSpPr>
            <p:cNvPr id="41" name="Rectangle 17"/>
            <p:cNvSpPr>
              <a:spLocks noChangeArrowheads="1"/>
            </p:cNvSpPr>
            <p:nvPr/>
          </p:nvSpPr>
          <p:spPr bwMode="auto">
            <a:xfrm>
              <a:off x="838200" y="3048000"/>
              <a:ext cx="1905000" cy="53340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 dirty="0"/>
            </a:p>
          </p:txBody>
        </p:sp>
      </p:grpSp>
      <p:cxnSp>
        <p:nvCxnSpPr>
          <p:cNvPr id="42" name="Connecteur droit 41"/>
          <p:cNvCxnSpPr>
            <a:stCxn id="20" idx="2"/>
            <a:endCxn id="38" idx="1"/>
          </p:cNvCxnSpPr>
          <p:nvPr/>
        </p:nvCxnSpPr>
        <p:spPr>
          <a:xfrm flipV="1">
            <a:off x="2926080" y="798460"/>
            <a:ext cx="421210" cy="35297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Connecteur droit 47"/>
          <p:cNvCxnSpPr>
            <a:stCxn id="33" idx="1"/>
            <a:endCxn id="38" idx="3"/>
          </p:cNvCxnSpPr>
          <p:nvPr/>
        </p:nvCxnSpPr>
        <p:spPr>
          <a:xfrm flipH="1" flipV="1">
            <a:off x="5413118" y="798460"/>
            <a:ext cx="671050" cy="11430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" name="ZoneTexte 50"/>
          <p:cNvSpPr txBox="1"/>
          <p:nvPr/>
        </p:nvSpPr>
        <p:spPr>
          <a:xfrm>
            <a:off x="717496" y="3029060"/>
            <a:ext cx="481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1,n</a:t>
            </a:r>
            <a:endParaRPr lang="fr-FR" dirty="0"/>
          </a:p>
        </p:txBody>
      </p:sp>
      <p:sp>
        <p:nvSpPr>
          <p:cNvPr id="52" name="ZoneTexte 51"/>
          <p:cNvSpPr txBox="1"/>
          <p:nvPr/>
        </p:nvSpPr>
        <p:spPr>
          <a:xfrm>
            <a:off x="7470603" y="2804491"/>
            <a:ext cx="481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1,n</a:t>
            </a:r>
            <a:endParaRPr lang="fr-FR" dirty="0"/>
          </a:p>
        </p:txBody>
      </p:sp>
      <p:sp>
        <p:nvSpPr>
          <p:cNvPr id="66" name="ZoneTexte 65"/>
          <p:cNvSpPr txBox="1"/>
          <p:nvPr/>
        </p:nvSpPr>
        <p:spPr>
          <a:xfrm>
            <a:off x="1349695" y="4832070"/>
            <a:ext cx="481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1,n</a:t>
            </a:r>
            <a:endParaRPr lang="fr-FR" dirty="0"/>
          </a:p>
        </p:txBody>
      </p:sp>
      <p:grpSp>
        <p:nvGrpSpPr>
          <p:cNvPr id="44" name="Groupe 43"/>
          <p:cNvGrpSpPr/>
          <p:nvPr/>
        </p:nvGrpSpPr>
        <p:grpSpPr>
          <a:xfrm>
            <a:off x="5945832" y="3429000"/>
            <a:ext cx="2514600" cy="876300"/>
            <a:chOff x="228600" y="2438400"/>
            <a:chExt cx="3048000" cy="1143000"/>
          </a:xfrm>
          <a:solidFill>
            <a:schemeClr val="bg1"/>
          </a:solidFill>
        </p:grpSpPr>
        <p:sp>
          <p:nvSpPr>
            <p:cNvPr id="45" name="AutoShape 14"/>
            <p:cNvSpPr>
              <a:spLocks noChangeArrowheads="1"/>
            </p:cNvSpPr>
            <p:nvPr/>
          </p:nvSpPr>
          <p:spPr bwMode="auto">
            <a:xfrm>
              <a:off x="228600" y="2438400"/>
              <a:ext cx="3048000" cy="1143000"/>
            </a:xfrm>
            <a:prstGeom prst="roundRect">
              <a:avLst>
                <a:gd name="adj" fmla="val 4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cxnSp>
          <p:nvCxnSpPr>
            <p:cNvPr id="47" name="AutoShape 15"/>
            <p:cNvCxnSpPr>
              <a:cxnSpLocks noChangeShapeType="1"/>
              <a:stCxn id="45" idx="1"/>
              <a:endCxn id="45" idx="3"/>
            </p:cNvCxnSpPr>
            <p:nvPr/>
          </p:nvCxnSpPr>
          <p:spPr bwMode="auto">
            <a:xfrm>
              <a:off x="228600" y="3009900"/>
              <a:ext cx="3048000" cy="0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9" name="Text Box 16"/>
            <p:cNvSpPr txBox="1">
              <a:spLocks noChangeArrowheads="1"/>
            </p:cNvSpPr>
            <p:nvPr/>
          </p:nvSpPr>
          <p:spPr bwMode="auto">
            <a:xfrm>
              <a:off x="981075" y="2476127"/>
              <a:ext cx="1706373" cy="52188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b="1" dirty="0" smtClean="0"/>
                <a:t>participer2</a:t>
              </a:r>
              <a:endParaRPr lang="fr-FR" altLang="fr-FR" sz="2000" b="1" dirty="0"/>
            </a:p>
          </p:txBody>
        </p:sp>
        <p:sp>
          <p:nvSpPr>
            <p:cNvPr id="50" name="Rectangle 17"/>
            <p:cNvSpPr>
              <a:spLocks noChangeArrowheads="1"/>
            </p:cNvSpPr>
            <p:nvPr/>
          </p:nvSpPr>
          <p:spPr bwMode="auto">
            <a:xfrm>
              <a:off x="838200" y="3048000"/>
              <a:ext cx="1905000" cy="53340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 dirty="0"/>
            </a:p>
          </p:txBody>
        </p:sp>
      </p:grpSp>
      <p:grpSp>
        <p:nvGrpSpPr>
          <p:cNvPr id="53" name="Groupe 52"/>
          <p:cNvGrpSpPr/>
          <p:nvPr/>
        </p:nvGrpSpPr>
        <p:grpSpPr>
          <a:xfrm>
            <a:off x="107504" y="3429000"/>
            <a:ext cx="2514600" cy="876300"/>
            <a:chOff x="228600" y="2438400"/>
            <a:chExt cx="3048000" cy="1143000"/>
          </a:xfrm>
          <a:solidFill>
            <a:schemeClr val="bg1"/>
          </a:solidFill>
        </p:grpSpPr>
        <p:sp>
          <p:nvSpPr>
            <p:cNvPr id="54" name="AutoShape 14"/>
            <p:cNvSpPr>
              <a:spLocks noChangeArrowheads="1"/>
            </p:cNvSpPr>
            <p:nvPr/>
          </p:nvSpPr>
          <p:spPr bwMode="auto">
            <a:xfrm>
              <a:off x="228600" y="2438400"/>
              <a:ext cx="3048000" cy="1143000"/>
            </a:xfrm>
            <a:prstGeom prst="roundRect">
              <a:avLst>
                <a:gd name="adj" fmla="val 4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cxnSp>
          <p:nvCxnSpPr>
            <p:cNvPr id="55" name="AutoShape 15"/>
            <p:cNvCxnSpPr>
              <a:cxnSpLocks noChangeShapeType="1"/>
              <a:stCxn id="54" idx="1"/>
              <a:endCxn id="54" idx="3"/>
            </p:cNvCxnSpPr>
            <p:nvPr/>
          </p:nvCxnSpPr>
          <p:spPr bwMode="auto">
            <a:xfrm>
              <a:off x="228600" y="3009900"/>
              <a:ext cx="3048000" cy="0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56" name="Text Box 16"/>
            <p:cNvSpPr txBox="1">
              <a:spLocks noChangeArrowheads="1"/>
            </p:cNvSpPr>
            <p:nvPr/>
          </p:nvSpPr>
          <p:spPr bwMode="auto">
            <a:xfrm>
              <a:off x="981075" y="2476127"/>
              <a:ext cx="1706373" cy="52188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b="1" dirty="0" smtClean="0"/>
                <a:t>participer1</a:t>
              </a:r>
              <a:endParaRPr lang="fr-FR" altLang="fr-FR" sz="2000" b="1" dirty="0"/>
            </a:p>
          </p:txBody>
        </p:sp>
        <p:sp>
          <p:nvSpPr>
            <p:cNvPr id="57" name="Rectangle 17"/>
            <p:cNvSpPr>
              <a:spLocks noChangeArrowheads="1"/>
            </p:cNvSpPr>
            <p:nvPr/>
          </p:nvSpPr>
          <p:spPr bwMode="auto">
            <a:xfrm>
              <a:off x="838200" y="3048000"/>
              <a:ext cx="1905000" cy="53340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 dirty="0"/>
            </a:p>
          </p:txBody>
        </p:sp>
      </p:grpSp>
      <p:cxnSp>
        <p:nvCxnSpPr>
          <p:cNvPr id="58" name="Connecteur droit 57"/>
          <p:cNvCxnSpPr>
            <a:stCxn id="8" idx="2"/>
            <a:endCxn id="54" idx="0"/>
          </p:cNvCxnSpPr>
          <p:nvPr/>
        </p:nvCxnSpPr>
        <p:spPr>
          <a:xfrm flipH="1">
            <a:off x="1364804" y="2852935"/>
            <a:ext cx="84542" cy="57606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Connecteur droit 60"/>
          <p:cNvCxnSpPr>
            <a:stCxn id="57" idx="2"/>
            <a:endCxn id="3" idx="1"/>
          </p:cNvCxnSpPr>
          <p:nvPr/>
        </p:nvCxnSpPr>
        <p:spPr>
          <a:xfrm>
            <a:off x="1396237" y="4305300"/>
            <a:ext cx="1522927" cy="159868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Connecteur droit 61"/>
          <p:cNvCxnSpPr>
            <a:stCxn id="33" idx="2"/>
            <a:endCxn id="45" idx="0"/>
          </p:cNvCxnSpPr>
          <p:nvPr/>
        </p:nvCxnSpPr>
        <p:spPr>
          <a:xfrm flipH="1">
            <a:off x="7203132" y="2462436"/>
            <a:ext cx="211510" cy="9665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Connecteur droit 62"/>
          <p:cNvCxnSpPr>
            <a:stCxn id="45" idx="2"/>
            <a:endCxn id="3" idx="3"/>
          </p:cNvCxnSpPr>
          <p:nvPr/>
        </p:nvCxnSpPr>
        <p:spPr>
          <a:xfrm flipH="1">
            <a:off x="5580112" y="4305300"/>
            <a:ext cx="1623020" cy="159868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4" name="ZoneTexte 63"/>
          <p:cNvSpPr txBox="1"/>
          <p:nvPr/>
        </p:nvSpPr>
        <p:spPr>
          <a:xfrm>
            <a:off x="6402075" y="5108088"/>
            <a:ext cx="481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1,n</a:t>
            </a:r>
            <a:endParaRPr lang="fr-FR" dirty="0"/>
          </a:p>
        </p:txBody>
      </p:sp>
      <p:sp>
        <p:nvSpPr>
          <p:cNvPr id="20" name="Forme libre 19"/>
          <p:cNvSpPr/>
          <p:nvPr/>
        </p:nvSpPr>
        <p:spPr>
          <a:xfrm>
            <a:off x="30480" y="502920"/>
            <a:ext cx="6217920" cy="6156960"/>
          </a:xfrm>
          <a:custGeom>
            <a:avLst/>
            <a:gdLst>
              <a:gd name="connsiteX0" fmla="*/ 76200 w 6217920"/>
              <a:gd name="connsiteY0" fmla="*/ 0 h 6156960"/>
              <a:gd name="connsiteX1" fmla="*/ 2712720 w 6217920"/>
              <a:gd name="connsiteY1" fmla="*/ 0 h 6156960"/>
              <a:gd name="connsiteX2" fmla="*/ 2895600 w 6217920"/>
              <a:gd name="connsiteY2" fmla="*/ 3825240 h 6156960"/>
              <a:gd name="connsiteX3" fmla="*/ 6217920 w 6217920"/>
              <a:gd name="connsiteY3" fmla="*/ 4373880 h 6156960"/>
              <a:gd name="connsiteX4" fmla="*/ 6187440 w 6217920"/>
              <a:gd name="connsiteY4" fmla="*/ 6156960 h 6156960"/>
              <a:gd name="connsiteX5" fmla="*/ 0 w 6217920"/>
              <a:gd name="connsiteY5" fmla="*/ 6141720 h 6156960"/>
              <a:gd name="connsiteX6" fmla="*/ 137160 w 6217920"/>
              <a:gd name="connsiteY6" fmla="*/ 30480 h 6156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17920" h="6156960">
                <a:moveTo>
                  <a:pt x="76200" y="0"/>
                </a:moveTo>
                <a:lnTo>
                  <a:pt x="2712720" y="0"/>
                </a:lnTo>
                <a:lnTo>
                  <a:pt x="2895600" y="3825240"/>
                </a:lnTo>
                <a:lnTo>
                  <a:pt x="6217920" y="4373880"/>
                </a:lnTo>
                <a:lnTo>
                  <a:pt x="6187440" y="6156960"/>
                </a:lnTo>
                <a:lnTo>
                  <a:pt x="0" y="6141720"/>
                </a:lnTo>
                <a:lnTo>
                  <a:pt x="137160" y="3048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5" name="Forme libre 64"/>
          <p:cNvSpPr/>
          <p:nvPr/>
        </p:nvSpPr>
        <p:spPr>
          <a:xfrm rot="16200000">
            <a:off x="2371286" y="249558"/>
            <a:ext cx="6309362" cy="6877041"/>
          </a:xfrm>
          <a:custGeom>
            <a:avLst/>
            <a:gdLst>
              <a:gd name="connsiteX0" fmla="*/ 76200 w 6217920"/>
              <a:gd name="connsiteY0" fmla="*/ 0 h 6156960"/>
              <a:gd name="connsiteX1" fmla="*/ 2712720 w 6217920"/>
              <a:gd name="connsiteY1" fmla="*/ 0 h 6156960"/>
              <a:gd name="connsiteX2" fmla="*/ 2895600 w 6217920"/>
              <a:gd name="connsiteY2" fmla="*/ 3825240 h 6156960"/>
              <a:gd name="connsiteX3" fmla="*/ 6217920 w 6217920"/>
              <a:gd name="connsiteY3" fmla="*/ 4373880 h 6156960"/>
              <a:gd name="connsiteX4" fmla="*/ 6187440 w 6217920"/>
              <a:gd name="connsiteY4" fmla="*/ 6156960 h 6156960"/>
              <a:gd name="connsiteX5" fmla="*/ 0 w 6217920"/>
              <a:gd name="connsiteY5" fmla="*/ 6141720 h 6156960"/>
              <a:gd name="connsiteX6" fmla="*/ 137160 w 6217920"/>
              <a:gd name="connsiteY6" fmla="*/ 30480 h 6156960"/>
              <a:gd name="connsiteX0" fmla="*/ 76200 w 6217920"/>
              <a:gd name="connsiteY0" fmla="*/ 0 h 6156960"/>
              <a:gd name="connsiteX1" fmla="*/ 2712720 w 6217920"/>
              <a:gd name="connsiteY1" fmla="*/ 0 h 6156960"/>
              <a:gd name="connsiteX2" fmla="*/ 3139440 w 6217920"/>
              <a:gd name="connsiteY2" fmla="*/ 3074808 h 6156960"/>
              <a:gd name="connsiteX3" fmla="*/ 6217920 w 6217920"/>
              <a:gd name="connsiteY3" fmla="*/ 4373880 h 6156960"/>
              <a:gd name="connsiteX4" fmla="*/ 6187440 w 6217920"/>
              <a:gd name="connsiteY4" fmla="*/ 6156960 h 6156960"/>
              <a:gd name="connsiteX5" fmla="*/ 0 w 6217920"/>
              <a:gd name="connsiteY5" fmla="*/ 6141720 h 6156960"/>
              <a:gd name="connsiteX6" fmla="*/ 137160 w 6217920"/>
              <a:gd name="connsiteY6" fmla="*/ 30480 h 6156960"/>
              <a:gd name="connsiteX0" fmla="*/ 76200 w 6309362"/>
              <a:gd name="connsiteY0" fmla="*/ 0 h 6156960"/>
              <a:gd name="connsiteX1" fmla="*/ 2712720 w 6309362"/>
              <a:gd name="connsiteY1" fmla="*/ 0 h 6156960"/>
              <a:gd name="connsiteX2" fmla="*/ 3139440 w 6309362"/>
              <a:gd name="connsiteY2" fmla="*/ 3074808 h 6156960"/>
              <a:gd name="connsiteX3" fmla="*/ 6309362 w 6309362"/>
              <a:gd name="connsiteY3" fmla="*/ 3459718 h 6156960"/>
              <a:gd name="connsiteX4" fmla="*/ 6187440 w 6309362"/>
              <a:gd name="connsiteY4" fmla="*/ 6156960 h 6156960"/>
              <a:gd name="connsiteX5" fmla="*/ 0 w 6309362"/>
              <a:gd name="connsiteY5" fmla="*/ 6141720 h 6156960"/>
              <a:gd name="connsiteX6" fmla="*/ 137160 w 6309362"/>
              <a:gd name="connsiteY6" fmla="*/ 30480 h 6156960"/>
              <a:gd name="connsiteX0" fmla="*/ 76200 w 6309362"/>
              <a:gd name="connsiteY0" fmla="*/ 0 h 6156960"/>
              <a:gd name="connsiteX1" fmla="*/ 2072640 w 6309362"/>
              <a:gd name="connsiteY1" fmla="*/ 354751 h 6156960"/>
              <a:gd name="connsiteX2" fmla="*/ 3139440 w 6309362"/>
              <a:gd name="connsiteY2" fmla="*/ 3074808 h 6156960"/>
              <a:gd name="connsiteX3" fmla="*/ 6309362 w 6309362"/>
              <a:gd name="connsiteY3" fmla="*/ 3459718 h 6156960"/>
              <a:gd name="connsiteX4" fmla="*/ 6187440 w 6309362"/>
              <a:gd name="connsiteY4" fmla="*/ 6156960 h 6156960"/>
              <a:gd name="connsiteX5" fmla="*/ 0 w 6309362"/>
              <a:gd name="connsiteY5" fmla="*/ 6141720 h 6156960"/>
              <a:gd name="connsiteX6" fmla="*/ 137160 w 6309362"/>
              <a:gd name="connsiteY6" fmla="*/ 30480 h 6156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09362" h="6156960">
                <a:moveTo>
                  <a:pt x="76200" y="0"/>
                </a:moveTo>
                <a:lnTo>
                  <a:pt x="2072640" y="354751"/>
                </a:lnTo>
                <a:lnTo>
                  <a:pt x="3139440" y="3074808"/>
                </a:lnTo>
                <a:lnTo>
                  <a:pt x="6309362" y="3459718"/>
                </a:lnTo>
                <a:lnTo>
                  <a:pt x="6187440" y="6156960"/>
                </a:lnTo>
                <a:lnTo>
                  <a:pt x="0" y="6141720"/>
                </a:lnTo>
                <a:lnTo>
                  <a:pt x="137160" y="30480"/>
                </a:lnTo>
              </a:path>
            </a:pathLst>
          </a:custGeom>
          <a:ln>
            <a:solidFill>
              <a:srgbClr val="FF000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67" name="Groupe 66"/>
          <p:cNvGrpSpPr/>
          <p:nvPr/>
        </p:nvGrpSpPr>
        <p:grpSpPr>
          <a:xfrm>
            <a:off x="3347864" y="1904628"/>
            <a:ext cx="2065828" cy="876300"/>
            <a:chOff x="228600" y="2438400"/>
            <a:chExt cx="3048000" cy="1143000"/>
          </a:xfrm>
          <a:solidFill>
            <a:schemeClr val="bg1"/>
          </a:solidFill>
        </p:grpSpPr>
        <p:sp>
          <p:nvSpPr>
            <p:cNvPr id="68" name="AutoShape 14"/>
            <p:cNvSpPr>
              <a:spLocks noChangeArrowheads="1"/>
            </p:cNvSpPr>
            <p:nvPr/>
          </p:nvSpPr>
          <p:spPr bwMode="auto">
            <a:xfrm>
              <a:off x="228600" y="2438400"/>
              <a:ext cx="3048000" cy="1143000"/>
            </a:xfrm>
            <a:prstGeom prst="roundRect">
              <a:avLst>
                <a:gd name="adj" fmla="val 4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cxnSp>
          <p:nvCxnSpPr>
            <p:cNvPr id="69" name="AutoShape 15"/>
            <p:cNvCxnSpPr>
              <a:cxnSpLocks noChangeShapeType="1"/>
              <a:stCxn id="68" idx="1"/>
              <a:endCxn id="68" idx="3"/>
            </p:cNvCxnSpPr>
            <p:nvPr/>
          </p:nvCxnSpPr>
          <p:spPr bwMode="auto">
            <a:xfrm>
              <a:off x="228600" y="3009900"/>
              <a:ext cx="3048000" cy="0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70" name="Text Box 16"/>
            <p:cNvSpPr txBox="1">
              <a:spLocks noChangeArrowheads="1"/>
            </p:cNvSpPr>
            <p:nvPr/>
          </p:nvSpPr>
          <p:spPr bwMode="auto">
            <a:xfrm>
              <a:off x="981075" y="2476127"/>
              <a:ext cx="1996926" cy="52188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2000" b="1" dirty="0" err="1" smtClean="0"/>
                <a:t>etre</a:t>
              </a:r>
              <a:r>
                <a:rPr lang="fr-FR" altLang="fr-FR" sz="2000" b="1" dirty="0" smtClean="0"/>
                <a:t> monté</a:t>
              </a:r>
              <a:endParaRPr lang="fr-FR" altLang="fr-FR" sz="2000" b="1" dirty="0"/>
            </a:p>
          </p:txBody>
        </p:sp>
        <p:sp>
          <p:nvSpPr>
            <p:cNvPr id="71" name="Rectangle 17"/>
            <p:cNvSpPr>
              <a:spLocks noChangeArrowheads="1"/>
            </p:cNvSpPr>
            <p:nvPr/>
          </p:nvSpPr>
          <p:spPr bwMode="auto">
            <a:xfrm>
              <a:off x="838200" y="3048000"/>
              <a:ext cx="1905000" cy="53340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000" dirty="0"/>
            </a:p>
          </p:txBody>
        </p:sp>
      </p:grpSp>
      <p:cxnSp>
        <p:nvCxnSpPr>
          <p:cNvPr id="72" name="Connecteur droit 71"/>
          <p:cNvCxnSpPr>
            <a:stCxn id="65" idx="2"/>
            <a:endCxn id="68" idx="3"/>
          </p:cNvCxnSpPr>
          <p:nvPr/>
        </p:nvCxnSpPr>
        <p:spPr>
          <a:xfrm flipH="1" flipV="1">
            <a:off x="5413692" y="2342778"/>
            <a:ext cx="108174" cy="136054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Connecteur droit 73"/>
          <p:cNvCxnSpPr>
            <a:stCxn id="68" idx="0"/>
            <a:endCxn id="9" idx="3"/>
          </p:cNvCxnSpPr>
          <p:nvPr/>
        </p:nvCxnSpPr>
        <p:spPr>
          <a:xfrm flipH="1" flipV="1">
            <a:off x="2555776" y="1162314"/>
            <a:ext cx="1825002" cy="74231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7" name="ZoneTexte 76"/>
          <p:cNvSpPr txBox="1"/>
          <p:nvPr/>
        </p:nvSpPr>
        <p:spPr>
          <a:xfrm>
            <a:off x="4932470" y="2780928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1,1</a:t>
            </a:r>
            <a:endParaRPr lang="fr-FR" dirty="0"/>
          </a:p>
        </p:txBody>
      </p:sp>
      <p:sp>
        <p:nvSpPr>
          <p:cNvPr id="78" name="ZoneTexte 77"/>
          <p:cNvSpPr txBox="1"/>
          <p:nvPr/>
        </p:nvSpPr>
        <p:spPr>
          <a:xfrm>
            <a:off x="3059832" y="3491716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1,1</a:t>
            </a:r>
            <a:endParaRPr lang="fr-FR" dirty="0"/>
          </a:p>
        </p:txBody>
      </p:sp>
      <p:sp>
        <p:nvSpPr>
          <p:cNvPr id="79" name="ZoneTexte 78"/>
          <p:cNvSpPr txBox="1"/>
          <p:nvPr/>
        </p:nvSpPr>
        <p:spPr>
          <a:xfrm>
            <a:off x="5339501" y="429128"/>
            <a:ext cx="481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1,n</a:t>
            </a:r>
            <a:endParaRPr lang="fr-FR" dirty="0"/>
          </a:p>
        </p:txBody>
      </p:sp>
      <p:sp>
        <p:nvSpPr>
          <p:cNvPr id="80" name="ZoneTexte 79"/>
          <p:cNvSpPr txBox="1"/>
          <p:nvPr/>
        </p:nvSpPr>
        <p:spPr>
          <a:xfrm>
            <a:off x="2771800" y="899428"/>
            <a:ext cx="481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1,n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6832434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</TotalTime>
  <Words>321</Words>
  <Application>Microsoft Office PowerPoint</Application>
  <PresentationFormat>Affichage à l'écran (4:3)</PresentationFormat>
  <Paragraphs>201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moi</dc:creator>
  <cp:lastModifiedBy>moi</cp:lastModifiedBy>
  <cp:revision>26</cp:revision>
  <dcterms:created xsi:type="dcterms:W3CDTF">2014-03-13T08:05:54Z</dcterms:created>
  <dcterms:modified xsi:type="dcterms:W3CDTF">2019-03-01T12:48:03Z</dcterms:modified>
</cp:coreProperties>
</file>