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0"/>
  </p:notesMasterIdLst>
  <p:handoutMasterIdLst>
    <p:handoutMasterId r:id="rId91"/>
  </p:handoutMasterIdLst>
  <p:sldIdLst>
    <p:sldId id="256" r:id="rId2"/>
    <p:sldId id="285" r:id="rId3"/>
    <p:sldId id="257" r:id="rId4"/>
    <p:sldId id="372" r:id="rId5"/>
    <p:sldId id="258" r:id="rId6"/>
    <p:sldId id="411" r:id="rId7"/>
    <p:sldId id="412" r:id="rId8"/>
    <p:sldId id="275" r:id="rId9"/>
    <p:sldId id="329" r:id="rId10"/>
    <p:sldId id="330" r:id="rId11"/>
    <p:sldId id="331" r:id="rId12"/>
    <p:sldId id="353" r:id="rId13"/>
    <p:sldId id="259" r:id="rId14"/>
    <p:sldId id="337" r:id="rId15"/>
    <p:sldId id="396" r:id="rId16"/>
    <p:sldId id="351" r:id="rId17"/>
    <p:sldId id="356" r:id="rId18"/>
    <p:sldId id="352" r:id="rId19"/>
    <p:sldId id="366" r:id="rId20"/>
    <p:sldId id="341" r:id="rId21"/>
    <p:sldId id="359" r:id="rId22"/>
    <p:sldId id="388" r:id="rId23"/>
    <p:sldId id="357" r:id="rId24"/>
    <p:sldId id="367" r:id="rId25"/>
    <p:sldId id="410" r:id="rId26"/>
    <p:sldId id="368" r:id="rId27"/>
    <p:sldId id="417" r:id="rId28"/>
    <p:sldId id="413" r:id="rId29"/>
    <p:sldId id="375" r:id="rId30"/>
    <p:sldId id="339" r:id="rId31"/>
    <p:sldId id="358" r:id="rId32"/>
    <p:sldId id="340" r:id="rId33"/>
    <p:sldId id="389" r:id="rId34"/>
    <p:sldId id="369" r:id="rId35"/>
    <p:sldId id="370" r:id="rId36"/>
    <p:sldId id="346" r:id="rId37"/>
    <p:sldId id="408" r:id="rId38"/>
    <p:sldId id="310" r:id="rId39"/>
    <p:sldId id="418" r:id="rId40"/>
    <p:sldId id="416" r:id="rId41"/>
    <p:sldId id="354" r:id="rId42"/>
    <p:sldId id="390" r:id="rId43"/>
    <p:sldId id="315" r:id="rId44"/>
    <p:sldId id="328" r:id="rId45"/>
    <p:sldId id="391" r:id="rId46"/>
    <p:sldId id="414" r:id="rId47"/>
    <p:sldId id="400" r:id="rId48"/>
    <p:sldId id="324" r:id="rId49"/>
    <p:sldId id="374" r:id="rId50"/>
    <p:sldId id="347" r:id="rId51"/>
    <p:sldId id="376" r:id="rId52"/>
    <p:sldId id="377" r:id="rId53"/>
    <p:sldId id="378" r:id="rId54"/>
    <p:sldId id="380" r:id="rId55"/>
    <p:sldId id="381" r:id="rId56"/>
    <p:sldId id="382" r:id="rId57"/>
    <p:sldId id="383" r:id="rId58"/>
    <p:sldId id="379" r:id="rId59"/>
    <p:sldId id="406" r:id="rId60"/>
    <p:sldId id="398" r:id="rId61"/>
    <p:sldId id="402" r:id="rId62"/>
    <p:sldId id="403" r:id="rId63"/>
    <p:sldId id="404" r:id="rId64"/>
    <p:sldId id="397" r:id="rId65"/>
    <p:sldId id="385" r:id="rId66"/>
    <p:sldId id="386" r:id="rId67"/>
    <p:sldId id="393" r:id="rId68"/>
    <p:sldId id="392" r:id="rId69"/>
    <p:sldId id="387" r:id="rId70"/>
    <p:sldId id="394" r:id="rId71"/>
    <p:sldId id="395" r:id="rId72"/>
    <p:sldId id="399" r:id="rId73"/>
    <p:sldId id="409" r:id="rId74"/>
    <p:sldId id="371" r:id="rId75"/>
    <p:sldId id="348" r:id="rId76"/>
    <p:sldId id="365" r:id="rId77"/>
    <p:sldId id="360" r:id="rId78"/>
    <p:sldId id="361" r:id="rId79"/>
    <p:sldId id="362" r:id="rId80"/>
    <p:sldId id="363" r:id="rId81"/>
    <p:sldId id="364" r:id="rId82"/>
    <p:sldId id="373" r:id="rId83"/>
    <p:sldId id="335" r:id="rId84"/>
    <p:sldId id="332" r:id="rId85"/>
    <p:sldId id="384" r:id="rId86"/>
    <p:sldId id="407" r:id="rId87"/>
    <p:sldId id="405" r:id="rId88"/>
    <p:sldId id="415" r:id="rId89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FE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97" autoAdjust="0"/>
    <p:restoredTop sz="96750" autoAdjust="0"/>
  </p:normalViewPr>
  <p:slideViewPr>
    <p:cSldViewPr>
      <p:cViewPr varScale="1">
        <p:scale>
          <a:sx n="52" d="100"/>
          <a:sy n="52" d="100"/>
        </p:scale>
        <p:origin x="-1637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8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9" d="100"/>
        <a:sy n="29" d="100"/>
      </p:scale>
      <p:origin x="0" y="11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notesMaster" Target="notesMasters/notesMaster1.xml"/><Relationship Id="rId95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3C4902-0517-4CD8-96E4-5C084C4453CD}" type="datetimeFigureOut">
              <a:rPr lang="fr-FR"/>
              <a:pPr>
                <a:defRPr/>
              </a:pPr>
              <a:t>20/09/2018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4EE672B-6F31-4829-9C6B-786EF5D984D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2297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34553A93-C188-49B5-A960-5C16983B2BCC}" type="datetimeFigureOut">
              <a:rPr lang="fr-FR"/>
              <a:pPr>
                <a:defRPr/>
              </a:pPr>
              <a:t>20/09/2018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2A3CB3C4-C4A7-469E-98DE-1B840C1E37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236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fr-FR" smtClean="0"/>
          </a:p>
        </p:txBody>
      </p:sp>
      <p:sp>
        <p:nvSpPr>
          <p:cNvPr id="368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526283-B39E-4532-BC00-FF847E47D221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ectangle à coins arrondis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1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 (1)</a:t>
            </a:r>
            <a:endParaRPr lang="fr-BE" dirty="0"/>
          </a:p>
        </p:txBody>
      </p:sp>
      <p:sp>
        <p:nvSpPr>
          <p:cNvPr id="12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 dirty="0"/>
          </a:p>
        </p:txBody>
      </p:sp>
      <p:sp>
        <p:nvSpPr>
          <p:cNvPr id="13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1F36F32-1DA4-49ED-B17C-BFFACE44BCE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67D97-1922-46A4-BE08-F6C6235F8B69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ectangle à coins arrondis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D4B66-F03E-4B6E-9C54-788B9B1E8BA0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AFEF1-EF84-4439-88A2-87202BA7664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8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6E60B-DB12-426B-A966-0DC3235358E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92D76-EFD8-4EB3-B3B6-BE07DC5D204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B5D2F-DC4A-4B8A-A205-F2D0135C26F7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1E266-2EE5-4164-B597-9DE640DBCFE7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717EA-F50B-4BB0-94C2-1BC55F7A63E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2" name="Espace réservé du titre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2053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5DDA63FC-B3C5-4309-88F7-CBDC41178A57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4" r:id="rId2"/>
    <p:sldLayoutId id="2147484332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office.org/fr/Documentation/Index.html" TargetMode="External"/><Relationship Id="rId2" Type="http://schemas.openxmlformats.org/officeDocument/2006/relationships/hyperlink" Target="http://office.microsoft.com/fr-fr/excel-help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srb.org/files/resources/resources.htm" TargetMode="External"/><Relationship Id="rId4" Type="http://schemas.openxmlformats.org/officeDocument/2006/relationships/hyperlink" Target="http://www.eusprig.org/best-practice.ht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3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sprig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(1)</a:t>
            </a:r>
          </a:p>
          <a:p>
            <a:pPr eaLnBrk="1" hangingPunct="1"/>
            <a:endParaRPr lang="fr-FR" dirty="0" smtClean="0"/>
          </a:p>
        </p:txBody>
      </p:sp>
      <p:sp>
        <p:nvSpPr>
          <p:cNvPr id="5123" name="Titr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fr-FR" smtClean="0"/>
              <a:t>Modéliser à l’aide d’un tableur</a:t>
            </a:r>
            <a:br>
              <a:rPr lang="fr-FR" smtClean="0"/>
            </a:br>
            <a:endParaRPr lang="fr-FR" smtClean="0"/>
          </a:p>
        </p:txBody>
      </p:sp>
      <p:sp>
        <p:nvSpPr>
          <p:cNvPr id="6148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(1)</a:t>
            </a:r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D9440D-1365-40E2-9BA1-E47088B40A77}" type="slidenum">
              <a:rPr lang="fr-BE"/>
              <a:pPr>
                <a:defRPr/>
              </a:pPr>
              <a:t>1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fr-FR" smtClean="0"/>
              <a:t>Modèle de calcul</a:t>
            </a:r>
            <a:br>
              <a:rPr lang="fr-FR" smtClean="0"/>
            </a:br>
            <a:r>
              <a:rPr lang="fr-FR" smtClean="0"/>
              <a:t>	démarche – Analyser</a:t>
            </a:r>
          </a:p>
        </p:txBody>
      </p:sp>
      <p:sp>
        <p:nvSpPr>
          <p:cNvPr id="17411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z="2400" dirty="0" smtClean="0"/>
              <a:t>Préparation : </a:t>
            </a:r>
          </a:p>
          <a:p>
            <a:pPr lvl="1"/>
            <a:r>
              <a:rPr lang="fr-FR" sz="2000" dirty="0" smtClean="0"/>
              <a:t>quel est l’objectif et quelles données à présenter, comment sera utilisé le modèle (rapport ou outil de simulation )  ?</a:t>
            </a:r>
          </a:p>
          <a:p>
            <a:pPr lvl="1"/>
            <a:r>
              <a:rPr lang="fr-FR" sz="2000" dirty="0" smtClean="0"/>
              <a:t>comment mettre en valeur les éléments importants ?</a:t>
            </a:r>
          </a:p>
          <a:p>
            <a:pPr lvl="1"/>
            <a:r>
              <a:rPr lang="fr-FR" sz="2000" dirty="0" smtClean="0">
                <a:sym typeface="Wingdings" pitchFamily="2" charset="2"/>
              </a:rPr>
              <a:t></a:t>
            </a:r>
            <a:r>
              <a:rPr lang="fr-FR" sz="2000" dirty="0" smtClean="0"/>
              <a:t>Prévoir des indicateurs qualitatifs (éléments de mise en forme)</a:t>
            </a:r>
          </a:p>
          <a:p>
            <a:r>
              <a:rPr lang="fr-FR" sz="2400" dirty="0" smtClean="0"/>
              <a:t>Étude des </a:t>
            </a:r>
            <a:r>
              <a:rPr lang="fr-FR" sz="2400" b="1" dirty="0" smtClean="0"/>
              <a:t>données de base</a:t>
            </a:r>
            <a:r>
              <a:rPr lang="fr-FR" sz="2400" dirty="0" smtClean="0"/>
              <a:t> : </a:t>
            </a:r>
          </a:p>
          <a:p>
            <a:pPr lvl="1"/>
            <a:r>
              <a:rPr lang="fr-FR" sz="2000" dirty="0" smtClean="0"/>
              <a:t>Quelles seront les données fixes ?</a:t>
            </a:r>
          </a:p>
          <a:p>
            <a:pPr lvl="1"/>
            <a:r>
              <a:rPr lang="fr-FR" sz="2000" dirty="0" smtClean="0"/>
              <a:t>Quelles seront les données collectées (saisies ou récupérées d’une autre source) ?</a:t>
            </a:r>
          </a:p>
          <a:p>
            <a:pPr lvl="1"/>
            <a:r>
              <a:rPr lang="fr-FR" sz="2000" dirty="0" smtClean="0">
                <a:sym typeface="Wingdings" pitchFamily="2" charset="2"/>
              </a:rPr>
              <a:t>Établir des contrôle de la q</a:t>
            </a:r>
            <a:r>
              <a:rPr lang="fr-FR" sz="2000" dirty="0" smtClean="0"/>
              <a:t>ualité des données</a:t>
            </a:r>
          </a:p>
          <a:p>
            <a:r>
              <a:rPr lang="fr-FR" sz="2400" dirty="0" smtClean="0"/>
              <a:t>Étude des </a:t>
            </a:r>
            <a:r>
              <a:rPr lang="fr-FR" sz="2400" b="1" dirty="0" smtClean="0"/>
              <a:t>données calculées</a:t>
            </a:r>
            <a:r>
              <a:rPr lang="fr-FR" sz="2400" dirty="0" smtClean="0"/>
              <a:t> : </a:t>
            </a:r>
          </a:p>
          <a:p>
            <a:pPr lvl="1"/>
            <a:r>
              <a:rPr lang="fr-FR" sz="2000" dirty="0" smtClean="0"/>
              <a:t>Quelles seront les règles de calcul des données calculées ?</a:t>
            </a:r>
          </a:p>
          <a:p>
            <a:pPr lvl="1"/>
            <a:r>
              <a:rPr lang="fr-FR" sz="2000" dirty="0" smtClean="0"/>
              <a:t>décrire l’arbre de calcul des résultats</a:t>
            </a:r>
          </a:p>
          <a:p>
            <a:pPr lvl="1"/>
            <a:r>
              <a:rPr lang="fr-FR" sz="2000" dirty="0" smtClean="0">
                <a:sym typeface="Wingdings" pitchFamily="2" charset="2"/>
              </a:rPr>
              <a:t> Prévoir des c</a:t>
            </a:r>
            <a:r>
              <a:rPr lang="fr-FR" sz="2000" dirty="0" smtClean="0"/>
              <a:t>alculs croisés et indicateurs d’erreurs 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565EB-FA27-409B-AE84-750EBD25FACF}" type="slidenum">
              <a:rPr lang="fr-BE" smtClean="0"/>
              <a:pPr>
                <a:defRPr/>
              </a:pPr>
              <a:t>10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Modèle de calcul</a:t>
            </a:r>
            <a:br>
              <a:rPr lang="fr-FR" smtClean="0"/>
            </a:br>
            <a:r>
              <a:rPr lang="fr-FR" smtClean="0"/>
              <a:t>	démarche – Mettre en œuvre</a:t>
            </a:r>
          </a:p>
        </p:txBody>
      </p:sp>
      <p:sp>
        <p:nvSpPr>
          <p:cNvPr id="18435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z="2400" dirty="0" smtClean="0"/>
              <a:t>Réalisation, documentation, mise en forme </a:t>
            </a:r>
          </a:p>
          <a:p>
            <a:pPr lvl="1"/>
            <a:r>
              <a:rPr lang="fr-FR" sz="2000" dirty="0" smtClean="0"/>
              <a:t>Organisation du classeur (feuilles)</a:t>
            </a:r>
          </a:p>
          <a:p>
            <a:pPr lvl="1"/>
            <a:r>
              <a:rPr lang="fr-FR" sz="2000" dirty="0" smtClean="0"/>
              <a:t>Structure générale du tableau (titre, intitulés lignes et colonnes)</a:t>
            </a:r>
          </a:p>
          <a:p>
            <a:pPr lvl="1"/>
            <a:r>
              <a:rPr lang="fr-FR" sz="2000" dirty="0" smtClean="0"/>
              <a:t>Données saisies</a:t>
            </a:r>
          </a:p>
          <a:p>
            <a:pPr lvl="1"/>
            <a:r>
              <a:rPr lang="fr-FR" sz="2000" dirty="0" smtClean="0"/>
              <a:t>Données calculées</a:t>
            </a:r>
          </a:p>
          <a:p>
            <a:pPr lvl="1"/>
            <a:r>
              <a:rPr lang="fr-FR" sz="2000" dirty="0" smtClean="0"/>
              <a:t>Documentation </a:t>
            </a:r>
          </a:p>
          <a:p>
            <a:pPr lvl="1"/>
            <a:r>
              <a:rPr lang="fr-FR" sz="2000" dirty="0" smtClean="0">
                <a:sym typeface="Wingdings" pitchFamily="2" charset="2"/>
              </a:rPr>
              <a:t> </a:t>
            </a:r>
            <a:r>
              <a:rPr lang="fr-FR" sz="2000" dirty="0" smtClean="0"/>
              <a:t>mettre en place les contrôles qualité</a:t>
            </a:r>
          </a:p>
          <a:p>
            <a:r>
              <a:rPr lang="fr-FR" sz="2400" dirty="0" smtClean="0"/>
              <a:t>Vérifications, tests et validation</a:t>
            </a:r>
          </a:p>
          <a:p>
            <a:pPr lvl="1"/>
            <a:r>
              <a:rPr lang="fr-FR" sz="2000" dirty="0" smtClean="0">
                <a:sym typeface="Wingdings" pitchFamily="2" charset="2"/>
              </a:rPr>
              <a:t> </a:t>
            </a:r>
            <a:r>
              <a:rPr lang="fr-FR" sz="2000" dirty="0" smtClean="0"/>
              <a:t>Effectuer des vérifications aux valeurs limites</a:t>
            </a:r>
          </a:p>
          <a:p>
            <a:r>
              <a:rPr lang="fr-FR" sz="2400" dirty="0" smtClean="0"/>
              <a:t>Mise à disposition des utilisateurs, formation</a:t>
            </a:r>
          </a:p>
          <a:p>
            <a:pPr lvl="1"/>
            <a:r>
              <a:rPr lang="fr-FR" sz="2000" dirty="0" smtClean="0">
                <a:sym typeface="Wingdings" pitchFamily="2" charset="2"/>
              </a:rPr>
              <a:t> </a:t>
            </a:r>
            <a:r>
              <a:rPr lang="fr-FR" sz="2000" dirty="0" smtClean="0"/>
              <a:t>Protéger les données (éviter l’écrasement d’une formule)</a:t>
            </a:r>
          </a:p>
          <a:p>
            <a:r>
              <a:rPr lang="fr-FR" sz="2400" dirty="0" smtClean="0"/>
              <a:t>Suivi de l’évolution</a:t>
            </a:r>
          </a:p>
          <a:p>
            <a:endParaRPr lang="fr-FR" sz="2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8EF62-2F0A-41D5-A48A-29ACF85E0265}" type="slidenum">
              <a:rPr lang="fr-BE" smtClean="0"/>
              <a:pPr>
                <a:defRPr/>
              </a:pPr>
              <a:t>11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 tableur, vocabulaire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8B7597-7AB7-48F5-B628-D342209ABB31}" type="slidenum">
              <a:rPr lang="fr-BE" smtClean="0"/>
              <a:pPr>
                <a:defRPr/>
              </a:pPr>
              <a:t>12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Le tableur, vocabulaire</a:t>
            </a:r>
            <a:br>
              <a:rPr lang="fr-FR" dirty="0" smtClean="0"/>
            </a:br>
            <a:r>
              <a:rPr lang="fr-FR" dirty="0" smtClean="0"/>
              <a:t>	tableur, classeur, feuille	</a:t>
            </a:r>
            <a:endParaRPr lang="fr-FR" dirty="0"/>
          </a:p>
        </p:txBody>
      </p:sp>
      <p:sp>
        <p:nvSpPr>
          <p:cNvPr id="12291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pPr eaLnBrk="1" hangingPunct="1">
              <a:defRPr/>
            </a:pPr>
            <a:r>
              <a:rPr lang="fr-FR" sz="2400" dirty="0" smtClean="0"/>
              <a:t>Le fichier manipulé par le </a:t>
            </a:r>
            <a:r>
              <a:rPr lang="fr-F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tableur</a:t>
            </a:r>
            <a:r>
              <a:rPr lang="fr-FR" sz="2400" dirty="0" smtClean="0"/>
              <a:t> (anglais : </a:t>
            </a:r>
            <a:r>
              <a:rPr lang="fr-FR" sz="24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spreadsheet</a:t>
            </a:r>
            <a:r>
              <a:rPr lang="fr-FR" sz="24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program</a:t>
            </a:r>
            <a:r>
              <a:rPr lang="fr-FR" sz="2400" dirty="0" smtClean="0"/>
              <a:t>)  </a:t>
            </a:r>
            <a:r>
              <a:rPr lang="fr-FR" sz="2400" dirty="0" smtClean="0"/>
              <a:t>est le classeur; l’extension du fichier varie selon les logiciels (extension : XLS, XLSX, etc. pour Microsoft Excel, ODS pour </a:t>
            </a:r>
            <a:r>
              <a:rPr lang="fr-FR" sz="2400" dirty="0" err="1" smtClean="0"/>
              <a:t>OpenOffice</a:t>
            </a:r>
            <a:r>
              <a:rPr lang="fr-FR" sz="2400" dirty="0" smtClean="0"/>
              <a:t> </a:t>
            </a:r>
            <a:r>
              <a:rPr lang="fr-FR" sz="2400" dirty="0" err="1" smtClean="0"/>
              <a:t>Calc</a:t>
            </a:r>
            <a:r>
              <a:rPr lang="fr-FR" sz="2400" dirty="0" smtClean="0"/>
              <a:t>, etc.)</a:t>
            </a:r>
          </a:p>
          <a:p>
            <a:pPr eaLnBrk="1" hangingPunct="1">
              <a:defRPr/>
            </a:pPr>
            <a:r>
              <a:rPr lang="fr-FR" sz="2400" dirty="0" smtClean="0"/>
              <a:t>Un </a:t>
            </a:r>
            <a:r>
              <a:rPr lang="fr-F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classeur</a:t>
            </a:r>
            <a:r>
              <a:rPr lang="fr-FR" sz="2400" dirty="0" smtClean="0"/>
              <a:t> (anglais : </a:t>
            </a:r>
            <a:r>
              <a:rPr lang="fr-FR" sz="24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workbook</a:t>
            </a:r>
            <a:r>
              <a:rPr lang="fr-FR" sz="2400" dirty="0" smtClean="0"/>
              <a:t>) comporte une collection de feuilles (anglais : </a:t>
            </a:r>
            <a:r>
              <a:rPr lang="fr-FR" sz="24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worksheets</a:t>
            </a:r>
            <a:r>
              <a:rPr lang="fr-FR" sz="2400" dirty="0" smtClean="0"/>
              <a:t>), chaque feuille d’un classeur étant identifiée par un nom unique dans le classeur (par défaut : Feuil1, Feuil2, Feuil3, etc.). </a:t>
            </a:r>
          </a:p>
          <a:p>
            <a:pPr eaLnBrk="1" hangingPunct="1">
              <a:defRPr/>
            </a:pPr>
            <a:r>
              <a:rPr lang="fr-FR" sz="2400" dirty="0" smtClean="0"/>
              <a:t>Une </a:t>
            </a:r>
            <a:r>
              <a:rPr lang="fr-F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feuille</a:t>
            </a:r>
            <a:r>
              <a:rPr lang="fr-FR" sz="2400" dirty="0" smtClean="0"/>
              <a:t> (anglais : </a:t>
            </a:r>
            <a:r>
              <a:rPr lang="fr-FR" sz="24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worksheet</a:t>
            </a:r>
            <a:r>
              <a:rPr lang="fr-FR" sz="2400" dirty="0" smtClean="0"/>
              <a:t>) comporte des </a:t>
            </a:r>
            <a:r>
              <a:rPr lang="fr-F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colonnes</a:t>
            </a:r>
            <a:r>
              <a:rPr lang="fr-FR" sz="2400" dirty="0" smtClean="0"/>
              <a:t> (anglais : </a:t>
            </a:r>
            <a:r>
              <a:rPr lang="fr-FR" sz="24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columns</a:t>
            </a:r>
            <a:r>
              <a:rPr lang="fr-FR" sz="2400" dirty="0" smtClean="0"/>
              <a:t>) </a:t>
            </a:r>
            <a:r>
              <a:rPr lang="fr-FR" sz="2400" dirty="0" smtClean="0"/>
              <a:t>(généralement identifiées </a:t>
            </a:r>
            <a:r>
              <a:rPr lang="fr-FR" sz="2400" dirty="0" smtClean="0"/>
              <a:t>par une lettre) et </a:t>
            </a:r>
            <a:r>
              <a:rPr lang="fr-F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lignes</a:t>
            </a:r>
            <a:r>
              <a:rPr lang="fr-FR" sz="2400" dirty="0" smtClean="0"/>
              <a:t> (rangées = anglais : </a:t>
            </a:r>
            <a:r>
              <a:rPr lang="fr-FR" sz="24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rows</a:t>
            </a:r>
            <a:r>
              <a:rPr lang="fr-FR" sz="2400" dirty="0" smtClean="0"/>
              <a:t>)(généralement identifiées </a:t>
            </a:r>
            <a:r>
              <a:rPr lang="fr-FR" sz="2400" dirty="0" smtClean="0"/>
              <a:t>par un numéro), </a:t>
            </a:r>
          </a:p>
        </p:txBody>
      </p:sp>
      <p:sp>
        <p:nvSpPr>
          <p:cNvPr id="12292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(1)</a:t>
            </a:r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18280-88D0-4F2C-9BB2-AEBDD48DB972}" type="slidenum">
              <a:rPr lang="fr-BE"/>
              <a:pPr>
                <a:defRPr/>
              </a:pPr>
              <a:t>13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fr-FR" smtClean="0"/>
              <a:t>Le tableur, vocabulaire</a:t>
            </a:r>
            <a:br>
              <a:rPr lang="fr-FR" smtClean="0"/>
            </a:br>
            <a:r>
              <a:rPr lang="fr-FR" smtClean="0"/>
              <a:t>	Cellule, plage de cellules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La cellule est l’unité de base de la feuille de calcul. </a:t>
            </a:r>
          </a:p>
          <a:p>
            <a:pPr lvl="1">
              <a:defRPr/>
            </a:pPr>
            <a:r>
              <a:rPr lang="fr-FR" dirty="0" smtClean="0"/>
              <a:t>Une </a:t>
            </a:r>
            <a:r>
              <a:rPr 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cellule</a:t>
            </a:r>
            <a:r>
              <a:rPr lang="fr-FR" dirty="0" smtClean="0"/>
              <a:t>  (anglais : </a:t>
            </a:r>
            <a:r>
              <a:rPr lang="fr-F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cell</a:t>
            </a:r>
            <a:r>
              <a:rPr lang="fr-FR" dirty="0" smtClean="0"/>
              <a:t>) est formée par l’intersection d’une colonne et d’une ligne; la référence (ou adresse) d’une cellule est (</a:t>
            </a:r>
            <a:r>
              <a:rPr lang="fr-FR" i="1" dirty="0" smtClean="0"/>
              <a:t>généralement</a:t>
            </a:r>
            <a:r>
              <a:rPr lang="fr-FR" dirty="0" smtClean="0"/>
              <a:t>) constituée par la lettre de colonne et le numéro de ligne auxquels elle appartient</a:t>
            </a:r>
          </a:p>
          <a:p>
            <a:pPr lvl="1">
              <a:defRPr/>
            </a:pPr>
            <a:r>
              <a:rPr lang="fr-FR" dirty="0" smtClean="0"/>
              <a:t>Une cellule possède (</a:t>
            </a:r>
            <a:r>
              <a:rPr lang="fr-FR" i="1" dirty="0" smtClean="0"/>
              <a:t>généralement</a:t>
            </a:r>
            <a:r>
              <a:rPr lang="fr-FR" dirty="0" smtClean="0"/>
              <a:t>) un contenu (sous forme d’une valeur littérale  ou d’une formule de calcul) qui lui donne sa valeur (anglais : </a:t>
            </a:r>
            <a:r>
              <a:rPr lang="fr-FR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value</a:t>
            </a:r>
            <a:r>
              <a:rPr lang="fr-FR" dirty="0" smtClean="0"/>
              <a:t>)</a:t>
            </a:r>
          </a:p>
          <a:p>
            <a:pPr>
              <a:defRPr/>
            </a:pPr>
            <a:r>
              <a:rPr lang="fr-FR" dirty="0" smtClean="0"/>
              <a:t>Une </a:t>
            </a:r>
            <a:r>
              <a:rPr 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plage de cellules </a:t>
            </a:r>
            <a:r>
              <a:rPr lang="fr-FR" dirty="0" smtClean="0"/>
              <a:t>(anglais: </a:t>
            </a:r>
            <a:r>
              <a:rPr lang="fr-FR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range</a:t>
            </a:r>
            <a:r>
              <a:rPr lang="fr-FR" dirty="0" smtClean="0"/>
              <a:t>) est formée par un ensemble de cellules (contiguës ou pas). </a:t>
            </a:r>
          </a:p>
          <a:p>
            <a:pPr>
              <a:defRPr/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6964E-B480-44F3-A818-62BF5DD2368C}" type="slidenum">
              <a:rPr lang="fr-BE" smtClean="0"/>
              <a:pPr>
                <a:defRPr/>
              </a:pPr>
              <a:t>14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Cellule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50E875-EF0A-492F-9A78-856341B91560}" type="slidenum">
              <a:rPr lang="fr-BE" smtClean="0"/>
              <a:pPr>
                <a:defRPr/>
              </a:pPr>
              <a:t>15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Cellule</a:t>
            </a:r>
            <a:br>
              <a:rPr lang="fr-FR" dirty="0" smtClean="0"/>
            </a:br>
            <a:r>
              <a:rPr lang="fr-FR" dirty="0" smtClean="0"/>
              <a:t>	Référence</a:t>
            </a:r>
          </a:p>
        </p:txBody>
      </p:sp>
      <p:sp>
        <p:nvSpPr>
          <p:cNvPr id="2355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001000" cy="4572000"/>
          </a:xfrm>
        </p:spPr>
        <p:txBody>
          <a:bodyPr/>
          <a:lstStyle/>
          <a:p>
            <a:r>
              <a:rPr lang="fr-FR" sz="2400" dirty="0" smtClean="0"/>
              <a:t>Une cellule est localisée grâce à sa </a:t>
            </a: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référence</a:t>
            </a:r>
            <a:r>
              <a:rPr lang="fr-FR" sz="2400" dirty="0" smtClean="0"/>
              <a:t> (ou adresse)</a:t>
            </a:r>
          </a:p>
          <a:p>
            <a:r>
              <a:rPr lang="fr-FR" sz="2400" dirty="0" smtClean="0"/>
              <a:t>Il existe 2 modes de définition de la référence d’une cellule</a:t>
            </a:r>
          </a:p>
          <a:p>
            <a:pPr lvl="1"/>
            <a:r>
              <a:rPr lang="fr-FR" sz="2000" dirty="0" smtClean="0"/>
              <a:t>Le </a:t>
            </a: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 A1 </a:t>
            </a:r>
            <a:r>
              <a:rPr lang="fr-FR" sz="2000" dirty="0" smtClean="0"/>
              <a:t>(mode par défaut), dans lequel la cellule est référencée par la </a:t>
            </a: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lettre de colonne </a:t>
            </a:r>
            <a:r>
              <a:rPr lang="fr-FR" sz="2000" dirty="0" smtClean="0"/>
              <a:t>(A) et le </a:t>
            </a: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numéro de ligne </a:t>
            </a:r>
            <a:r>
              <a:rPr lang="fr-FR" sz="2000" dirty="0" smtClean="0"/>
              <a:t>(1) auxquels elle appartient (c’est le mode que nous utiliserons)</a:t>
            </a:r>
          </a:p>
          <a:p>
            <a:pPr lvl="1"/>
            <a:r>
              <a:rPr lang="fr-FR" sz="2000" i="1" dirty="0" smtClean="0"/>
              <a:t>Le mode L1C1, dans lequel une cellule est adressée par un numéro de ligne (L1) et un numéro de colonne (C1)</a:t>
            </a:r>
          </a:p>
          <a:p>
            <a:endParaRPr lang="fr-FR" sz="2400" dirty="0" smtClean="0"/>
          </a:p>
          <a:p>
            <a:r>
              <a:rPr lang="fr-FR" sz="2400" dirty="0" smtClean="0"/>
              <a:t>Remarque : une option des tableurs permet le passage immédiat de l’un à l’autre des modes d’adressage des cellules (avec changement automatique des références déjà utilisées dans des calculs)</a:t>
            </a:r>
          </a:p>
          <a:p>
            <a:endParaRPr lang="fr-FR" sz="2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EE90F8-D9B5-4289-A1F9-160B68BD5863}" type="slidenum">
              <a:rPr lang="fr-BE" smtClean="0"/>
              <a:pPr>
                <a:defRPr/>
              </a:pPr>
              <a:t>16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Cellule</a:t>
            </a:r>
            <a:br>
              <a:rPr lang="fr-FR" smtClean="0"/>
            </a:br>
            <a:r>
              <a:rPr lang="fr-FR" smtClean="0"/>
              <a:t>	Référence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7918D3-042C-404B-BDD5-00F8F01433A3}" type="slidenum">
              <a:rPr lang="fr-BE" smtClean="0"/>
              <a:pPr>
                <a:defRPr/>
              </a:pPr>
              <a:t>17</a:t>
            </a:fld>
            <a:endParaRPr lang="fr-BE"/>
          </a:p>
        </p:txBody>
      </p:sp>
      <p:pic>
        <p:nvPicPr>
          <p:cNvPr id="245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44738" y="1714500"/>
            <a:ext cx="5227637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à coins arrondis 6"/>
          <p:cNvSpPr/>
          <p:nvPr/>
        </p:nvSpPr>
        <p:spPr>
          <a:xfrm>
            <a:off x="5643563" y="1000125"/>
            <a:ext cx="2143125" cy="1071563"/>
          </a:xfrm>
          <a:prstGeom prst="wedgeRoundRectCallout">
            <a:avLst>
              <a:gd name="adj1" fmla="val -45343"/>
              <a:gd name="adj2" fmla="val 10789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Colonne B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0" y="3857625"/>
            <a:ext cx="2143125" cy="1071563"/>
          </a:xfrm>
          <a:prstGeom prst="wedgeRoundRectCallout">
            <a:avLst>
              <a:gd name="adj1" fmla="val 65408"/>
              <a:gd name="adj2" fmla="val -6640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Ligne 2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4143375" y="5143500"/>
            <a:ext cx="2143125" cy="1071563"/>
          </a:xfrm>
          <a:prstGeom prst="wedgeRoundRectCallout">
            <a:avLst>
              <a:gd name="adj1" fmla="val 20926"/>
              <a:gd name="adj2" fmla="val -178973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Référence de la cellule : B2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4143375" y="5143500"/>
            <a:ext cx="2143125" cy="1071563"/>
          </a:xfrm>
          <a:prstGeom prst="wedgeRoundRectCallout">
            <a:avLst>
              <a:gd name="adj1" fmla="val -48974"/>
              <a:gd name="adj2" fmla="val -32240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Référence de la cellule : B2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Cellule</a:t>
            </a:r>
            <a:br>
              <a:rPr lang="fr-FR" smtClean="0"/>
            </a:br>
            <a:r>
              <a:rPr lang="fr-FR" smtClean="0"/>
              <a:t>	Nom</a:t>
            </a:r>
          </a:p>
        </p:txBody>
      </p:sp>
      <p:sp>
        <p:nvSpPr>
          <p:cNvPr id="2560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z="2400" dirty="0" smtClean="0"/>
              <a:t>Une cellule peut se voir attribuer un nom</a:t>
            </a:r>
          </a:p>
          <a:p>
            <a:r>
              <a:rPr lang="fr-FR" sz="2400" dirty="0" smtClean="0"/>
              <a:t>Le nom d’une cellule peut se substituer à sa référence dans les formules de calcul</a:t>
            </a:r>
          </a:p>
          <a:p>
            <a:r>
              <a:rPr lang="fr-FR" sz="2400" dirty="0" smtClean="0"/>
              <a:t>L’utilisation des noms de cellules dans les formules est un moyen de rendre celles-ci plus claires</a:t>
            </a:r>
          </a:p>
          <a:p>
            <a:endParaRPr lang="fr-FR" sz="2400" dirty="0" smtClean="0"/>
          </a:p>
          <a:p>
            <a:r>
              <a:rPr lang="fr-FR" sz="2400" dirty="0" smtClean="0"/>
              <a:t>Les noms attribués doivent être choisis judicieusement et être référencés dans une feuille séparée avec leur définition (une forme de dictionnaire de données)</a:t>
            </a:r>
          </a:p>
          <a:p>
            <a:r>
              <a:rPr lang="fr-FR" sz="2400" dirty="0" smtClean="0"/>
              <a:t>L’établissement d’une convention de « nommage » (manière de nommer) fait partie des critères de qualité à mettre en œuvre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11217A-F731-406E-910C-6C816559A5E5}" type="slidenum">
              <a:rPr lang="fr-BE" smtClean="0"/>
              <a:pPr>
                <a:defRPr/>
              </a:pPr>
              <a:t>18</a:t>
            </a:fld>
            <a:endParaRPr lang="fr-BE"/>
          </a:p>
        </p:txBody>
      </p:sp>
      <p:sp>
        <p:nvSpPr>
          <p:cNvPr id="2" name="Rectangle à coins arrondis 1"/>
          <p:cNvSpPr/>
          <p:nvPr/>
        </p:nvSpPr>
        <p:spPr>
          <a:xfrm>
            <a:off x="6084168" y="188640"/>
            <a:ext cx="2808312" cy="1080120"/>
          </a:xfrm>
          <a:prstGeom prst="wedgeRound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Sous Excel : sélectionner la cellule, puis </a:t>
            </a:r>
            <a:r>
              <a:rPr lang="fr-FR" b="1" dirty="0" smtClean="0"/>
              <a:t>Formules</a:t>
            </a:r>
            <a:r>
              <a:rPr lang="fr-FR" dirty="0" smtClean="0"/>
              <a:t> &gt; </a:t>
            </a:r>
            <a:r>
              <a:rPr lang="fr-FR" b="1" dirty="0" smtClean="0"/>
              <a:t>Définir un nom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Cellule</a:t>
            </a:r>
            <a:br>
              <a:rPr lang="fr-FR" smtClean="0"/>
            </a:br>
            <a:r>
              <a:rPr lang="fr-FR" smtClean="0"/>
              <a:t>	Nom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F1C97-A057-4A6E-848D-8EBB4FB99816}" type="slidenum">
              <a:rPr lang="fr-BE" smtClean="0"/>
              <a:pPr>
                <a:defRPr/>
              </a:pPr>
              <a:t>19</a:t>
            </a:fld>
            <a:endParaRPr lang="fr-BE"/>
          </a:p>
        </p:txBody>
      </p:sp>
      <p:pic>
        <p:nvPicPr>
          <p:cNvPr id="266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47775" y="1643063"/>
            <a:ext cx="6521450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à coins arrondis 7"/>
          <p:cNvSpPr/>
          <p:nvPr/>
        </p:nvSpPr>
        <p:spPr>
          <a:xfrm>
            <a:off x="4143375" y="5453782"/>
            <a:ext cx="2516857" cy="1071562"/>
          </a:xfrm>
          <a:prstGeom prst="wedgeRoundRectCallout">
            <a:avLst>
              <a:gd name="adj1" fmla="val 50884"/>
              <a:gd name="adj2" fmla="val -8637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Référence de la cellule : </a:t>
            </a:r>
            <a:r>
              <a:rPr lang="fr-FR" sz="2400" dirty="0" smtClean="0"/>
              <a:t>$D$7</a:t>
            </a:r>
            <a:endParaRPr lang="fr-FR" sz="24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3929063" y="285750"/>
            <a:ext cx="2143125" cy="1143000"/>
          </a:xfrm>
          <a:prstGeom prst="wedgeRoundRectCallout">
            <a:avLst>
              <a:gd name="adj1" fmla="val -84378"/>
              <a:gd name="adj2" fmla="val 9155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Nom de la cellule : </a:t>
            </a:r>
            <a:r>
              <a:rPr lang="fr-FR" sz="2400" dirty="0" err="1"/>
              <a:t>Taux_TVA</a:t>
            </a:r>
            <a:endParaRPr lang="fr-FR" sz="2400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5214938" y="5000625"/>
            <a:ext cx="71437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Ressources</a:t>
            </a:r>
            <a:br>
              <a:rPr lang="fr-FR" dirty="0" smtClean="0"/>
            </a:br>
            <a:r>
              <a:rPr lang="fr-FR" dirty="0" smtClean="0"/>
              <a:t>	…parmi beaucoup d’autres :</a:t>
            </a:r>
            <a:endParaRPr lang="fr-FR" dirty="0"/>
          </a:p>
        </p:txBody>
      </p:sp>
      <p:sp>
        <p:nvSpPr>
          <p:cNvPr id="8195" name="Espace réservé de la date 2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EC7F77-3856-43D7-90B0-BE6E78679C24}" type="slidenum">
              <a:rPr lang="fr-BE"/>
              <a:pPr>
                <a:defRPr/>
              </a:pPr>
              <a:t>2</a:t>
            </a:fld>
            <a:endParaRPr lang="fr-BE" dirty="0"/>
          </a:p>
        </p:txBody>
      </p:sp>
      <p:sp>
        <p:nvSpPr>
          <p:cNvPr id="9222" name="Espace réservé du contenu 5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pPr eaLnBrk="1" hangingPunct="1"/>
            <a:r>
              <a:rPr lang="fr-FR" smtClean="0"/>
              <a:t>La bibliothèque universitaire vous donne accès à des ouvrages techniques d’utilisation du tableur.</a:t>
            </a:r>
          </a:p>
          <a:p>
            <a:pPr eaLnBrk="1" hangingPunct="1"/>
            <a:r>
              <a:rPr lang="fr-FR" smtClean="0"/>
              <a:t>Site de l’éditeur Microsoft  (dépend des versions)</a:t>
            </a:r>
          </a:p>
          <a:p>
            <a:pPr lvl="1" eaLnBrk="1" hangingPunct="1"/>
            <a:r>
              <a:rPr lang="fr-FR" smtClean="0">
                <a:hlinkClick r:id="rId2"/>
              </a:rPr>
              <a:t>http://office.microsoft.com/fr-fr/excel-help/</a:t>
            </a:r>
            <a:r>
              <a:rPr lang="fr-FR" smtClean="0"/>
              <a:t> </a:t>
            </a:r>
          </a:p>
          <a:p>
            <a:pPr eaLnBrk="1" hangingPunct="1"/>
            <a:r>
              <a:rPr lang="fr-FR" smtClean="0"/>
              <a:t>Site du logiciel libre OpenOffice (voir aussi LibreOffice)</a:t>
            </a:r>
          </a:p>
          <a:p>
            <a:pPr lvl="1" eaLnBrk="1" hangingPunct="1"/>
            <a:r>
              <a:rPr lang="fr-FR" smtClean="0">
                <a:hlinkClick r:id="rId3"/>
              </a:rPr>
              <a:t>http://www.openoffice.org/fr/Documentation/Index.html</a:t>
            </a:r>
            <a:r>
              <a:rPr lang="fr-FR" smtClean="0"/>
              <a:t> </a:t>
            </a:r>
          </a:p>
          <a:p>
            <a:pPr eaLnBrk="1" hangingPunct="1"/>
            <a:r>
              <a:rPr lang="fr-FR" smtClean="0"/>
              <a:t>Sur les bonnes pratiques :</a:t>
            </a:r>
          </a:p>
          <a:p>
            <a:pPr lvl="1" eaLnBrk="1" hangingPunct="1"/>
            <a:r>
              <a:rPr lang="fr-FR" smtClean="0">
                <a:hlinkClick r:id="rId4"/>
              </a:rPr>
              <a:t>http://www.eusprig.org/best-practice.htm</a:t>
            </a:r>
            <a:r>
              <a:rPr lang="fr-FR" smtClean="0"/>
              <a:t> , gestion des risques dans l’utilisation des tableurs</a:t>
            </a:r>
          </a:p>
          <a:p>
            <a:pPr lvl="1" eaLnBrk="1" hangingPunct="1"/>
            <a:r>
              <a:rPr lang="fr-FR" smtClean="0">
                <a:hlinkClick r:id="rId5"/>
              </a:rPr>
              <a:t>http://www.ssrb.org/files/resources/resources.htm</a:t>
            </a:r>
            <a:r>
              <a:rPr lang="fr-FR" smtClean="0"/>
              <a:t> (</a:t>
            </a:r>
            <a:r>
              <a:rPr lang="en-US" smtClean="0"/>
              <a:t>Spreadsheet Standards Review Board (‘SSRB’), standards</a:t>
            </a:r>
            <a:r>
              <a:rPr lang="fr-FR" smtClean="0"/>
              <a:t>.</a:t>
            </a:r>
          </a:p>
          <a:p>
            <a:pPr lvl="1" eaLnBrk="1" hangingPunct="1"/>
            <a:endParaRPr lang="fr-FR" smtClean="0"/>
          </a:p>
          <a:p>
            <a:pPr eaLnBrk="1" hangingPunct="1"/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Cellule</a:t>
            </a:r>
            <a:br>
              <a:rPr lang="fr-FR" smtClean="0"/>
            </a:br>
            <a:r>
              <a:rPr lang="fr-FR" smtClean="0"/>
              <a:t>	Contenu et type de donnée</a:t>
            </a:r>
          </a:p>
        </p:txBody>
      </p:sp>
      <p:sp>
        <p:nvSpPr>
          <p:cNvPr id="27651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z="2400" dirty="0" smtClean="0"/>
              <a:t>Une cellule peut posséder un contenu</a:t>
            </a:r>
          </a:p>
          <a:p>
            <a:pPr lvl="1"/>
            <a:r>
              <a:rPr lang="fr-FR" sz="2000" dirty="0" smtClean="0"/>
              <a:t>Sous forme d’un littéral, qui lui donne directement sa valeur</a:t>
            </a:r>
          </a:p>
          <a:p>
            <a:pPr marL="1143000" lvl="2"/>
            <a:r>
              <a:rPr lang="fr-FR" sz="1800" dirty="0" smtClean="0"/>
              <a:t>Littéral : valeur directement exprimée par des lettres, des chiffres</a:t>
            </a:r>
          </a:p>
          <a:p>
            <a:pPr lvl="1"/>
            <a:r>
              <a:rPr lang="fr-FR" sz="2000" dirty="0" smtClean="0"/>
              <a:t>Ou sous forme d’une formule de </a:t>
            </a:r>
            <a:r>
              <a:rPr lang="fr-FR" sz="2000" dirty="0" smtClean="0"/>
              <a:t>calcul </a:t>
            </a:r>
            <a:r>
              <a:rPr lang="fr-FR" sz="2000" dirty="0" smtClean="0"/>
              <a:t>qui, une fois évaluée, lui donne sa valeur</a:t>
            </a:r>
          </a:p>
          <a:p>
            <a:r>
              <a:rPr lang="fr-FR" sz="2400" dirty="0" smtClean="0"/>
              <a:t>Le type de donnée exprime la nature de la valeur d’une cellule :</a:t>
            </a:r>
          </a:p>
          <a:p>
            <a:pPr lvl="1"/>
            <a:r>
              <a:rPr lang="fr-FR" sz="2000" dirty="0" smtClean="0"/>
              <a:t>Chaînes de caractères (textes): valeurs alphanumériques (</a:t>
            </a:r>
            <a:r>
              <a:rPr lang="fr-FR" sz="2000" i="1" dirty="0" smtClean="0"/>
              <a:t>encadrées par des guillemets dans les formules</a:t>
            </a:r>
            <a:r>
              <a:rPr lang="fr-FR" sz="2000" dirty="0" smtClean="0"/>
              <a:t>)</a:t>
            </a:r>
          </a:p>
          <a:p>
            <a:pPr lvl="1"/>
            <a:r>
              <a:rPr lang="fr-FR" sz="2000" dirty="0" smtClean="0"/>
              <a:t>Nombres : chiffres, signe, séparateur décimal</a:t>
            </a:r>
          </a:p>
          <a:p>
            <a:pPr lvl="1"/>
            <a:r>
              <a:rPr lang="fr-FR" sz="2000" dirty="0" smtClean="0"/>
              <a:t>Date et heure </a:t>
            </a:r>
          </a:p>
          <a:p>
            <a:pPr lvl="1"/>
            <a:r>
              <a:rPr lang="fr-FR" sz="2000" dirty="0" smtClean="0"/>
              <a:t>Booléen : pour exprimer les valeurs  VRAI et FAUX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85988E-544F-4267-B134-FE1E2651C936}" type="slidenum">
              <a:rPr lang="fr-BE" smtClean="0"/>
              <a:pPr>
                <a:defRPr/>
              </a:pPr>
              <a:t>20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/>
            </a:r>
            <a:br>
              <a:rPr lang="fr-FR" smtClean="0"/>
            </a:br>
            <a:r>
              <a:rPr lang="fr-FR" smtClean="0"/>
              <a:t>Cellule</a:t>
            </a:r>
            <a:br>
              <a:rPr lang="fr-FR" smtClean="0"/>
            </a:br>
            <a:r>
              <a:rPr lang="fr-FR" smtClean="0"/>
              <a:t>	Contenu et type de donnée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51FC4F-6727-4950-8B1E-F5780548CCC6}" type="slidenum">
              <a:rPr lang="fr-BE" smtClean="0"/>
              <a:pPr>
                <a:defRPr/>
              </a:pPr>
              <a:t>21</a:t>
            </a:fld>
            <a:endParaRPr lang="fr-BE"/>
          </a:p>
        </p:txBody>
      </p:sp>
      <p:graphicFrame>
        <p:nvGraphicFramePr>
          <p:cNvPr id="27696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221871"/>
              </p:ext>
            </p:extLst>
          </p:nvPr>
        </p:nvGraphicFramePr>
        <p:xfrm>
          <a:off x="714375" y="1597025"/>
          <a:ext cx="7858125" cy="417576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913409"/>
                <a:gridCol w="3325341"/>
                <a:gridCol w="26193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nature</a:t>
                      </a: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détail</a:t>
                      </a: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Exemple</a:t>
                      </a: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Chaînes de caractères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Valeurs alphanumériques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"Bonne année 2012"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Numérique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Nombres entiers</a:t>
                      </a:r>
                      <a:endParaRPr kumimoji="0" 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Nombres décimaux</a:t>
                      </a:r>
                      <a:endParaRPr kumimoji="0" 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12,5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Pourcentages</a:t>
                      </a:r>
                      <a:endParaRPr kumimoji="0" 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15%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Réels (notation, scientifique)</a:t>
                      </a:r>
                      <a:endParaRPr kumimoji="0" 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1,5E3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Date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Jour/mois/année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01/03/2012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Heure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Heures:minutes:secondes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12:30:00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Booléen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VRAI ou FAUX</a:t>
                      </a:r>
                      <a:endParaRPr kumimoji="0" 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fr-FR" sz="3600" smtClean="0"/>
              <a:t>Cellule</a:t>
            </a:r>
            <a:br>
              <a:rPr lang="fr-FR" sz="3600" smtClean="0"/>
            </a:br>
            <a:r>
              <a:rPr lang="fr-FR" sz="3600" smtClean="0"/>
              <a:t>	Valeur et sa représentation</a:t>
            </a:r>
          </a:p>
        </p:txBody>
      </p:sp>
      <p:sp>
        <p:nvSpPr>
          <p:cNvPr id="27651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29538" cy="457200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Selon son type de donnée, la </a:t>
            </a:r>
            <a:r>
              <a:rPr lang="fr-FR" b="1" dirty="0" smtClean="0"/>
              <a:t>valeur d’une cellule </a:t>
            </a:r>
            <a:r>
              <a:rPr lang="fr-FR" dirty="0" smtClean="0"/>
              <a:t>peut être prendre </a:t>
            </a:r>
            <a:r>
              <a:rPr lang="fr-FR" b="1" dirty="0" smtClean="0"/>
              <a:t>différentes formes </a:t>
            </a:r>
            <a:r>
              <a:rPr lang="fr-FR" dirty="0" smtClean="0"/>
              <a:t>: </a:t>
            </a:r>
          </a:p>
          <a:p>
            <a:pPr lvl="1">
              <a:defRPr/>
            </a:pPr>
            <a:r>
              <a:rPr lang="fr-FR" dirty="0" smtClean="0"/>
              <a:t>un nombre peut être représenté comme :</a:t>
            </a:r>
          </a:p>
          <a:p>
            <a:pPr lvl="2">
              <a:defRPr/>
            </a:pPr>
            <a:r>
              <a:rPr lang="fr-FR" dirty="0" smtClean="0"/>
              <a:t>un simple nombre, </a:t>
            </a:r>
          </a:p>
          <a:p>
            <a:pPr lvl="2">
              <a:defRPr/>
            </a:pPr>
            <a:r>
              <a:rPr lang="fr-FR" dirty="0" smtClean="0"/>
              <a:t>un pourcentage, </a:t>
            </a:r>
          </a:p>
          <a:p>
            <a:pPr lvl="2">
              <a:defRPr/>
            </a:pPr>
            <a:r>
              <a:rPr lang="fr-FR" dirty="0" smtClean="0"/>
              <a:t>une valeur monétaire, etc.</a:t>
            </a:r>
          </a:p>
          <a:p>
            <a:pPr lvl="2">
              <a:defRPr/>
            </a:pPr>
            <a:r>
              <a:rPr lang="fr-FR" dirty="0" smtClean="0"/>
              <a:t>voire une date !  (cf. remarque plus bas)</a:t>
            </a:r>
          </a:p>
          <a:p>
            <a:pPr lvl="1">
              <a:defRPr/>
            </a:pPr>
            <a:r>
              <a:rPr lang="fr-FR" dirty="0" smtClean="0"/>
              <a:t>une date peut être présentée sous une forme </a:t>
            </a:r>
          </a:p>
          <a:p>
            <a:pPr lvl="2">
              <a:defRPr/>
            </a:pPr>
            <a:r>
              <a:rPr lang="fr-FR" dirty="0" smtClean="0"/>
              <a:t>classique : 05/03/2012</a:t>
            </a:r>
          </a:p>
          <a:p>
            <a:pPr lvl="2">
              <a:defRPr/>
            </a:pPr>
            <a:r>
              <a:rPr lang="fr-FR" dirty="0" smtClean="0"/>
              <a:t>ou textuelle : lundi 5 mars 2012</a:t>
            </a:r>
          </a:p>
          <a:p>
            <a:pPr lvl="2">
              <a:defRPr/>
            </a:pPr>
            <a:r>
              <a:rPr lang="fr-FR" dirty="0" smtClean="0"/>
              <a:t>voire sous forme d’un simple nombre !</a:t>
            </a:r>
          </a:p>
          <a:p>
            <a:pPr marL="776287">
              <a:defRPr/>
            </a:pPr>
            <a:r>
              <a:rPr lang="fr-FR" sz="2000" b="1" dirty="0" smtClean="0"/>
              <a:t>Remarque</a:t>
            </a:r>
            <a:r>
              <a:rPr lang="fr-FR" sz="2000" dirty="0" smtClean="0"/>
              <a:t> : les tableurs – et autres systèmes informatiques - stockent les dates sous forme </a:t>
            </a:r>
            <a:r>
              <a:rPr lang="fr-FR" sz="2000" dirty="0" smtClean="0"/>
              <a:t>du nombre de jours écoulés depuis une </a:t>
            </a:r>
            <a:r>
              <a:rPr lang="fr-FR" sz="2000" dirty="0" smtClean="0"/>
              <a:t>date de référence (1er janvier 1900 pour Excel)</a:t>
            </a:r>
          </a:p>
          <a:p>
            <a:pPr>
              <a:defRPr/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A450F-FCB6-43D5-B20C-C58140D4B2D5}" type="slidenum">
              <a:rPr lang="fr-BE" smtClean="0"/>
              <a:pPr>
                <a:defRPr/>
              </a:pPr>
              <a:t>22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Cellule</a:t>
            </a:r>
            <a:br>
              <a:rPr lang="fr-FR" smtClean="0"/>
            </a:br>
            <a:r>
              <a:rPr lang="fr-FR" smtClean="0"/>
              <a:t>	Valeur et sa représentation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0CCF57-F213-478F-8C91-59C740AD6D4D}" type="slidenum">
              <a:rPr lang="fr-BE" smtClean="0"/>
              <a:pPr>
                <a:defRPr/>
              </a:pPr>
              <a:t>23</a:t>
            </a:fld>
            <a:endParaRPr lang="fr-BE"/>
          </a:p>
        </p:txBody>
      </p:sp>
      <p:pic>
        <p:nvPicPr>
          <p:cNvPr id="30726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1638" y="2000250"/>
            <a:ext cx="79248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à coins arrondis 6"/>
          <p:cNvSpPr/>
          <p:nvPr/>
        </p:nvSpPr>
        <p:spPr>
          <a:xfrm>
            <a:off x="4857750" y="1357313"/>
            <a:ext cx="4071938" cy="500062"/>
          </a:xfrm>
          <a:prstGeom prst="wedgeRoundRectCallout">
            <a:avLst>
              <a:gd name="adj1" fmla="val 13016"/>
              <a:gd name="adj2" fmla="val 10711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Contenu : valeur littérale</a:t>
            </a:r>
          </a:p>
        </p:txBody>
      </p:sp>
      <p:sp>
        <p:nvSpPr>
          <p:cNvPr id="10" name="Rectangle à coins arrondis 9"/>
          <p:cNvSpPr>
            <a:spLocks noChangeArrowheads="1"/>
          </p:cNvSpPr>
          <p:nvPr/>
        </p:nvSpPr>
        <p:spPr bwMode="auto">
          <a:xfrm>
            <a:off x="1676400" y="4953000"/>
            <a:ext cx="3181350" cy="1190625"/>
          </a:xfrm>
          <a:prstGeom prst="wedgeRoundRectCallout">
            <a:avLst>
              <a:gd name="adj1" fmla="val 35926"/>
              <a:gd name="adj2" fmla="val -10706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/>
              <a:t>Valeur : évaluation du contenu, direct ici (valeur littérale), 2,5</a:t>
            </a:r>
          </a:p>
        </p:txBody>
      </p:sp>
      <p:sp>
        <p:nvSpPr>
          <p:cNvPr id="9" name="Rectangle à coins arrondis 8"/>
          <p:cNvSpPr>
            <a:spLocks noChangeArrowheads="1"/>
          </p:cNvSpPr>
          <p:nvPr/>
        </p:nvSpPr>
        <p:spPr bwMode="auto">
          <a:xfrm>
            <a:off x="5791200" y="4800600"/>
            <a:ext cx="3138488" cy="1414463"/>
          </a:xfrm>
          <a:prstGeom prst="wedgeRoundRectCallout">
            <a:avLst>
              <a:gd name="adj1" fmla="val -61634"/>
              <a:gd name="adj2" fmla="val -8636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/>
              <a:t>Représentation de la valeur : nombre avec 3 chiffres après la virgule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Cellule</a:t>
            </a:r>
            <a:br>
              <a:rPr lang="fr-FR" smtClean="0"/>
            </a:br>
            <a:r>
              <a:rPr lang="fr-FR" smtClean="0"/>
              <a:t>	Valeur et sa représentation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721C4A-B49B-4CF8-8254-D325E4D02B51}" type="slidenum">
              <a:rPr lang="fr-BE" smtClean="0"/>
              <a:pPr>
                <a:defRPr/>
              </a:pPr>
              <a:t>24</a:t>
            </a:fld>
            <a:endParaRPr lang="fr-BE"/>
          </a:p>
        </p:txBody>
      </p:sp>
      <p:pic>
        <p:nvPicPr>
          <p:cNvPr id="317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2643188"/>
            <a:ext cx="82105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à coins arrondis 6"/>
          <p:cNvSpPr/>
          <p:nvPr/>
        </p:nvSpPr>
        <p:spPr>
          <a:xfrm>
            <a:off x="5868144" y="1357313"/>
            <a:ext cx="2990106" cy="928687"/>
          </a:xfrm>
          <a:prstGeom prst="wedgeRoundRectCallout">
            <a:avLst>
              <a:gd name="adj1" fmla="val -31851"/>
              <a:gd name="adj2" fmla="val 10499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Contenu : formule de calcul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714625" y="5072063"/>
            <a:ext cx="2928938" cy="1071562"/>
          </a:xfrm>
          <a:prstGeom prst="wedgeRoundRectCallout">
            <a:avLst>
              <a:gd name="adj1" fmla="val 111151"/>
              <a:gd name="adj2" fmla="val -100903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Valeur : évaluation du contenu, 2,5 X 1,5, soit 3,75</a:t>
            </a:r>
          </a:p>
        </p:txBody>
      </p:sp>
      <p:sp>
        <p:nvSpPr>
          <p:cNvPr id="9" name="Rectangle à coins arrondis 8"/>
          <p:cNvSpPr>
            <a:spLocks noChangeArrowheads="1"/>
          </p:cNvSpPr>
          <p:nvPr/>
        </p:nvSpPr>
        <p:spPr bwMode="auto">
          <a:xfrm>
            <a:off x="5786438" y="4953000"/>
            <a:ext cx="3357562" cy="1371600"/>
          </a:xfrm>
          <a:prstGeom prst="wedgeRoundRectCallout">
            <a:avLst>
              <a:gd name="adj1" fmla="val 24565"/>
              <a:gd name="adj2" fmla="val -7118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  <a:latin typeface="+mn-lt"/>
                <a:cs typeface="+mn-cs"/>
              </a:rPr>
              <a:t>Représentation de la valeur : nombre monétaire avec 2 décimales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79512" y="1357312"/>
            <a:ext cx="2990106" cy="928687"/>
          </a:xfrm>
          <a:prstGeom prst="wedgeRoundRectCallout">
            <a:avLst>
              <a:gd name="adj1" fmla="val 21791"/>
              <a:gd name="adj2" fmla="val 10499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 smtClean="0">
                <a:solidFill>
                  <a:schemeClr val="dk1"/>
                </a:solidFill>
              </a:rPr>
              <a:t>référence de la cellule</a:t>
            </a:r>
            <a:endParaRPr lang="fr-FR" sz="2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9130208" cy="1143000"/>
          </a:xfrm>
        </p:spPr>
        <p:txBody>
          <a:bodyPr/>
          <a:lstStyle/>
          <a:p>
            <a:r>
              <a:rPr lang="fr-FR" dirty="0" smtClean="0"/>
              <a:t>Cellule avec formule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contenu, valeur et représentation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3AB93D-B2C2-444F-8F14-246ADB9EDA06}" type="slidenum">
              <a:rPr lang="fr-BE" smtClean="0"/>
              <a:pPr>
                <a:defRPr/>
              </a:pPr>
              <a:t>25</a:t>
            </a:fld>
            <a:endParaRPr lang="fr-BE"/>
          </a:p>
        </p:txBody>
      </p:sp>
      <p:sp>
        <p:nvSpPr>
          <p:cNvPr id="7" name="Parallélogramme 6"/>
          <p:cNvSpPr/>
          <p:nvPr/>
        </p:nvSpPr>
        <p:spPr>
          <a:xfrm>
            <a:off x="3929063" y="1349896"/>
            <a:ext cx="3858418" cy="1143000"/>
          </a:xfrm>
          <a:prstGeom prst="parallelogram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6000" dirty="0" smtClean="0">
                <a:solidFill>
                  <a:schemeClr val="tx1"/>
                </a:solidFill>
              </a:rPr>
              <a:t>=B2*C2</a:t>
            </a:r>
            <a:endParaRPr lang="fr-FR" sz="6000" dirty="0">
              <a:solidFill>
                <a:schemeClr val="tx1"/>
              </a:solidFill>
            </a:endParaRPr>
          </a:p>
        </p:txBody>
      </p:sp>
      <p:sp>
        <p:nvSpPr>
          <p:cNvPr id="8" name="Parallélogramme 7"/>
          <p:cNvSpPr/>
          <p:nvPr/>
        </p:nvSpPr>
        <p:spPr>
          <a:xfrm>
            <a:off x="3929063" y="2934072"/>
            <a:ext cx="3858418" cy="1143000"/>
          </a:xfrm>
          <a:prstGeom prst="parallelogram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6000" dirty="0">
                <a:solidFill>
                  <a:schemeClr val="tx1"/>
                </a:solidFill>
              </a:rPr>
              <a:t>3,75</a:t>
            </a:r>
          </a:p>
        </p:txBody>
      </p:sp>
      <p:sp>
        <p:nvSpPr>
          <p:cNvPr id="9" name="Parallélogramme 8"/>
          <p:cNvSpPr/>
          <p:nvPr/>
        </p:nvSpPr>
        <p:spPr>
          <a:xfrm>
            <a:off x="3929063" y="4859933"/>
            <a:ext cx="3858418" cy="1143000"/>
          </a:xfrm>
          <a:prstGeom prst="parallelogram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6000" dirty="0">
                <a:solidFill>
                  <a:schemeClr val="tx1"/>
                </a:solidFill>
              </a:rPr>
              <a:t>3,75 €</a:t>
            </a:r>
          </a:p>
        </p:txBody>
      </p:sp>
      <p:sp>
        <p:nvSpPr>
          <p:cNvPr id="32777" name="ZoneTexte 9"/>
          <p:cNvSpPr txBox="1">
            <a:spLocks noChangeArrowheads="1"/>
          </p:cNvSpPr>
          <p:nvPr/>
        </p:nvSpPr>
        <p:spPr bwMode="auto">
          <a:xfrm>
            <a:off x="251520" y="1687538"/>
            <a:ext cx="11747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/>
              <a:t>SAISIE</a:t>
            </a:r>
          </a:p>
        </p:txBody>
      </p:sp>
      <p:sp>
        <p:nvSpPr>
          <p:cNvPr id="11" name="Flèche droite 10"/>
          <p:cNvSpPr/>
          <p:nvPr/>
        </p:nvSpPr>
        <p:spPr>
          <a:xfrm>
            <a:off x="1608832" y="1628800"/>
            <a:ext cx="2571750" cy="512763"/>
          </a:xfrm>
          <a:prstGeom prst="rightArrow">
            <a:avLst/>
          </a:prstGeom>
          <a:solidFill>
            <a:schemeClr val="bg1"/>
          </a:solidFill>
          <a:ln w="508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Flèche courbée vers la droite 11"/>
          <p:cNvSpPr/>
          <p:nvPr/>
        </p:nvSpPr>
        <p:spPr>
          <a:xfrm>
            <a:off x="2843808" y="3728442"/>
            <a:ext cx="1214438" cy="1428750"/>
          </a:xfrm>
          <a:prstGeom prst="curvedRightArrow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32780" name="ZoneTexte 12"/>
          <p:cNvSpPr txBox="1">
            <a:spLocks noChangeArrowheads="1"/>
          </p:cNvSpPr>
          <p:nvPr/>
        </p:nvSpPr>
        <p:spPr bwMode="auto">
          <a:xfrm>
            <a:off x="756246" y="2703884"/>
            <a:ext cx="20875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dirty="0"/>
              <a:t>EVALUATION</a:t>
            </a:r>
          </a:p>
        </p:txBody>
      </p:sp>
      <p:sp>
        <p:nvSpPr>
          <p:cNvPr id="14" name="Flèche courbée vers la droite 13"/>
          <p:cNvSpPr/>
          <p:nvPr/>
        </p:nvSpPr>
        <p:spPr>
          <a:xfrm>
            <a:off x="2843808" y="2204864"/>
            <a:ext cx="1214438" cy="1285875"/>
          </a:xfrm>
          <a:prstGeom prst="curvedRightArrow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32782" name="ZoneTexte 14"/>
          <p:cNvSpPr txBox="1">
            <a:spLocks noChangeArrowheads="1"/>
          </p:cNvSpPr>
          <p:nvPr/>
        </p:nvSpPr>
        <p:spPr bwMode="auto">
          <a:xfrm>
            <a:off x="238874" y="4098817"/>
            <a:ext cx="2644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dirty="0"/>
              <a:t>MISE EN FORME</a:t>
            </a:r>
          </a:p>
        </p:txBody>
      </p:sp>
      <p:sp>
        <p:nvSpPr>
          <p:cNvPr id="32784" name="ZoneTexte 16"/>
          <p:cNvSpPr txBox="1">
            <a:spLocks noChangeArrowheads="1"/>
          </p:cNvSpPr>
          <p:nvPr/>
        </p:nvSpPr>
        <p:spPr bwMode="auto">
          <a:xfrm>
            <a:off x="1984376" y="5251598"/>
            <a:ext cx="1944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dirty="0"/>
              <a:t>AFFICHAGE</a:t>
            </a:r>
          </a:p>
        </p:txBody>
      </p:sp>
      <p:sp>
        <p:nvSpPr>
          <p:cNvPr id="32785" name="ZoneTexte 17"/>
          <p:cNvSpPr txBox="1">
            <a:spLocks noChangeArrowheads="1"/>
          </p:cNvSpPr>
          <p:nvPr/>
        </p:nvSpPr>
        <p:spPr bwMode="auto">
          <a:xfrm>
            <a:off x="7286625" y="2051571"/>
            <a:ext cx="127739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/>
              <a:t>(contenu)</a:t>
            </a:r>
          </a:p>
        </p:txBody>
      </p:sp>
      <p:sp>
        <p:nvSpPr>
          <p:cNvPr id="32786" name="ZoneTexte 18"/>
          <p:cNvSpPr txBox="1">
            <a:spLocks noChangeArrowheads="1"/>
          </p:cNvSpPr>
          <p:nvPr/>
        </p:nvSpPr>
        <p:spPr bwMode="auto">
          <a:xfrm>
            <a:off x="7304088" y="3421435"/>
            <a:ext cx="106565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/>
              <a:t>(valeur)</a:t>
            </a:r>
          </a:p>
        </p:txBody>
      </p:sp>
      <p:sp>
        <p:nvSpPr>
          <p:cNvPr id="32787" name="ZoneTexte 19"/>
          <p:cNvSpPr txBox="1">
            <a:spLocks noChangeArrowheads="1"/>
          </p:cNvSpPr>
          <p:nvPr/>
        </p:nvSpPr>
        <p:spPr bwMode="auto">
          <a:xfrm>
            <a:off x="7318375" y="5242520"/>
            <a:ext cx="2000079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/>
              <a:t>(représentation)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Cellule</a:t>
            </a:r>
            <a:br>
              <a:rPr lang="fr-FR" dirty="0" smtClean="0"/>
            </a:br>
            <a:r>
              <a:rPr lang="fr-FR" dirty="0" smtClean="0"/>
              <a:t>	Arbre de calcul</a:t>
            </a:r>
          </a:p>
        </p:txBody>
      </p:sp>
      <p:sp>
        <p:nvSpPr>
          <p:cNvPr id="3379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On peut décrire une formule de calcul sous forme d’un arbre</a:t>
            </a:r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BF15E-58EA-4D8E-993B-907B780F0C7B}" type="slidenum">
              <a:rPr lang="fr-BE" smtClean="0"/>
              <a:pPr>
                <a:defRPr/>
              </a:pPr>
              <a:t>26</a:t>
            </a:fld>
            <a:endParaRPr lang="fr-BE"/>
          </a:p>
        </p:txBody>
      </p:sp>
      <p:sp>
        <p:nvSpPr>
          <p:cNvPr id="2" name="ZoneTexte 1"/>
          <p:cNvSpPr txBox="1"/>
          <p:nvPr/>
        </p:nvSpPr>
        <p:spPr>
          <a:xfrm>
            <a:off x="2483768" y="2363529"/>
            <a:ext cx="1710725" cy="369332"/>
          </a:xfrm>
          <a:prstGeom prst="rect">
            <a:avLst/>
          </a:prstGeom>
          <a:solidFill>
            <a:srgbClr val="DDFECA"/>
          </a:solidFill>
        </p:spPr>
        <p:txBody>
          <a:bodyPr wrap="none" rtlCol="0">
            <a:spAutoFit/>
          </a:bodyPr>
          <a:lstStyle/>
          <a:p>
            <a:r>
              <a:rPr lang="fr-FR" b="1" dirty="0" smtClean="0"/>
              <a:t>D2 : Montant  </a:t>
            </a:r>
            <a:endParaRPr lang="fr-FR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259632" y="3789040"/>
            <a:ext cx="159530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B2 : Quantité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645373" y="3792946"/>
            <a:ext cx="189026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C2 : Prix unitaire</a:t>
            </a:r>
            <a:endParaRPr lang="fr-FR" dirty="0"/>
          </a:p>
        </p:txBody>
      </p:sp>
      <p:sp>
        <p:nvSpPr>
          <p:cNvPr id="32" name="Ellipse 31"/>
          <p:cNvSpPr/>
          <p:nvPr/>
        </p:nvSpPr>
        <p:spPr>
          <a:xfrm>
            <a:off x="3131840" y="2780928"/>
            <a:ext cx="426990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*</a:t>
            </a:r>
            <a:endParaRPr lang="fr-FR" sz="3600" b="1" dirty="0">
              <a:solidFill>
                <a:schemeClr val="tx1"/>
              </a:solidFill>
            </a:endParaRPr>
          </a:p>
        </p:txBody>
      </p:sp>
      <p:cxnSp>
        <p:nvCxnSpPr>
          <p:cNvPr id="31" name="Connecteur droit avec flèche 30"/>
          <p:cNvCxnSpPr>
            <a:stCxn id="7" idx="0"/>
            <a:endCxn id="32" idx="3"/>
          </p:cNvCxnSpPr>
          <p:nvPr/>
        </p:nvCxnSpPr>
        <p:spPr>
          <a:xfrm flipV="1">
            <a:off x="2057287" y="3149704"/>
            <a:ext cx="1137084" cy="639336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stCxn id="8" idx="0"/>
            <a:endCxn id="32" idx="5"/>
          </p:cNvCxnSpPr>
          <p:nvPr/>
        </p:nvCxnSpPr>
        <p:spPr>
          <a:xfrm flipH="1" flipV="1">
            <a:off x="3496299" y="3149704"/>
            <a:ext cx="1094205" cy="643242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5389344" y="4922584"/>
            <a:ext cx="32239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données élémentaires saisies</a:t>
            </a:r>
            <a:endParaRPr lang="fr-FR" dirty="0"/>
          </a:p>
        </p:txBody>
      </p:sp>
      <p:sp>
        <p:nvSpPr>
          <p:cNvPr id="40" name="ZoneTexte 39"/>
          <p:cNvSpPr txBox="1"/>
          <p:nvPr/>
        </p:nvSpPr>
        <p:spPr>
          <a:xfrm>
            <a:off x="5389344" y="5301208"/>
            <a:ext cx="3647152" cy="369332"/>
          </a:xfrm>
          <a:prstGeom prst="rect">
            <a:avLst/>
          </a:prstGeom>
          <a:solidFill>
            <a:srgbClr val="DDFECA"/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Données intermédiaires calculées</a:t>
            </a:r>
            <a:endParaRPr lang="fr-FR" dirty="0"/>
          </a:p>
        </p:txBody>
      </p:sp>
      <p:sp>
        <p:nvSpPr>
          <p:cNvPr id="41" name="ZoneTexte 40"/>
          <p:cNvSpPr txBox="1"/>
          <p:nvPr/>
        </p:nvSpPr>
        <p:spPr>
          <a:xfrm>
            <a:off x="5389344" y="5651956"/>
            <a:ext cx="1941557" cy="369332"/>
          </a:xfrm>
          <a:prstGeom prst="rect">
            <a:avLst/>
          </a:prstGeom>
          <a:solidFill>
            <a:srgbClr val="DDFECA"/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b="1" dirty="0" smtClean="0"/>
              <a:t>Résultat calculé</a:t>
            </a:r>
            <a:endParaRPr lang="fr-FR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6156176" y="4500475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Légende :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5292080" y="4500475"/>
            <a:ext cx="3744416" cy="1664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6145961" y="2843644"/>
            <a:ext cx="2890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/>
              <a:t>opérateur de multiplication</a:t>
            </a:r>
            <a:endParaRPr lang="fr-FR" i="1" dirty="0"/>
          </a:p>
        </p:txBody>
      </p:sp>
      <p:cxnSp>
        <p:nvCxnSpPr>
          <p:cNvPr id="29" name="Connecteur droit avec flèche 28"/>
          <p:cNvCxnSpPr>
            <a:stCxn id="26" idx="1"/>
            <a:endCxn id="32" idx="6"/>
          </p:cNvCxnSpPr>
          <p:nvPr/>
        </p:nvCxnSpPr>
        <p:spPr>
          <a:xfrm flipH="1" flipV="1">
            <a:off x="3558830" y="2996952"/>
            <a:ext cx="2587131" cy="31358"/>
          </a:xfrm>
          <a:prstGeom prst="straightConnector1">
            <a:avLst/>
          </a:prstGeom>
          <a:ln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Cellule</a:t>
            </a:r>
            <a:br>
              <a:rPr lang="fr-FR" dirty="0" smtClean="0"/>
            </a:br>
            <a:r>
              <a:rPr lang="fr-FR" dirty="0" smtClean="0"/>
              <a:t>	Arbre de calcul</a:t>
            </a:r>
          </a:p>
        </p:txBody>
      </p:sp>
      <p:sp>
        <p:nvSpPr>
          <p:cNvPr id="3379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Les calculs présents dans une feuille peuvent </a:t>
            </a:r>
            <a:r>
              <a:rPr lang="fr-FR" dirty="0" smtClean="0"/>
              <a:t>être </a:t>
            </a:r>
            <a:r>
              <a:rPr lang="fr-FR" dirty="0" smtClean="0"/>
              <a:t>analysés </a:t>
            </a:r>
            <a:r>
              <a:rPr lang="fr-FR" dirty="0" smtClean="0"/>
              <a:t>et </a:t>
            </a:r>
            <a:r>
              <a:rPr lang="fr-FR" dirty="0" smtClean="0"/>
              <a:t>décrits </a:t>
            </a:r>
            <a:r>
              <a:rPr lang="fr-FR" dirty="0" smtClean="0"/>
              <a:t>sous forme d’une arborescence :</a:t>
            </a:r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BF15E-58EA-4D8E-993B-907B780F0C7B}" type="slidenum">
              <a:rPr lang="fr-BE" smtClean="0"/>
              <a:pPr>
                <a:defRPr/>
              </a:pPr>
              <a:t>27</a:t>
            </a:fld>
            <a:endParaRPr lang="fr-BE"/>
          </a:p>
        </p:txBody>
      </p:sp>
      <p:sp>
        <p:nvSpPr>
          <p:cNvPr id="2" name="ZoneTexte 1"/>
          <p:cNvSpPr txBox="1"/>
          <p:nvPr/>
        </p:nvSpPr>
        <p:spPr>
          <a:xfrm>
            <a:off x="2843807" y="2363529"/>
            <a:ext cx="1595309" cy="369332"/>
          </a:xfrm>
          <a:prstGeom prst="rect">
            <a:avLst/>
          </a:prstGeom>
          <a:solidFill>
            <a:srgbClr val="DDFECA"/>
          </a:solidFill>
        </p:spPr>
        <p:txBody>
          <a:bodyPr wrap="none" rtlCol="0">
            <a:spAutoFit/>
          </a:bodyPr>
          <a:lstStyle/>
          <a:p>
            <a:r>
              <a:rPr lang="fr-FR" b="1" dirty="0" smtClean="0"/>
              <a:t>Montant TTC</a:t>
            </a:r>
            <a:endParaRPr lang="fr-FR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619672" y="3717032"/>
            <a:ext cx="1043940" cy="369332"/>
          </a:xfrm>
          <a:prstGeom prst="rect">
            <a:avLst/>
          </a:prstGeom>
          <a:solidFill>
            <a:srgbClr val="DDFECA"/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Total HT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280914" y="3410416"/>
            <a:ext cx="1509901" cy="369332"/>
          </a:xfrm>
          <a:prstGeom prst="rect">
            <a:avLst/>
          </a:prstGeom>
          <a:solidFill>
            <a:srgbClr val="DDFECA"/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/>
              <a:t>Montant TVA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860032" y="4139788"/>
            <a:ext cx="116371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/>
              <a:t>Taux TVA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83568" y="6084004"/>
            <a:ext cx="140294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Prix unitaire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2376964" y="6084004"/>
            <a:ext cx="221086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/>
              <a:t>Nombre de produits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597700" y="5022571"/>
            <a:ext cx="1390124" cy="369332"/>
          </a:xfrm>
          <a:prstGeom prst="rect">
            <a:avLst/>
          </a:prstGeom>
          <a:solidFill>
            <a:srgbClr val="DDFECA"/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/>
              <a:t>Montant </a:t>
            </a:r>
            <a:r>
              <a:rPr lang="fr-FR" dirty="0" smtClean="0"/>
              <a:t>HT</a:t>
            </a: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2086516" y="5589240"/>
            <a:ext cx="426990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*</a:t>
            </a:r>
            <a:endParaRPr lang="fr-FR" sz="3600" b="1" dirty="0">
              <a:solidFill>
                <a:schemeClr val="tx1"/>
              </a:solidFill>
            </a:endParaRPr>
          </a:p>
        </p:txBody>
      </p:sp>
      <p:cxnSp>
        <p:nvCxnSpPr>
          <p:cNvPr id="14" name="Connecteur droit avec flèche 13"/>
          <p:cNvCxnSpPr>
            <a:stCxn id="10" idx="0"/>
            <a:endCxn id="5" idx="3"/>
          </p:cNvCxnSpPr>
          <p:nvPr/>
        </p:nvCxnSpPr>
        <p:spPr>
          <a:xfrm flipV="1">
            <a:off x="1385042" y="5958016"/>
            <a:ext cx="764005" cy="125988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11" idx="0"/>
            <a:endCxn id="5" idx="5"/>
          </p:cNvCxnSpPr>
          <p:nvPr/>
        </p:nvCxnSpPr>
        <p:spPr>
          <a:xfrm flipH="1" flipV="1">
            <a:off x="2450975" y="5958016"/>
            <a:ext cx="1031420" cy="125988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2077410" y="4374499"/>
            <a:ext cx="426990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Σ</a:t>
            </a:r>
            <a:endParaRPr lang="fr-FR" sz="3600" b="1" dirty="0">
              <a:solidFill>
                <a:schemeClr val="tx1"/>
              </a:solidFill>
            </a:endParaRPr>
          </a:p>
        </p:txBody>
      </p:sp>
      <p:cxnSp>
        <p:nvCxnSpPr>
          <p:cNvPr id="18" name="Connecteur droit avec flèche 17"/>
          <p:cNvCxnSpPr>
            <a:stCxn id="12" idx="0"/>
            <a:endCxn id="19" idx="4"/>
          </p:cNvCxnSpPr>
          <p:nvPr/>
        </p:nvCxnSpPr>
        <p:spPr>
          <a:xfrm flipH="1" flipV="1">
            <a:off x="2290905" y="4806547"/>
            <a:ext cx="1857" cy="216024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e 21"/>
          <p:cNvSpPr/>
          <p:nvPr/>
        </p:nvSpPr>
        <p:spPr>
          <a:xfrm>
            <a:off x="3784970" y="4005064"/>
            <a:ext cx="426990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*</a:t>
            </a:r>
            <a:endParaRPr lang="fr-FR" sz="3600" b="1" dirty="0">
              <a:solidFill>
                <a:schemeClr val="tx1"/>
              </a:solidFill>
            </a:endParaRPr>
          </a:p>
        </p:txBody>
      </p:sp>
      <p:cxnSp>
        <p:nvCxnSpPr>
          <p:cNvPr id="21" name="Connecteur droit avec flèche 20"/>
          <p:cNvCxnSpPr>
            <a:stCxn id="7" idx="3"/>
            <a:endCxn id="22" idx="3"/>
          </p:cNvCxnSpPr>
          <p:nvPr/>
        </p:nvCxnSpPr>
        <p:spPr>
          <a:xfrm>
            <a:off x="2663612" y="3901698"/>
            <a:ext cx="1183889" cy="472142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9" idx="1"/>
            <a:endCxn id="22" idx="5"/>
          </p:cNvCxnSpPr>
          <p:nvPr/>
        </p:nvCxnSpPr>
        <p:spPr>
          <a:xfrm flipH="1">
            <a:off x="4149429" y="4324454"/>
            <a:ext cx="710603" cy="49386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lipse 31"/>
          <p:cNvSpPr/>
          <p:nvPr/>
        </p:nvSpPr>
        <p:spPr>
          <a:xfrm>
            <a:off x="2848866" y="2852936"/>
            <a:ext cx="426990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+</a:t>
            </a:r>
            <a:endParaRPr lang="fr-FR" sz="3600" b="1" dirty="0">
              <a:solidFill>
                <a:schemeClr val="tx1"/>
              </a:solidFill>
            </a:endParaRPr>
          </a:p>
        </p:txBody>
      </p:sp>
      <p:cxnSp>
        <p:nvCxnSpPr>
          <p:cNvPr id="31" name="Connecteur droit avec flèche 30"/>
          <p:cNvCxnSpPr>
            <a:stCxn id="7" idx="0"/>
            <a:endCxn id="32" idx="3"/>
          </p:cNvCxnSpPr>
          <p:nvPr/>
        </p:nvCxnSpPr>
        <p:spPr>
          <a:xfrm flipV="1">
            <a:off x="2141642" y="3221712"/>
            <a:ext cx="769755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stCxn id="8" idx="0"/>
            <a:endCxn id="32" idx="5"/>
          </p:cNvCxnSpPr>
          <p:nvPr/>
        </p:nvCxnSpPr>
        <p:spPr>
          <a:xfrm flipH="1" flipV="1">
            <a:off x="3213325" y="3221712"/>
            <a:ext cx="822540" cy="188704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5245328" y="5066600"/>
            <a:ext cx="32239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données élémentaires saisies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5245328" y="5445224"/>
            <a:ext cx="3647152" cy="369332"/>
          </a:xfrm>
          <a:prstGeom prst="rect">
            <a:avLst/>
          </a:prstGeom>
          <a:solidFill>
            <a:srgbClr val="DDFECA"/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Données intermédiaires calculées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5245328" y="5795972"/>
            <a:ext cx="1941557" cy="369332"/>
          </a:xfrm>
          <a:prstGeom prst="rect">
            <a:avLst/>
          </a:prstGeom>
          <a:solidFill>
            <a:srgbClr val="DDFECA"/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b="1" dirty="0" smtClean="0"/>
              <a:t>Résultat calculé</a:t>
            </a:r>
            <a:endParaRPr lang="fr-FR" b="1" dirty="0"/>
          </a:p>
        </p:txBody>
      </p:sp>
      <p:sp>
        <p:nvSpPr>
          <p:cNvPr id="33" name="ZoneTexte 32"/>
          <p:cNvSpPr txBox="1"/>
          <p:nvPr/>
        </p:nvSpPr>
        <p:spPr>
          <a:xfrm>
            <a:off x="6012160" y="4644491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Légende :</a:t>
            </a:r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5148064" y="4644491"/>
            <a:ext cx="3744416" cy="1664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avec flèche 35"/>
          <p:cNvCxnSpPr>
            <a:stCxn id="22" idx="0"/>
            <a:endCxn id="8" idx="2"/>
          </p:cNvCxnSpPr>
          <p:nvPr/>
        </p:nvCxnSpPr>
        <p:spPr>
          <a:xfrm flipV="1">
            <a:off x="3998465" y="3779748"/>
            <a:ext cx="37400" cy="225316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19" idx="0"/>
            <a:endCxn id="7" idx="2"/>
          </p:cNvCxnSpPr>
          <p:nvPr/>
        </p:nvCxnSpPr>
        <p:spPr>
          <a:xfrm flipH="1" flipV="1">
            <a:off x="2141642" y="4086364"/>
            <a:ext cx="149263" cy="288135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>
            <a:stCxn id="5" idx="0"/>
            <a:endCxn id="12" idx="2"/>
          </p:cNvCxnSpPr>
          <p:nvPr/>
        </p:nvCxnSpPr>
        <p:spPr>
          <a:xfrm flipH="1" flipV="1">
            <a:off x="2292762" y="5391903"/>
            <a:ext cx="7249" cy="197337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32" idx="7"/>
            <a:endCxn id="2" idx="2"/>
          </p:cNvCxnSpPr>
          <p:nvPr/>
        </p:nvCxnSpPr>
        <p:spPr>
          <a:xfrm flipV="1">
            <a:off x="3213325" y="2732861"/>
            <a:ext cx="428137" cy="183347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4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Cellule</a:t>
            </a:r>
            <a:br>
              <a:rPr lang="fr-FR" smtClean="0"/>
            </a:br>
            <a:r>
              <a:rPr lang="fr-FR" smtClean="0"/>
              <a:t>	Cas de la valeur nulle</a:t>
            </a:r>
          </a:p>
        </p:txBody>
      </p:sp>
      <p:sp>
        <p:nvSpPr>
          <p:cNvPr id="3379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La valeur d’une cellule peut être vide</a:t>
            </a:r>
          </a:p>
          <a:p>
            <a:pPr lvl="1"/>
            <a:r>
              <a:rPr lang="fr-FR" dirty="0" smtClean="0"/>
              <a:t>Aucun contenu saisi</a:t>
            </a:r>
          </a:p>
          <a:p>
            <a:pPr lvl="1"/>
            <a:r>
              <a:rPr lang="fr-FR" dirty="0" smtClean="0"/>
              <a:t>Ou la valeur retournée par une formule est « vide » (</a:t>
            </a:r>
            <a:r>
              <a:rPr lang="fr-FR" i="1" dirty="0" smtClean="0"/>
              <a:t>représenté dans une formule par 2 guillemets droits : </a:t>
            </a:r>
            <a:r>
              <a:rPr lang="fr-FR" dirty="0" smtClean="0"/>
              <a:t>"")</a:t>
            </a:r>
          </a:p>
          <a:p>
            <a:endParaRPr lang="fr-FR" dirty="0" smtClean="0"/>
          </a:p>
          <a:p>
            <a:r>
              <a:rPr lang="fr-FR" dirty="0" smtClean="0"/>
              <a:t>ATTENTION : un caractère espace (non visible) dans une cellule ne rend pas la cellule vide !</a:t>
            </a:r>
          </a:p>
          <a:p>
            <a:r>
              <a:rPr lang="fr-FR" dirty="0" smtClean="0"/>
              <a:t>Pour effacer complètement le contenu d’une cellule, on utilise généralement la touche SUPPR (ou DEL) du clavier</a:t>
            </a:r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BF15E-58EA-4D8E-993B-907B780F0C7B}" type="slidenum">
              <a:rPr lang="fr-BE" smtClean="0"/>
              <a:pPr>
                <a:defRPr/>
              </a:pPr>
              <a:t>28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7902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Plages de cellules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0C994-B100-4C67-8237-560E818D0B30}" type="slidenum">
              <a:rPr lang="fr-BE" smtClean="0"/>
              <a:pPr>
                <a:defRPr/>
              </a:pPr>
              <a:t>29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Séance 1</a:t>
            </a:r>
          </a:p>
        </p:txBody>
      </p:sp>
      <p:sp>
        <p:nvSpPr>
          <p:cNvPr id="10243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Modèle de calcul</a:t>
            </a:r>
          </a:p>
          <a:p>
            <a:pPr eaLnBrk="1" hangingPunct="1"/>
            <a:r>
              <a:rPr lang="fr-FR" smtClean="0"/>
              <a:t>Le tableur, vocabulaire</a:t>
            </a:r>
          </a:p>
          <a:p>
            <a:pPr eaLnBrk="1" hangingPunct="1"/>
            <a:r>
              <a:rPr lang="fr-FR" smtClean="0"/>
              <a:t>Cellule, données et types de données, référence</a:t>
            </a:r>
          </a:p>
          <a:p>
            <a:pPr eaLnBrk="1" hangingPunct="1"/>
            <a:r>
              <a:rPr lang="fr-FR" smtClean="0"/>
              <a:t>Plage de cellules</a:t>
            </a:r>
          </a:p>
          <a:p>
            <a:pPr eaLnBrk="1" hangingPunct="1"/>
            <a:r>
              <a:rPr lang="fr-FR" smtClean="0"/>
              <a:t>Calculs de base</a:t>
            </a:r>
          </a:p>
          <a:p>
            <a:pPr eaLnBrk="1" hangingPunct="1"/>
            <a:r>
              <a:rPr lang="fr-FR" smtClean="0"/>
              <a:t>Outils de recopie et déplacement</a:t>
            </a:r>
          </a:p>
          <a:p>
            <a:pPr eaLnBrk="1" hangingPunct="1"/>
            <a:r>
              <a:rPr lang="fr-FR" smtClean="0"/>
              <a:t>Références relatives, absolues et mixtes</a:t>
            </a:r>
          </a:p>
          <a:p>
            <a:pPr eaLnBrk="1" hangingPunct="1"/>
            <a:r>
              <a:rPr lang="fr-FR" smtClean="0"/>
              <a:t>Outils de mise en forme</a:t>
            </a:r>
          </a:p>
          <a:p>
            <a:pPr eaLnBrk="1" hangingPunct="1"/>
            <a:r>
              <a:rPr lang="fr-FR" smtClean="0"/>
              <a:t>Règles de bonne pratique</a:t>
            </a:r>
          </a:p>
          <a:p>
            <a:pPr lvl="1" eaLnBrk="1" hangingPunct="1"/>
            <a:endParaRPr lang="fr-FR" smtClean="0"/>
          </a:p>
          <a:p>
            <a:pPr eaLnBrk="1" hangingPunct="1"/>
            <a:endParaRPr lang="fr-FR" smtClean="0"/>
          </a:p>
        </p:txBody>
      </p:sp>
      <p:sp>
        <p:nvSpPr>
          <p:cNvPr id="9220" name="Espace réservé de la date 5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70118-A29A-4256-9196-7EDA32FC0424}" type="slidenum">
              <a:rPr lang="fr-BE"/>
              <a:pPr>
                <a:defRPr/>
              </a:pPr>
              <a:t>3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Plages de cellules</a:t>
            </a:r>
            <a:br>
              <a:rPr lang="fr-FR" smtClean="0"/>
            </a:br>
            <a:r>
              <a:rPr lang="fr-FR" smtClean="0"/>
              <a:t>	Cellules contiguës</a:t>
            </a:r>
          </a:p>
        </p:txBody>
      </p:sp>
      <p:sp>
        <p:nvSpPr>
          <p:cNvPr id="3072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pPr>
              <a:defRPr/>
            </a:pPr>
            <a:r>
              <a:rPr lang="fr-FR" sz="2400" dirty="0" smtClean="0"/>
              <a:t>Une 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sélection rectangulaire de cellules </a:t>
            </a:r>
            <a:r>
              <a:rPr lang="fr-FR" sz="2400" dirty="0" smtClean="0"/>
              <a:t>constitue une plage de cellules. </a:t>
            </a:r>
          </a:p>
          <a:p>
            <a:pPr>
              <a:defRPr/>
            </a:pPr>
            <a:r>
              <a:rPr lang="fr-FR" sz="2400" dirty="0" smtClean="0"/>
              <a:t>La référence de cette plage est formée par la référence de la cellule de début (supérieure gauche), suivi de « : » et suivi de la référence de la cellule de fin (inférieure droite).</a:t>
            </a:r>
          </a:p>
          <a:p>
            <a:pPr lvl="1">
              <a:defRPr/>
            </a:pPr>
            <a:r>
              <a:rPr lang="fr-FR" sz="2000" dirty="0" smtClean="0"/>
              <a:t>Exemple : A1:B6</a:t>
            </a:r>
          </a:p>
          <a:p>
            <a:pPr>
              <a:defRPr/>
            </a:pPr>
            <a:r>
              <a:rPr lang="fr-FR" sz="2400" dirty="0" smtClean="0"/>
              <a:t>Un nom peut être attribué à une plage de cellules</a:t>
            </a:r>
          </a:p>
          <a:p>
            <a:pPr>
              <a:defRPr/>
            </a:pPr>
            <a:endParaRPr lang="fr-FR" sz="2400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fr-FR" sz="2400" dirty="0" smtClean="0"/>
              <a:t>La sélection des cellules d’une plage rectangulaire est réalisée </a:t>
            </a:r>
          </a:p>
          <a:p>
            <a:pPr lvl="1">
              <a:defRPr/>
            </a:pPr>
            <a:r>
              <a:rPr lang="fr-FR" sz="2000" dirty="0" smtClean="0"/>
              <a:t>Grâce à la souris en maintenant le bouton gauche appuyé</a:t>
            </a:r>
          </a:p>
          <a:p>
            <a:pPr lvl="1">
              <a:defRPr/>
            </a:pPr>
            <a:r>
              <a:rPr lang="fr-FR" sz="2000" dirty="0" smtClean="0"/>
              <a:t>Grâce au clavier en maintenant la touche Shift appuyée et en utilisant les flèches de direction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2EFB5B-AE89-41D9-A0F8-D1D8AE43F147}" type="slidenum">
              <a:rPr lang="fr-BE" smtClean="0"/>
              <a:pPr>
                <a:defRPr/>
              </a:pPr>
              <a:t>30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Plages de cellules</a:t>
            </a:r>
            <a:br>
              <a:rPr lang="fr-FR" smtClean="0"/>
            </a:br>
            <a:r>
              <a:rPr lang="fr-FR" smtClean="0"/>
              <a:t>	Nom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432DB-75DB-4ADF-8441-79FF88B55BE8}" type="slidenum">
              <a:rPr lang="fr-BE" smtClean="0"/>
              <a:pPr>
                <a:defRPr/>
              </a:pPr>
              <a:t>31</a:t>
            </a:fld>
            <a:endParaRPr lang="fr-BE"/>
          </a:p>
        </p:txBody>
      </p:sp>
      <p:pic>
        <p:nvPicPr>
          <p:cNvPr id="368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28788" y="1538288"/>
            <a:ext cx="4772025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à coins arrondis 7"/>
          <p:cNvSpPr/>
          <p:nvPr/>
        </p:nvSpPr>
        <p:spPr>
          <a:xfrm>
            <a:off x="6429375" y="1000125"/>
            <a:ext cx="2143125" cy="1071563"/>
          </a:xfrm>
          <a:prstGeom prst="wedgeRoundRectCallout">
            <a:avLst>
              <a:gd name="adj1" fmla="val -101626"/>
              <a:gd name="adj2" fmla="val 5342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Plage C2:C4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6572250" y="3571875"/>
            <a:ext cx="2143125" cy="1071563"/>
          </a:xfrm>
          <a:prstGeom prst="wedgeRoundRectCallout">
            <a:avLst>
              <a:gd name="adj1" fmla="val -95271"/>
              <a:gd name="adj2" fmla="val -5006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Définir un nom pour la plage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572250" y="3571875"/>
            <a:ext cx="2143125" cy="1071563"/>
          </a:xfrm>
          <a:prstGeom prst="wedgeRoundRectCallout">
            <a:avLst>
              <a:gd name="adj1" fmla="val -109796"/>
              <a:gd name="adj2" fmla="val 12786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Définir un nom pour la plage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Plages de cellules </a:t>
            </a:r>
            <a:br>
              <a:rPr lang="fr-FR" smtClean="0"/>
            </a:br>
            <a:r>
              <a:rPr lang="fr-FR" smtClean="0"/>
              <a:t>	Fusion des cellules</a:t>
            </a:r>
          </a:p>
        </p:txBody>
      </p:sp>
      <p:sp>
        <p:nvSpPr>
          <p:cNvPr id="37891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z="2400" dirty="0" smtClean="0"/>
              <a:t>Une cellule peut être le résultat de la fusion des cellules d’une plage de cellules contiguës : sa référence est alors celle de la cellule supérieure gauche de la plage</a:t>
            </a:r>
          </a:p>
          <a:p>
            <a:r>
              <a:rPr lang="fr-FR" sz="2400" dirty="0" smtClean="0"/>
              <a:t>ATTENTION : seules les données de la cellule supérieure gauche sont conservées</a:t>
            </a:r>
          </a:p>
          <a:p>
            <a:endParaRPr lang="fr-FR" sz="2400" dirty="0" smtClean="0"/>
          </a:p>
          <a:p>
            <a:r>
              <a:rPr lang="fr-FR" sz="2400" dirty="0" smtClean="0"/>
              <a:t>On peut annuler la fusion de cellules et retrouver les cellules d’origine (mais pas leurs contenus…)</a:t>
            </a:r>
          </a:p>
          <a:p>
            <a:endParaRPr lang="fr-FR" sz="2400" dirty="0" smtClean="0"/>
          </a:p>
          <a:p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ATTENTION : EVITER LES CELLULES FUSIONNEES LORSQU’IL Y A NECESSITE D’EFFECTUER DES CALCULS (OU DES RECOPIES)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1F569-B91D-4994-9442-B8375B9A2BBB}" type="slidenum">
              <a:rPr lang="fr-BE" smtClean="0"/>
              <a:pPr>
                <a:defRPr/>
              </a:pPr>
              <a:t>32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Plages de cellules </a:t>
            </a:r>
            <a:br>
              <a:rPr lang="fr-FR" smtClean="0"/>
            </a:br>
            <a:r>
              <a:rPr lang="fr-FR" smtClean="0"/>
              <a:t>	Fusion des cellules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DAE92-D2FD-47FF-97FE-1BE1D4EED58B}" type="slidenum">
              <a:rPr lang="fr-BE" smtClean="0"/>
              <a:pPr>
                <a:defRPr/>
              </a:pPr>
              <a:t>33</a:t>
            </a:fld>
            <a:endParaRPr lang="fr-BE"/>
          </a:p>
        </p:txBody>
      </p:sp>
      <p:pic>
        <p:nvPicPr>
          <p:cNvPr id="3891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357313"/>
            <a:ext cx="2579687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3071813"/>
            <a:ext cx="8143875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à coins arrondis 10"/>
          <p:cNvSpPr/>
          <p:nvPr/>
        </p:nvSpPr>
        <p:spPr>
          <a:xfrm>
            <a:off x="3500438" y="1500188"/>
            <a:ext cx="3231802" cy="1214437"/>
          </a:xfrm>
          <a:prstGeom prst="wedgeRoundRectCallout">
            <a:avLst>
              <a:gd name="adj1" fmla="val -87241"/>
              <a:gd name="adj2" fmla="val 10168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Fusion des cellules de la plage A1:D4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3500438" y="1500188"/>
            <a:ext cx="3231802" cy="1214437"/>
          </a:xfrm>
          <a:prstGeom prst="wedgeRoundRectCallout">
            <a:avLst>
              <a:gd name="adj1" fmla="val -23485"/>
              <a:gd name="adj2" fmla="val 183183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A1 est le résultat de la fusion des cellules de la plage A1:D4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Plages de cellules</a:t>
            </a:r>
            <a:br>
              <a:rPr lang="fr-FR" smtClean="0"/>
            </a:br>
            <a:r>
              <a:rPr lang="fr-FR" smtClean="0"/>
              <a:t>	Cellules non contigües</a:t>
            </a:r>
          </a:p>
        </p:txBody>
      </p:sp>
      <p:sp>
        <p:nvSpPr>
          <p:cNvPr id="39939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43850" cy="4572000"/>
          </a:xfrm>
        </p:spPr>
        <p:txBody>
          <a:bodyPr/>
          <a:lstStyle/>
          <a:p>
            <a:r>
              <a:rPr lang="fr-FR" dirty="0" smtClean="0"/>
              <a:t>On peut former une plage de cellules non contiguës en constituant une liste de références de </a:t>
            </a:r>
            <a:r>
              <a:rPr lang="fr-FR" dirty="0" smtClean="0"/>
              <a:t>ces </a:t>
            </a:r>
            <a:r>
              <a:rPr lang="fr-FR" dirty="0" smtClean="0"/>
              <a:t>cellules et de plages, chaque référence étant séparée de la suivante par « ; ». </a:t>
            </a:r>
          </a:p>
          <a:p>
            <a:pPr lvl="1"/>
            <a:r>
              <a:rPr lang="fr-FR" dirty="0" smtClean="0"/>
              <a:t>Exemple : A2:B6;C15:E25</a:t>
            </a:r>
          </a:p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La sélection des cellules d’une plage non contigüe est réalisée grâce à la souris en maintenant la touche CTRL du clavier appuyée pendant la sélection des différentes plages </a:t>
            </a:r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5D2CD-487D-4A30-B25B-542AAEEC2C85}" type="slidenum">
              <a:rPr lang="fr-BE" smtClean="0"/>
              <a:pPr>
                <a:defRPr/>
              </a:pPr>
              <a:t>34</a:t>
            </a:fld>
            <a:endParaRPr lang="fr-BE"/>
          </a:p>
        </p:txBody>
      </p:sp>
      <p:sp>
        <p:nvSpPr>
          <p:cNvPr id="7" name="Soleil 6"/>
          <p:cNvSpPr/>
          <p:nvPr/>
        </p:nvSpPr>
        <p:spPr>
          <a:xfrm>
            <a:off x="2857500" y="5456063"/>
            <a:ext cx="4000500" cy="1357313"/>
          </a:xfrm>
          <a:prstGeom prst="su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Exercice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Calculs automatiques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1FAD4-D480-4344-8773-5A383786A57A}" type="slidenum">
              <a:rPr lang="fr-BE" smtClean="0"/>
              <a:pPr>
                <a:defRPr/>
              </a:pPr>
              <a:t>35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Calculs automatiques</a:t>
            </a:r>
            <a:br>
              <a:rPr lang="fr-FR" smtClean="0"/>
            </a:br>
            <a:endParaRPr lang="fr-FR" smtClean="0"/>
          </a:p>
        </p:txBody>
      </p:sp>
      <p:sp>
        <p:nvSpPr>
          <p:cNvPr id="41987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Une cellule peut contenir une formule dont le calcul détermine la valeur de la cellule</a:t>
            </a:r>
          </a:p>
          <a:p>
            <a:endParaRPr lang="fr-FR" dirty="0" smtClean="0"/>
          </a:p>
          <a:p>
            <a:r>
              <a:rPr lang="fr-FR" dirty="0" smtClean="0"/>
              <a:t>Une formule débute toujours par un « = » et comporte</a:t>
            </a:r>
          </a:p>
          <a:p>
            <a:pPr lvl="1"/>
            <a:r>
              <a:rPr lang="fr-FR" dirty="0" smtClean="0"/>
              <a:t>de simples expressions de valeurs ou de calculs, pour les formules élémentaires</a:t>
            </a:r>
          </a:p>
          <a:p>
            <a:pPr lvl="1"/>
            <a:r>
              <a:rPr lang="fr-FR" dirty="0" smtClean="0"/>
              <a:t>des fonctions intégrées appliquées à des expressions, pour les formules plus élaborées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813BC-EFA7-4BA6-A990-5FD7A378D6C5}" type="slidenum">
              <a:rPr lang="fr-BE" smtClean="0"/>
              <a:pPr>
                <a:defRPr/>
              </a:pPr>
              <a:t>36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Calculs automatiques</a:t>
            </a:r>
            <a:br>
              <a:rPr lang="fr-FR" smtClean="0"/>
            </a:br>
            <a:r>
              <a:rPr lang="fr-FR" smtClean="0"/>
              <a:t>	expressions</a:t>
            </a:r>
          </a:p>
        </p:txBody>
      </p:sp>
      <p:sp>
        <p:nvSpPr>
          <p:cNvPr id="43011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Une expression est constituée </a:t>
            </a:r>
            <a:r>
              <a:rPr lang="fr-FR" dirty="0" smtClean="0"/>
              <a:t>d’opérandes</a:t>
            </a:r>
            <a:r>
              <a:rPr lang="fr-FR" dirty="0" smtClean="0"/>
              <a:t>, sous forme de valeurs littérales, de références à d’autres cellules et/ou de noms de cellules/plages de </a:t>
            </a:r>
            <a:r>
              <a:rPr lang="fr-FR" dirty="0" smtClean="0"/>
              <a:t>cellules et éventuellement </a:t>
            </a:r>
            <a:r>
              <a:rPr lang="fr-FR" dirty="0" smtClean="0"/>
              <a:t>d’ </a:t>
            </a:r>
            <a:r>
              <a:rPr lang="fr-FR" dirty="0" smtClean="0"/>
              <a:t>opérateurs : </a:t>
            </a:r>
            <a:endParaRPr lang="fr-FR" dirty="0" smtClean="0"/>
          </a:p>
          <a:p>
            <a:pPr lvl="1"/>
            <a:r>
              <a:rPr lang="fr-FR" dirty="0"/>
              <a:t>=</a:t>
            </a:r>
            <a:r>
              <a:rPr lang="fr-FR" dirty="0" smtClean="0"/>
              <a:t>2012</a:t>
            </a:r>
          </a:p>
          <a:p>
            <a:pPr lvl="1"/>
            <a:r>
              <a:rPr lang="fr-FR" dirty="0" smtClean="0"/>
              <a:t>=</a:t>
            </a:r>
            <a:r>
              <a:rPr lang="fr-FR" dirty="0" smtClean="0"/>
              <a:t>150 </a:t>
            </a:r>
            <a:r>
              <a:rPr lang="fr-FR" dirty="0" smtClean="0"/>
              <a:t>/ </a:t>
            </a:r>
            <a:r>
              <a:rPr lang="fr-FR" dirty="0" smtClean="0"/>
              <a:t>2</a:t>
            </a:r>
            <a:endParaRPr lang="fr-FR" dirty="0"/>
          </a:p>
          <a:p>
            <a:pPr lvl="1"/>
            <a:r>
              <a:rPr lang="fr-FR" dirty="0"/>
              <a:t>=</a:t>
            </a:r>
            <a:r>
              <a:rPr lang="fr-FR" dirty="0" smtClean="0"/>
              <a:t>A1*5</a:t>
            </a:r>
            <a:endParaRPr lang="fr-FR" dirty="0" smtClean="0"/>
          </a:p>
          <a:p>
            <a:r>
              <a:rPr lang="fr-FR" dirty="0" smtClean="0"/>
              <a:t>L’évaluation d’une expression (son calcul) fournit une valeur d’un des types de donnée de base : alphanumérique, numérique, booléen, etc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2012, puis 75, puis on ne peut dire, on ne connait pas la valeur de A1…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C7018-D9DE-492E-98CC-7EFA4C197400}" type="slidenum">
              <a:rPr lang="fr-BE" smtClean="0"/>
              <a:pPr>
                <a:defRPr/>
              </a:pPr>
              <a:t>37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Calculs automatiques</a:t>
            </a:r>
            <a:br>
              <a:rPr lang="fr-FR" dirty="0" smtClean="0"/>
            </a:br>
            <a:r>
              <a:rPr lang="fr-FR" dirty="0" smtClean="0"/>
              <a:t>	opérateurs arithmétiques	</a:t>
            </a:r>
            <a:endParaRPr lang="fr-FR" dirty="0"/>
          </a:p>
        </p:txBody>
      </p:sp>
      <p:sp>
        <p:nvSpPr>
          <p:cNvPr id="44035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Les opérateurs arithmétique permettent la construction d’expressions numériques (</a:t>
            </a:r>
            <a:r>
              <a:rPr lang="fr-FR" i="1" dirty="0" smtClean="0"/>
              <a:t>calculs dont l’évaluation renvoie une valeur numérique </a:t>
            </a:r>
            <a:r>
              <a:rPr lang="fr-FR" dirty="0" smtClean="0"/>
              <a:t>)</a:t>
            </a:r>
          </a:p>
          <a:p>
            <a:pPr lvl="1" eaLnBrk="1" hangingPunct="1"/>
            <a:endParaRPr lang="fr-FR" dirty="0" smtClean="0"/>
          </a:p>
        </p:txBody>
      </p:sp>
      <p:sp>
        <p:nvSpPr>
          <p:cNvPr id="29700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E23BF9-444F-4FB1-A267-92F023FB82A8}" type="slidenum">
              <a:rPr lang="fr-BE"/>
              <a:pPr>
                <a:defRPr/>
              </a:pPr>
              <a:t>38</a:t>
            </a:fld>
            <a:endParaRPr lang="fr-BE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748293"/>
              </p:ext>
            </p:extLst>
          </p:nvPr>
        </p:nvGraphicFramePr>
        <p:xfrm>
          <a:off x="1214438" y="3000375"/>
          <a:ext cx="6643734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21867"/>
                <a:gridCol w="33218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Opération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Opérateur</a:t>
                      </a:r>
                      <a:endParaRPr lang="fr-F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Additionner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+</a:t>
                      </a:r>
                      <a:endParaRPr lang="fr-F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Soustraire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-</a:t>
                      </a:r>
                      <a:endParaRPr lang="fr-F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Multiplier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*</a:t>
                      </a:r>
                      <a:endParaRPr lang="fr-F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Diviser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/</a:t>
                      </a:r>
                      <a:endParaRPr lang="fr-F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Élever à la puissance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^</a:t>
                      </a:r>
                      <a:endParaRPr lang="fr-FR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Calculs automatiques</a:t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dirty="0" smtClean="0"/>
              <a:t>Elever à la puissance</a:t>
            </a: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44035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2^1 = 1</a:t>
            </a:r>
          </a:p>
          <a:p>
            <a:pPr eaLnBrk="1" hangingPunct="1"/>
            <a:r>
              <a:rPr lang="fr-FR" dirty="0" smtClean="0"/>
              <a:t>2^2 = 2*2 soit 4</a:t>
            </a:r>
          </a:p>
          <a:p>
            <a:pPr eaLnBrk="1" hangingPunct="1"/>
            <a:r>
              <a:rPr lang="fr-FR" dirty="0" smtClean="0"/>
              <a:t>2^3 = 2*2*2 soit 8</a:t>
            </a:r>
          </a:p>
          <a:p>
            <a:pPr eaLnBrk="1" hangingPunct="1"/>
            <a:r>
              <a:rPr lang="fr-FR" dirty="0" smtClean="0"/>
              <a:t>2^4 = 2*2*2*2 soit 16</a:t>
            </a:r>
          </a:p>
          <a:p>
            <a:pPr eaLnBrk="1" hangingPunct="1"/>
            <a:r>
              <a:rPr lang="fr-FR" dirty="0" smtClean="0"/>
              <a:t>etc.</a:t>
            </a:r>
          </a:p>
          <a:p>
            <a:pPr eaLnBrk="1" hangingPunct="1"/>
            <a:endParaRPr lang="fr-FR" dirty="0" smtClean="0"/>
          </a:p>
          <a:p>
            <a:pPr eaLnBrk="1" hangingPunct="1"/>
            <a:r>
              <a:rPr lang="fr-FR" dirty="0" smtClean="0"/>
              <a:t>2^-1 = 1/2^1 = ½ = 0,5</a:t>
            </a:r>
          </a:p>
          <a:p>
            <a:pPr eaLnBrk="1" hangingPunct="1"/>
            <a:r>
              <a:rPr lang="fr-FR" dirty="0" smtClean="0"/>
              <a:t>2^-2 = 1/2^2 = ¼ = 0,25</a:t>
            </a:r>
          </a:p>
          <a:p>
            <a:pPr eaLnBrk="1" hangingPunct="1"/>
            <a:r>
              <a:rPr lang="fr-FR" dirty="0" smtClean="0"/>
              <a:t>etc.</a:t>
            </a:r>
            <a:endParaRPr lang="fr-FR" dirty="0" smtClean="0"/>
          </a:p>
          <a:p>
            <a:pPr eaLnBrk="1" hangingPunct="1"/>
            <a:endParaRPr lang="fr-FR" dirty="0" smtClean="0"/>
          </a:p>
          <a:p>
            <a:pPr lvl="1" eaLnBrk="1" hangingPunct="1"/>
            <a:endParaRPr lang="fr-FR" dirty="0" smtClean="0"/>
          </a:p>
        </p:txBody>
      </p:sp>
      <p:sp>
        <p:nvSpPr>
          <p:cNvPr id="29700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E23BF9-444F-4FB1-A267-92F023FB82A8}" type="slidenum">
              <a:rPr lang="fr-BE"/>
              <a:pPr>
                <a:defRPr/>
              </a:pPr>
              <a:t>39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231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Modèle de calcul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6A18-F8AB-4422-BA0F-E696D190B191}" type="slidenum">
              <a:rPr lang="fr-BE" smtClean="0"/>
              <a:pPr>
                <a:defRPr/>
              </a:pPr>
              <a:t>4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automatiques</a:t>
            </a:r>
            <a:br>
              <a:rPr lang="fr-FR" dirty="0" smtClean="0"/>
            </a:br>
            <a:r>
              <a:rPr lang="fr-FR" dirty="0" smtClean="0"/>
              <a:t>	Adressage des cellules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les valeurs de certaines cellules peuvent être utilisées pour réaliser des calculs</a:t>
            </a:r>
          </a:p>
          <a:p>
            <a:r>
              <a:rPr lang="fr-FR" dirty="0" smtClean="0"/>
              <a:t>l’adressage est la manière de faire référence à des cellules dans une formule de calcul</a:t>
            </a:r>
          </a:p>
          <a:p>
            <a:r>
              <a:rPr lang="fr-FR" dirty="0" smtClean="0"/>
              <a:t>On utilise générale la référence de la cellule, son adresse</a:t>
            </a:r>
          </a:p>
          <a:p>
            <a:pPr lvl="1"/>
            <a:r>
              <a:rPr lang="fr-FR" dirty="0" smtClean="0"/>
              <a:t>dans une cellule C1, si on souhaite effectuer le produit du contenu de A1 par celui de B1, on écrira la formule suivante : « =A1*B1 »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40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384952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Calculs automatiques</a:t>
            </a:r>
            <a:br>
              <a:rPr lang="fr-FR" smtClean="0"/>
            </a:br>
            <a:r>
              <a:rPr lang="fr-FR" smtClean="0"/>
              <a:t>	opérateurs arithmétiques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4DD6F3-BF97-449C-8FC9-F2240D227E51}" type="slidenum">
              <a:rPr lang="fr-BE" smtClean="0"/>
              <a:pPr>
                <a:defRPr/>
              </a:pPr>
              <a:t>41</a:t>
            </a:fld>
            <a:endParaRPr lang="fr-BE"/>
          </a:p>
        </p:txBody>
      </p:sp>
      <p:pic>
        <p:nvPicPr>
          <p:cNvPr id="4506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50" y="1857375"/>
            <a:ext cx="815340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à coins arrondis 8"/>
          <p:cNvSpPr/>
          <p:nvPr/>
        </p:nvSpPr>
        <p:spPr>
          <a:xfrm>
            <a:off x="2123729" y="5000625"/>
            <a:ext cx="4162772" cy="1143000"/>
          </a:xfrm>
          <a:prstGeom prst="wedgeRoundRectCallout">
            <a:avLst>
              <a:gd name="adj1" fmla="val 68418"/>
              <a:gd name="adj2" fmla="val -16456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Valeur : évaluation de la formule (utilisant les valeurs des cellules référencées)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6429375" y="357188"/>
            <a:ext cx="2357438" cy="1071562"/>
          </a:xfrm>
          <a:prstGeom prst="wedgeRoundRectCallout">
            <a:avLst>
              <a:gd name="adj1" fmla="val -56897"/>
              <a:gd name="adj2" fmla="val 10789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Contenu : formule de calcul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429375" y="5000625"/>
            <a:ext cx="2500313" cy="1071563"/>
          </a:xfrm>
          <a:prstGeom prst="wedgeRoundRectCallout">
            <a:avLst>
              <a:gd name="adj1" fmla="val -22648"/>
              <a:gd name="adj2" fmla="val -16626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Représentation : monétaire, 2 décimales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Calculs automatiques</a:t>
            </a:r>
            <a:br>
              <a:rPr lang="fr-FR" smtClean="0"/>
            </a:br>
            <a:r>
              <a:rPr lang="fr-FR" smtClean="0"/>
              <a:t>	opérateurs arithmétiques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BC0E70-68C5-4B5E-B365-3A2772BE76F0}" type="slidenum">
              <a:rPr lang="fr-BE" smtClean="0"/>
              <a:pPr>
                <a:defRPr/>
              </a:pPr>
              <a:t>42</a:t>
            </a:fld>
            <a:endParaRPr lang="fr-BE"/>
          </a:p>
        </p:txBody>
      </p:sp>
      <p:pic>
        <p:nvPicPr>
          <p:cNvPr id="4608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400" y="2143125"/>
            <a:ext cx="814387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à coins arrondis 8"/>
          <p:cNvSpPr/>
          <p:nvPr/>
        </p:nvSpPr>
        <p:spPr>
          <a:xfrm>
            <a:off x="5364088" y="1357313"/>
            <a:ext cx="3565600" cy="785812"/>
          </a:xfrm>
          <a:prstGeom prst="wedgeRoundRectCallout">
            <a:avLst>
              <a:gd name="adj1" fmla="val -41854"/>
              <a:gd name="adj2" fmla="val 7646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Contenu de la cellule E6 : formule de calcul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071563" y="5286375"/>
            <a:ext cx="7786687" cy="857250"/>
          </a:xfrm>
          <a:prstGeom prst="wedgeRoundRectCallout">
            <a:avLst>
              <a:gd name="adj1" fmla="val 28363"/>
              <a:gd name="adj2" fmla="val -8274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Valeur de E6 </a:t>
            </a:r>
            <a:r>
              <a:rPr lang="fr-FR" sz="2400" dirty="0" smtClean="0">
                <a:solidFill>
                  <a:schemeClr val="dk1"/>
                </a:solidFill>
              </a:rPr>
              <a:t>= </a:t>
            </a:r>
            <a:r>
              <a:rPr lang="fr-FR" sz="2400" dirty="0">
                <a:solidFill>
                  <a:schemeClr val="dk1"/>
                </a:solidFill>
              </a:rPr>
              <a:t>valeur de A6 élevée à la puissance de la valeur de B6, soit 4^2, soit 4 multiplié par 4, soit 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Calculs automatiques</a:t>
            </a:r>
            <a:br>
              <a:rPr lang="fr-FR" smtClean="0"/>
            </a:br>
            <a:r>
              <a:rPr lang="fr-FR" smtClean="0"/>
              <a:t>	priorité des opérateurs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54759075"/>
              </p:ext>
            </p:extLst>
          </p:nvPr>
        </p:nvGraphicFramePr>
        <p:xfrm>
          <a:off x="357188" y="4143375"/>
          <a:ext cx="8280920" cy="219456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968552"/>
                <a:gridCol w="3312368"/>
              </a:tblGrid>
              <a:tr h="294505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Les opérateurs arithmétiques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Priorité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243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- (signe</a:t>
                      </a:r>
                      <a:r>
                        <a:rPr lang="fr-FR" sz="2400" baseline="0" dirty="0" smtClean="0"/>
                        <a:t> )</a:t>
                      </a:r>
                      <a:endParaRPr lang="fr-FR" sz="2400" b="1" dirty="0" smtClean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Plus grande priorité</a:t>
                      </a:r>
                      <a:endParaRPr lang="fr-FR" sz="2400" dirty="0"/>
                    </a:p>
                  </a:txBody>
                  <a:tcPr marL="0" marR="0" marT="0" marB="0" anchor="ctr"/>
                </a:tc>
              </a:tr>
              <a:tr h="299184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% (pourcentage)</a:t>
                      </a:r>
                      <a:endParaRPr lang="fr-FR" sz="24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 marL="0" marR="0" marT="0" marB="0" anchor="ctr"/>
                </a:tc>
              </a:tr>
              <a:tr h="299184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^</a:t>
                      </a:r>
                      <a:endParaRPr lang="fr-FR" sz="24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 marL="0" marR="0" marT="0" marB="0" anchor="ctr"/>
                </a:tc>
              </a:tr>
              <a:tr h="224388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*, /</a:t>
                      </a:r>
                      <a:endParaRPr lang="fr-FR" sz="24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 marL="0" marR="0" marT="0" marB="0" anchor="ctr"/>
                </a:tc>
              </a:tr>
              <a:tr h="224388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+, -</a:t>
                      </a:r>
                      <a:endParaRPr lang="fr-FR" sz="24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Plus petite priorité</a:t>
                      </a:r>
                      <a:endParaRPr lang="fr-FR" sz="24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>
          <a:xfrm>
            <a:off x="6172200" y="6481763"/>
            <a:ext cx="2476500" cy="476250"/>
          </a:xfrm>
        </p:spPr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0B65E-A20E-4AB1-ADC4-19FD1090DA0A}" type="slidenum">
              <a:rPr lang="fr-BE" smtClean="0"/>
              <a:pPr>
                <a:defRPr/>
              </a:pPr>
              <a:t>43</a:t>
            </a:fld>
            <a:endParaRPr lang="fr-BE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 bwMode="auto">
          <a:xfrm>
            <a:off x="914400" y="14478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fr-FR" sz="2000" dirty="0">
                <a:latin typeface="+mn-lt"/>
                <a:cs typeface="+mn-cs"/>
              </a:rPr>
              <a:t>L’évaluation des expressions numériques </a:t>
            </a:r>
          </a:p>
          <a:p>
            <a:pPr marL="730250" lvl="1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fr-FR" sz="2000" dirty="0">
                <a:latin typeface="+mn-lt"/>
                <a:cs typeface="+mn-cs"/>
              </a:rPr>
              <a:t>débute par la gauche</a:t>
            </a:r>
          </a:p>
          <a:p>
            <a:pPr marL="730250" lvl="1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fr-FR" sz="2000" dirty="0">
                <a:latin typeface="+mn-lt"/>
                <a:cs typeface="+mn-cs"/>
              </a:rPr>
              <a:t>tient compte d’un système de priorités entre opérateurs (*, / sont prioritaires sur + et  -, par exemple)</a:t>
            </a:r>
          </a:p>
          <a:p>
            <a:pPr marL="730250" lvl="1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fr-FR" sz="2000" dirty="0">
                <a:latin typeface="+mn-lt"/>
                <a:cs typeface="+mn-cs"/>
              </a:rPr>
              <a:t>tient compte des niveaux de parenthèses (elle évalue d’abord les expressions les plus imbriquées)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defRPr/>
            </a:pPr>
            <a:endParaRPr lang="fr-FR" sz="20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Calculs automatiques</a:t>
            </a:r>
            <a:br>
              <a:rPr lang="fr-FR" smtClean="0"/>
            </a:br>
            <a:r>
              <a:rPr lang="fr-FR" smtClean="0"/>
              <a:t>	priorité des opérateurs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>
          <a:xfrm>
            <a:off x="6172200" y="6481763"/>
            <a:ext cx="2476500" cy="476250"/>
          </a:xfrm>
        </p:spPr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0FB636-7D5D-4760-A682-C417A66DE5EA}" type="slidenum">
              <a:rPr lang="fr-BE" smtClean="0"/>
              <a:pPr>
                <a:defRPr/>
              </a:pPr>
              <a:t>44</a:t>
            </a:fld>
            <a:endParaRPr lang="fr-BE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 bwMode="auto">
          <a:xfrm>
            <a:off x="914400" y="14478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fr-FR" sz="2000" dirty="0">
                <a:latin typeface="+mn-lt"/>
                <a:cs typeface="+mn-cs"/>
              </a:rPr>
              <a:t>Par exemple :</a:t>
            </a:r>
          </a:p>
          <a:p>
            <a:pPr marL="730250" lvl="1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fr-FR" sz="2000" dirty="0">
                <a:latin typeface="+mn-lt"/>
                <a:cs typeface="+mn-cs"/>
              </a:rPr>
              <a:t>2 + 4 * 5</a:t>
            </a:r>
          </a:p>
          <a:p>
            <a:pPr marL="730250" lvl="1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fr-FR" sz="2000" dirty="0">
                <a:latin typeface="+mn-lt"/>
                <a:cs typeface="+mn-cs"/>
              </a:rPr>
              <a:t>La multiplication est prioritaire : 4 * 5</a:t>
            </a:r>
          </a:p>
          <a:p>
            <a:pPr marL="730250" lvl="1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fr-FR" sz="2000" dirty="0">
                <a:latin typeface="+mn-lt"/>
                <a:cs typeface="+mn-cs"/>
              </a:rPr>
              <a:t>2 + 20</a:t>
            </a:r>
          </a:p>
          <a:p>
            <a:pPr marL="730250" lvl="1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fr-FR" sz="2000" dirty="0">
                <a:latin typeface="+mn-lt"/>
                <a:cs typeface="+mn-cs"/>
              </a:rPr>
              <a:t>L’addition est ensuite réalisée : 22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fr-FR" sz="2000" dirty="0">
                <a:latin typeface="+mn-lt"/>
                <a:cs typeface="+mn-cs"/>
              </a:rPr>
              <a:t>L’</a:t>
            </a:r>
            <a:r>
              <a:rPr lang="fr-FR" sz="2000" b="1" dirty="0">
                <a:latin typeface="+mn-lt"/>
                <a:cs typeface="+mn-cs"/>
              </a:rPr>
              <a:t>utilisation des parenthèses</a:t>
            </a:r>
            <a:r>
              <a:rPr lang="fr-FR" sz="2000" dirty="0">
                <a:latin typeface="+mn-lt"/>
                <a:cs typeface="+mn-cs"/>
              </a:rPr>
              <a:t> permet de lever tout risque d’ambigüité dans la construction des expressions numériques.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fr-FR" sz="2000" dirty="0">
                <a:latin typeface="+mn-lt"/>
                <a:cs typeface="+mn-cs"/>
              </a:rPr>
              <a:t>Les sous-expressions entre </a:t>
            </a:r>
            <a:r>
              <a:rPr lang="fr-FR" sz="2000" dirty="0" smtClean="0">
                <a:latin typeface="+mn-lt"/>
                <a:cs typeface="+mn-cs"/>
              </a:rPr>
              <a:t>parenthèses les plus profondes </a:t>
            </a:r>
            <a:r>
              <a:rPr lang="fr-FR" sz="2000" dirty="0">
                <a:latin typeface="+mn-lt"/>
                <a:cs typeface="+mn-cs"/>
              </a:rPr>
              <a:t>sont évaluées </a:t>
            </a:r>
            <a:r>
              <a:rPr lang="fr-FR" sz="2000" dirty="0" smtClean="0">
                <a:latin typeface="+mn-lt"/>
                <a:cs typeface="+mn-cs"/>
              </a:rPr>
              <a:t>d’abord : 2 * ( 3 + 4 * (5 + 2) )</a:t>
            </a:r>
            <a:endParaRPr lang="fr-FR" sz="2000" dirty="0">
              <a:latin typeface="+mn-lt"/>
              <a:cs typeface="+mn-cs"/>
            </a:endParaRP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fr-FR" sz="2000" dirty="0">
                <a:latin typeface="+mn-lt"/>
                <a:cs typeface="+mn-cs"/>
              </a:rPr>
              <a:t>Si l’addition doit être réalisée d’abord, on écrira :</a:t>
            </a:r>
          </a:p>
          <a:p>
            <a:pPr marL="730250" lvl="1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fr-FR" sz="2000" dirty="0">
                <a:latin typeface="+mn-lt"/>
                <a:cs typeface="+mn-cs"/>
              </a:rPr>
              <a:t>(2 + 4) * 5</a:t>
            </a:r>
          </a:p>
          <a:p>
            <a:pPr marL="730250" lvl="1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fr-FR" sz="2000" dirty="0">
                <a:latin typeface="+mn-lt"/>
                <a:cs typeface="+mn-cs"/>
              </a:rPr>
              <a:t>Soit 6 * 5, soit 30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fr-FR" sz="2000" dirty="0">
              <a:latin typeface="+mn-lt"/>
              <a:cs typeface="+mn-cs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4788024" y="465313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3851920" y="4725144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Calculs automatiques</a:t>
            </a:r>
            <a:br>
              <a:rPr lang="fr-FR" smtClean="0"/>
            </a:br>
            <a:r>
              <a:rPr lang="fr-FR" smtClean="0"/>
              <a:t>	priorité des opérateurs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F4B722-4B8C-4C3F-8507-EB4EF3A09E25}" type="slidenum">
              <a:rPr lang="fr-BE" smtClean="0"/>
              <a:pPr>
                <a:defRPr/>
              </a:pPr>
              <a:t>45</a:t>
            </a:fld>
            <a:endParaRPr lang="fr-BE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5087"/>
            <a:ext cx="8280919" cy="3355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à coins arrondis 7"/>
          <p:cNvSpPr/>
          <p:nvPr/>
        </p:nvSpPr>
        <p:spPr>
          <a:xfrm>
            <a:off x="202394" y="1407549"/>
            <a:ext cx="4962847" cy="928688"/>
          </a:xfrm>
          <a:prstGeom prst="wedgeRoundRectCallout">
            <a:avLst>
              <a:gd name="adj1" fmla="val 68588"/>
              <a:gd name="adj2" fmla="val 9138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D’abord effectuer (</a:t>
            </a:r>
            <a:r>
              <a:rPr lang="fr-FR" sz="2400" dirty="0" smtClean="0">
                <a:solidFill>
                  <a:schemeClr val="dk1"/>
                </a:solidFill>
              </a:rPr>
              <a:t>1+0,196</a:t>
            </a:r>
            <a:r>
              <a:rPr lang="fr-FR" sz="2400" dirty="0">
                <a:solidFill>
                  <a:schemeClr val="dk1"/>
                </a:solidFill>
              </a:rPr>
              <a:t>), puis multiplier par la valeur de D5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5652120" y="1428750"/>
            <a:ext cx="3347864" cy="1071563"/>
          </a:xfrm>
          <a:prstGeom prst="wedgeRoundRectCallout">
            <a:avLst>
              <a:gd name="adj1" fmla="val -20184"/>
              <a:gd name="adj2" fmla="val 7192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La cellule nommée </a:t>
            </a:r>
            <a:r>
              <a:rPr lang="fr-FR" sz="2400" dirty="0" err="1">
                <a:solidFill>
                  <a:schemeClr val="dk1"/>
                </a:solidFill>
              </a:rPr>
              <a:t>Taux_TVA</a:t>
            </a:r>
            <a:r>
              <a:rPr lang="fr-FR" sz="2400" dirty="0">
                <a:solidFill>
                  <a:schemeClr val="dk1"/>
                </a:solidFill>
              </a:rPr>
              <a:t> </a:t>
            </a:r>
            <a:r>
              <a:rPr lang="fr-FR" sz="2400" dirty="0" smtClean="0">
                <a:solidFill>
                  <a:schemeClr val="dk1"/>
                </a:solidFill>
              </a:rPr>
              <a:t>(en E1) contient 19,6</a:t>
            </a:r>
            <a:r>
              <a:rPr lang="fr-FR" sz="2400" dirty="0">
                <a:solidFill>
                  <a:schemeClr val="dk1"/>
                </a:solidFill>
              </a:rPr>
              <a:t>%</a:t>
            </a:r>
          </a:p>
        </p:txBody>
      </p:sp>
      <p:sp>
        <p:nvSpPr>
          <p:cNvPr id="4" name="Rectangle 3"/>
          <p:cNvSpPr/>
          <p:nvPr/>
        </p:nvSpPr>
        <p:spPr>
          <a:xfrm>
            <a:off x="7092280" y="5085184"/>
            <a:ext cx="1584176" cy="3708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en arc 8"/>
          <p:cNvCxnSpPr>
            <a:stCxn id="4" idx="3"/>
            <a:endCxn id="10" idx="3"/>
          </p:cNvCxnSpPr>
          <p:nvPr/>
        </p:nvCxnSpPr>
        <p:spPr>
          <a:xfrm flipH="1" flipV="1">
            <a:off x="7668344" y="2837024"/>
            <a:ext cx="1008112" cy="2433600"/>
          </a:xfrm>
          <a:prstGeom prst="curvedConnector3">
            <a:avLst>
              <a:gd name="adj1" fmla="val -22676"/>
            </a:avLst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165241" y="2605087"/>
            <a:ext cx="2503103" cy="4638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Calculs automatiques</a:t>
            </a:r>
            <a:br>
              <a:rPr lang="fr-FR" smtClean="0"/>
            </a:br>
            <a:r>
              <a:rPr lang="fr-FR" smtClean="0"/>
              <a:t>	priorité des opérateurs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F4B722-4B8C-4C3F-8507-EB4EF3A09E25}" type="slidenum">
              <a:rPr lang="fr-BE" smtClean="0"/>
              <a:pPr>
                <a:defRPr/>
              </a:pPr>
              <a:t>46</a:t>
            </a:fld>
            <a:endParaRPr lang="fr-BE"/>
          </a:p>
        </p:txBody>
      </p:sp>
      <p:sp>
        <p:nvSpPr>
          <p:cNvPr id="2" name="Soleil 6"/>
          <p:cNvSpPr/>
          <p:nvPr/>
        </p:nvSpPr>
        <p:spPr>
          <a:xfrm>
            <a:off x="539552" y="5456063"/>
            <a:ext cx="4288532" cy="1357313"/>
          </a:xfrm>
          <a:prstGeom prst="su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Exercices </a:t>
            </a:r>
            <a:r>
              <a:rPr lang="fr-FR" sz="2400" dirty="0" smtClean="0">
                <a:solidFill>
                  <a:schemeClr val="dk1"/>
                </a:solidFill>
              </a:rPr>
              <a:t>2</a:t>
            </a:r>
            <a:endParaRPr lang="fr-FR" sz="2400" dirty="0">
              <a:solidFill>
                <a:schemeClr val="dk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9550" y="1844824"/>
            <a:ext cx="8208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Après mise en forme « Pourcentage » pour le taux de TVA  et « monétaire » pour les valeurs monétaires :</a:t>
            </a:r>
            <a:endParaRPr lang="fr-FR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300" y="2863775"/>
            <a:ext cx="8198865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792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Calculs automatiques</a:t>
            </a:r>
            <a:br>
              <a:rPr lang="fr-FR" smtClean="0"/>
            </a:br>
            <a:r>
              <a:rPr lang="fr-FR" smtClean="0"/>
              <a:t>	utiliser les noms</a:t>
            </a:r>
          </a:p>
        </p:txBody>
      </p:sp>
      <p:sp>
        <p:nvSpPr>
          <p:cNvPr id="1029" name="Rectangle 3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9202216" cy="4572000"/>
          </a:xfrm>
        </p:spPr>
        <p:txBody>
          <a:bodyPr/>
          <a:lstStyle/>
          <a:p>
            <a:r>
              <a:rPr lang="fr-FR" dirty="0" smtClean="0"/>
              <a:t>L’utilisation d’un nom rend les formules plus </a:t>
            </a:r>
            <a:r>
              <a:rPr lang="fr-FR" dirty="0" smtClean="0"/>
              <a:t>claires : </a:t>
            </a:r>
            <a:endParaRPr lang="fr-FR" dirty="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28600" y="1981200"/>
          <a:ext cx="5562600" cy="178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Image bitmap" r:id="rId3" imgW="4266667" imgH="1371429" progId="PBrush">
                  <p:embed/>
                </p:oleObj>
              </mc:Choice>
              <mc:Fallback>
                <p:oleObj name="Image bitmap" r:id="rId3" imgW="4266667" imgH="1371429" progId="PBrus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981200"/>
                        <a:ext cx="5562600" cy="178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2438400" y="4038600"/>
          <a:ext cx="6248400" cy="238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Image bitmap" r:id="rId5" imgW="4133333" imgH="1580952" progId="PBrush">
                  <p:embed/>
                </p:oleObj>
              </mc:Choice>
              <mc:Fallback>
                <p:oleObj name="Image bitmap" r:id="rId5" imgW="4133333" imgH="1580952" progId="PBrus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038600"/>
                        <a:ext cx="6248400" cy="238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à coins arrondis 7"/>
          <p:cNvSpPr>
            <a:spLocks noChangeArrowheads="1"/>
          </p:cNvSpPr>
          <p:nvPr/>
        </p:nvSpPr>
        <p:spPr bwMode="auto">
          <a:xfrm>
            <a:off x="5715000" y="1905000"/>
            <a:ext cx="3195638" cy="838200"/>
          </a:xfrm>
          <a:prstGeom prst="wedgeRoundRectCallout">
            <a:avLst>
              <a:gd name="adj1" fmla="val -58079"/>
              <a:gd name="adj2" fmla="val 14753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  <a:latin typeface="+mn-lt"/>
                <a:cs typeface="+mn-cs"/>
              </a:rPr>
              <a:t>Cellule nommée </a:t>
            </a:r>
            <a:r>
              <a:rPr lang="fr-FR" sz="2400" dirty="0" err="1">
                <a:solidFill>
                  <a:schemeClr val="dk1"/>
                </a:solidFill>
                <a:latin typeface="+mn-lt"/>
                <a:cs typeface="+mn-cs"/>
              </a:rPr>
              <a:t>Taux_horaire</a:t>
            </a:r>
            <a:endParaRPr lang="fr-FR" sz="2400" dirty="0">
              <a:solidFill>
                <a:schemeClr val="dk1"/>
              </a:solidFill>
              <a:latin typeface="+mn-lt"/>
              <a:cs typeface="+mn-cs"/>
            </a:endParaRPr>
          </a:p>
        </p:txBody>
      </p:sp>
      <p:sp>
        <p:nvSpPr>
          <p:cNvPr id="1031" name="Rectangle à coins arrondis 7"/>
          <p:cNvSpPr>
            <a:spLocks noChangeArrowheads="1"/>
          </p:cNvSpPr>
          <p:nvPr/>
        </p:nvSpPr>
        <p:spPr bwMode="auto">
          <a:xfrm>
            <a:off x="6553200" y="2895600"/>
            <a:ext cx="2590800" cy="914400"/>
          </a:xfrm>
          <a:prstGeom prst="wedgeRoundRectCallout">
            <a:avLst>
              <a:gd name="adj1" fmla="val -51819"/>
              <a:gd name="adj2" fmla="val 8680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>
                <a:solidFill>
                  <a:schemeClr val="dk1"/>
                </a:solidFill>
                <a:latin typeface="+mn-lt"/>
                <a:cs typeface="+mn-cs"/>
              </a:rPr>
              <a:t>Nouvelle formule de calcul</a:t>
            </a:r>
          </a:p>
        </p:txBody>
      </p:sp>
      <p:sp>
        <p:nvSpPr>
          <p:cNvPr id="7" name="Soleil 6"/>
          <p:cNvSpPr/>
          <p:nvPr/>
        </p:nvSpPr>
        <p:spPr>
          <a:xfrm>
            <a:off x="0" y="4724400"/>
            <a:ext cx="2483768" cy="1357313"/>
          </a:xfrm>
          <a:prstGeom prst="su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1400" dirty="0">
                <a:solidFill>
                  <a:schemeClr val="dk1"/>
                </a:solidFill>
              </a:rPr>
              <a:t>Exercice 2 avec Noms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47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sz="3600" dirty="0" smtClean="0"/>
              <a:t>Calculs automatiques</a:t>
            </a:r>
            <a:br>
              <a:rPr lang="fr-FR" sz="3600" dirty="0" smtClean="0"/>
            </a:br>
            <a:r>
              <a:rPr lang="fr-FR" sz="3600" dirty="0" smtClean="0"/>
              <a:t>	Opérateur de chaîne de caractères </a:t>
            </a:r>
          </a:p>
        </p:txBody>
      </p:sp>
      <p:sp>
        <p:nvSpPr>
          <p:cNvPr id="50179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L’opération de concaténation met bout à bout 2 chaînes de caractères ou plus</a:t>
            </a:r>
          </a:p>
          <a:p>
            <a:pPr eaLnBrk="1" hangingPunct="1"/>
            <a:r>
              <a:rPr lang="fr-FR" smtClean="0"/>
              <a:t>L’opérateur de concaténation est « &amp; »</a:t>
            </a:r>
          </a:p>
          <a:p>
            <a:pPr lvl="1" eaLnBrk="1" hangingPunct="1"/>
            <a:endParaRPr lang="fr-FR" smtClean="0"/>
          </a:p>
        </p:txBody>
      </p:sp>
      <p:sp>
        <p:nvSpPr>
          <p:cNvPr id="29700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84F0B-2F09-428D-8B9D-7FDE4493169F}" type="slidenum">
              <a:rPr lang="fr-BE"/>
              <a:pPr>
                <a:defRPr/>
              </a:pPr>
              <a:t>48</a:t>
            </a:fld>
            <a:endParaRPr lang="fr-BE" dirty="0"/>
          </a:p>
        </p:txBody>
      </p:sp>
      <p:pic>
        <p:nvPicPr>
          <p:cNvPr id="50183" name="Picture 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2857500"/>
            <a:ext cx="7140575" cy="277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à coins arrondis 8"/>
          <p:cNvSpPr/>
          <p:nvPr/>
        </p:nvSpPr>
        <p:spPr>
          <a:xfrm>
            <a:off x="642938" y="5429250"/>
            <a:ext cx="7786687" cy="857250"/>
          </a:xfrm>
          <a:prstGeom prst="wedgeRoundRectCallout">
            <a:avLst>
              <a:gd name="adj1" fmla="val 7625"/>
              <a:gd name="adj2" fmla="val -57783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Valeurs de C2 à C4 : mise bout à bout du prénom (colonne A), d’un espace et du nom (colonne 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recopie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888D8-3F6B-4C00-92DD-DC635F97EE47}" type="slidenum">
              <a:rPr lang="fr-BE" smtClean="0"/>
              <a:pPr>
                <a:defRPr/>
              </a:pPr>
              <a:t>49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Modèle de calcul</a:t>
            </a:r>
            <a:br>
              <a:rPr lang="fr-FR" dirty="0" smtClean="0"/>
            </a:b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2291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pPr eaLnBrk="1" hangingPunct="1"/>
            <a:r>
              <a:rPr lang="fr-FR" smtClean="0"/>
              <a:t>Un  </a:t>
            </a:r>
            <a:r>
              <a:rPr lang="fr-FR" b="1" smtClean="0"/>
              <a:t>modèle </a:t>
            </a:r>
            <a:r>
              <a:rPr lang="fr-FR" smtClean="0"/>
              <a:t>est une représentation simplifiée de la réalité dans un contexte déterminé d’une organisation (généralement l’entreprise) </a:t>
            </a:r>
          </a:p>
          <a:p>
            <a:pPr eaLnBrk="1" hangingPunct="1"/>
            <a:r>
              <a:rPr lang="fr-FR" smtClean="0"/>
              <a:t>Un </a:t>
            </a:r>
            <a:r>
              <a:rPr lang="fr-FR" b="1" smtClean="0"/>
              <a:t>modèle de calcul</a:t>
            </a:r>
            <a:r>
              <a:rPr lang="fr-FR" smtClean="0"/>
              <a:t> permet l’analyse des données quantifiables d’une organisation sous forme synthétique </a:t>
            </a:r>
          </a:p>
          <a:p>
            <a:pPr marL="742950" lvl="1" indent="-285750" eaLnBrk="1" hangingPunct="1"/>
            <a:r>
              <a:rPr lang="fr-FR" sz="2200" smtClean="0"/>
              <a:t>Résolution de problèmes de gestion, à partir de données et de calculs déterminés</a:t>
            </a:r>
          </a:p>
          <a:p>
            <a:pPr marL="742950" lvl="1" indent="-285750" eaLnBrk="1" hangingPunct="1"/>
            <a:r>
              <a:rPr lang="fr-FR" sz="2200" smtClean="0"/>
              <a:t>Production  d’ analyses statistiques </a:t>
            </a:r>
          </a:p>
          <a:p>
            <a:pPr eaLnBrk="1" hangingPunct="1"/>
            <a:r>
              <a:rPr lang="fr-FR" smtClean="0"/>
              <a:t>Un modèle peut être également un outil de simulation pour visualiser les effets de changement de certaines données variables (« What if ? » : que se passe t’il si telle variable change ?)</a:t>
            </a:r>
          </a:p>
        </p:txBody>
      </p:sp>
      <p:sp>
        <p:nvSpPr>
          <p:cNvPr id="10244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DC05B8-8DCA-4579-AE1C-9AC5600859DF}" type="slidenum">
              <a:rPr lang="fr-BE"/>
              <a:pPr>
                <a:defRPr/>
              </a:pPr>
              <a:t>5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recopie</a:t>
            </a:r>
            <a:br>
              <a:rPr lang="fr-FR" smtClean="0"/>
            </a:br>
            <a:endParaRPr lang="fr-FR" smtClean="0"/>
          </a:p>
        </p:txBody>
      </p:sp>
      <p:sp>
        <p:nvSpPr>
          <p:cNvPr id="5222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mtClean="0"/>
              <a:t>Les tableurs mettent à disposition de nombreux outils permettant l’améliorer la productivité</a:t>
            </a:r>
          </a:p>
          <a:p>
            <a:pPr lvl="1"/>
            <a:r>
              <a:rPr lang="fr-FR" smtClean="0"/>
              <a:t>Par </a:t>
            </a:r>
            <a:r>
              <a:rPr lang="fr-FR" b="1" smtClean="0"/>
              <a:t>duplication</a:t>
            </a:r>
            <a:r>
              <a:rPr lang="fr-FR" smtClean="0"/>
              <a:t> des contenus des cellules</a:t>
            </a:r>
          </a:p>
          <a:p>
            <a:pPr lvl="2"/>
            <a:r>
              <a:rPr lang="fr-FR" smtClean="0"/>
              <a:t>Copier /coller, collage spécial</a:t>
            </a:r>
          </a:p>
          <a:p>
            <a:pPr lvl="2"/>
            <a:r>
              <a:rPr lang="fr-FR" smtClean="0"/>
              <a:t>Recopie incrémentée de littéraux</a:t>
            </a:r>
          </a:p>
          <a:p>
            <a:pPr lvl="2"/>
            <a:r>
              <a:rPr lang="fr-FR" smtClean="0"/>
              <a:t>Recopie de cellules avec formules</a:t>
            </a:r>
          </a:p>
          <a:p>
            <a:pPr lvl="1"/>
            <a:r>
              <a:rPr lang="fr-FR" smtClean="0"/>
              <a:t>Par </a:t>
            </a:r>
            <a:r>
              <a:rPr lang="fr-FR" b="1" smtClean="0"/>
              <a:t>déplacement</a:t>
            </a:r>
            <a:r>
              <a:rPr lang="fr-FR" smtClean="0"/>
              <a:t> des contenus des cellules</a:t>
            </a:r>
          </a:p>
          <a:p>
            <a:pPr lvl="2"/>
            <a:r>
              <a:rPr lang="fr-FR" smtClean="0"/>
              <a:t>Couper/Coller ou Déplacer</a:t>
            </a:r>
          </a:p>
          <a:p>
            <a:pPr lvl="2"/>
            <a:r>
              <a:rPr lang="fr-FR" smtClean="0"/>
              <a:t>insertion/suppression de lignes et de colonnes</a:t>
            </a:r>
          </a:p>
          <a:p>
            <a:endParaRPr lang="fr-FR" smtClean="0"/>
          </a:p>
          <a:p>
            <a:r>
              <a:rPr lang="fr-FR" smtClean="0"/>
              <a:t>ATTENTION : après toute manipulation de ce type, vérifier les formules impactées par celle-ci</a:t>
            </a:r>
          </a:p>
          <a:p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6B009-5DFD-4159-94BA-DDEF308DC711}" type="slidenum">
              <a:rPr lang="fr-BE" smtClean="0"/>
              <a:pPr>
                <a:defRPr/>
              </a:pPr>
              <a:t>50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recopie </a:t>
            </a:r>
            <a:br>
              <a:rPr lang="fr-FR" smtClean="0"/>
            </a:br>
            <a:r>
              <a:rPr lang="fr-FR" smtClean="0"/>
              <a:t>	copier / coller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122096" cy="457200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L’opération « </a:t>
            </a:r>
            <a:r>
              <a:rPr lang="fr-FR" b="1" dirty="0" smtClean="0"/>
              <a:t>copier »</a:t>
            </a:r>
            <a:r>
              <a:rPr lang="fr-FR" dirty="0" smtClean="0"/>
              <a:t> mémorise le contenu d’une cellule (ou d’une plage de cellules) et sa mise en forme dans une zone spéciale appelée « presse-papier » (anglais : </a:t>
            </a:r>
            <a:r>
              <a:rPr lang="fr-FR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clipboard</a:t>
            </a:r>
            <a:r>
              <a:rPr lang="fr-FR" dirty="0" smtClean="0"/>
              <a:t>)</a:t>
            </a:r>
          </a:p>
          <a:p>
            <a:pPr>
              <a:defRPr/>
            </a:pPr>
            <a:r>
              <a:rPr lang="fr-FR" dirty="0" smtClean="0"/>
              <a:t>L’opération « </a:t>
            </a:r>
            <a:r>
              <a:rPr lang="fr-FR" b="1" dirty="0" smtClean="0"/>
              <a:t>coller »</a:t>
            </a:r>
            <a:r>
              <a:rPr lang="fr-FR" dirty="0" smtClean="0"/>
              <a:t> vient remplacer le contenu d’une cellule (ou une plage de cellules) par celui du presse-papier</a:t>
            </a:r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r>
              <a:rPr lang="fr-FR" dirty="0" smtClean="0"/>
              <a:t>Dans le cas d’une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formule de calcul</a:t>
            </a:r>
            <a:r>
              <a:rPr lang="fr-FR" dirty="0" smtClean="0"/>
              <a:t>, il y a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actualisation automatique des références utilisées dans la formule </a:t>
            </a:r>
            <a:r>
              <a:rPr lang="fr-FR" dirty="0" smtClean="0"/>
              <a:t>en fonction du déplacement (horizontal et/ou vertical) (</a:t>
            </a:r>
            <a:r>
              <a:rPr lang="fr-FR" i="1" dirty="0" smtClean="0"/>
              <a:t> sauf si les références sont absolues)</a:t>
            </a:r>
            <a:endParaRPr lang="fr-FR" i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DF3E26-0B7F-4E57-83AD-18F9B3477C46}" type="slidenum">
              <a:rPr lang="fr-BE" smtClean="0"/>
              <a:pPr>
                <a:defRPr/>
              </a:pPr>
              <a:t>51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recopie </a:t>
            </a:r>
            <a:br>
              <a:rPr lang="fr-FR" smtClean="0"/>
            </a:br>
            <a:r>
              <a:rPr lang="fr-FR" smtClean="0"/>
              <a:t>	copier / coller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6E396C-A410-43D5-A877-7B3812103FF2}" type="slidenum">
              <a:rPr lang="fr-BE" smtClean="0"/>
              <a:pPr>
                <a:defRPr/>
              </a:pPr>
              <a:t>52</a:t>
            </a:fld>
            <a:endParaRPr lang="fr-BE"/>
          </a:p>
        </p:txBody>
      </p:sp>
      <p:pic>
        <p:nvPicPr>
          <p:cNvPr id="542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1412776"/>
            <a:ext cx="5037138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4144" y="3703092"/>
            <a:ext cx="6821488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lèche courbée vers la gauche 7"/>
          <p:cNvSpPr/>
          <p:nvPr/>
        </p:nvSpPr>
        <p:spPr>
          <a:xfrm>
            <a:off x="8181654" y="2019201"/>
            <a:ext cx="857250" cy="3624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54281" name="ZoneTexte 8"/>
          <p:cNvSpPr txBox="1">
            <a:spLocks noChangeArrowheads="1"/>
          </p:cNvSpPr>
          <p:nvPr/>
        </p:nvSpPr>
        <p:spPr bwMode="auto">
          <a:xfrm>
            <a:off x="5395591" y="1984276"/>
            <a:ext cx="2800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Copier</a:t>
            </a:r>
            <a:r>
              <a:rPr lang="fr-FR"/>
              <a:t> de la plage A1:C1</a:t>
            </a:r>
          </a:p>
        </p:txBody>
      </p:sp>
      <p:sp>
        <p:nvSpPr>
          <p:cNvPr id="54282" name="ZoneTexte 9"/>
          <p:cNvSpPr txBox="1">
            <a:spLocks noChangeArrowheads="1"/>
          </p:cNvSpPr>
          <p:nvPr/>
        </p:nvSpPr>
        <p:spPr bwMode="auto">
          <a:xfrm>
            <a:off x="6942782" y="5203279"/>
            <a:ext cx="1517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Coller</a:t>
            </a:r>
            <a:r>
              <a:rPr lang="fr-FR"/>
              <a:t> en C5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2153" y="2198588"/>
            <a:ext cx="4071938" cy="357188"/>
          </a:xfrm>
          <a:prstGeom prst="rect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263082" y="5684292"/>
            <a:ext cx="3786187" cy="357187"/>
          </a:xfrm>
          <a:prstGeom prst="rect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3" name="Connecteur en arc 12"/>
          <p:cNvCxnSpPr>
            <a:stCxn id="11" idx="2"/>
            <a:endCxn id="12" idx="0"/>
          </p:cNvCxnSpPr>
          <p:nvPr/>
        </p:nvCxnSpPr>
        <p:spPr>
          <a:xfrm rot="16200000" flipH="1">
            <a:off x="2907891" y="2436007"/>
            <a:ext cx="3128516" cy="3368054"/>
          </a:xfrm>
          <a:prstGeom prst="curvedConnector3">
            <a:avLst>
              <a:gd name="adj1" fmla="val 50000"/>
            </a:avLst>
          </a:prstGeom>
          <a:ln w="50800"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329733" y="1412776"/>
            <a:ext cx="1224136" cy="4177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5191769" y="3716784"/>
            <a:ext cx="1224136" cy="4177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62556" y="2804368"/>
            <a:ext cx="5651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décalage de 2 colonnes vers la droite : A </a:t>
            </a:r>
            <a:r>
              <a:rPr lang="fr-FR" dirty="0" smtClean="0">
                <a:sym typeface="Wingdings" panose="05000000000000000000" pitchFamily="2" charset="2"/>
              </a:rPr>
              <a:t> C, B  D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décalage de 4 lignes vers le bas : 1  5</a:t>
            </a:r>
            <a:endParaRPr lang="fr-FR" dirty="0"/>
          </a:p>
        </p:txBody>
      </p:sp>
      <p:cxnSp>
        <p:nvCxnSpPr>
          <p:cNvPr id="7" name="Connecteur en arc 6"/>
          <p:cNvCxnSpPr>
            <a:stCxn id="2" idx="3"/>
            <a:endCxn id="14" idx="3"/>
          </p:cNvCxnSpPr>
          <p:nvPr/>
        </p:nvCxnSpPr>
        <p:spPr>
          <a:xfrm>
            <a:off x="5553869" y="1621669"/>
            <a:ext cx="862036" cy="2304008"/>
          </a:xfrm>
          <a:prstGeom prst="curvedConnector3">
            <a:avLst>
              <a:gd name="adj1" fmla="val 126519"/>
            </a:avLst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recopie</a:t>
            </a:r>
            <a:br>
              <a:rPr lang="fr-FR" smtClean="0"/>
            </a:br>
            <a:r>
              <a:rPr lang="fr-FR" smtClean="0"/>
              <a:t>	collage spécial</a:t>
            </a:r>
          </a:p>
        </p:txBody>
      </p:sp>
      <p:sp>
        <p:nvSpPr>
          <p:cNvPr id="55299" name="Espace réservé du contenu 5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z="2400" dirty="0" smtClean="0"/>
              <a:t>Le collage spécial offre des options supplémentaires lors du collage :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DE9EA-27B5-4C43-BC70-5CA854C0EFD1}" type="slidenum">
              <a:rPr lang="fr-BE" smtClean="0"/>
              <a:pPr>
                <a:defRPr/>
              </a:pPr>
              <a:t>53</a:t>
            </a:fld>
            <a:endParaRPr lang="fr-BE"/>
          </a:p>
        </p:txBody>
      </p:sp>
      <p:pic>
        <p:nvPicPr>
          <p:cNvPr id="5530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0188" y="2000250"/>
            <a:ext cx="5087937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4" name="Rectangle à coins arrondis 7"/>
          <p:cNvSpPr>
            <a:spLocks noChangeArrowheads="1"/>
          </p:cNvSpPr>
          <p:nvPr/>
        </p:nvSpPr>
        <p:spPr bwMode="auto">
          <a:xfrm>
            <a:off x="6500813" y="3786188"/>
            <a:ext cx="2643187" cy="1500187"/>
          </a:xfrm>
          <a:prstGeom prst="wedgeRoundRectCallout">
            <a:avLst>
              <a:gd name="adj1" fmla="val -61380"/>
              <a:gd name="adj2" fmla="val 55463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>
                <a:solidFill>
                  <a:schemeClr val="dk1"/>
                </a:solidFill>
                <a:latin typeface="+mn-lt"/>
                <a:cs typeface="+mn-cs"/>
              </a:rPr>
              <a:t>Transposition d’un tableau en colonne vers un tableau en lignes</a:t>
            </a:r>
          </a:p>
        </p:txBody>
      </p:sp>
      <p:sp>
        <p:nvSpPr>
          <p:cNvPr id="55305" name="Rectangle à coins arrondis 8"/>
          <p:cNvSpPr>
            <a:spLocks noChangeArrowheads="1"/>
          </p:cNvSpPr>
          <p:nvPr/>
        </p:nvSpPr>
        <p:spPr bwMode="auto">
          <a:xfrm>
            <a:off x="0" y="4071938"/>
            <a:ext cx="2643188" cy="1500187"/>
          </a:xfrm>
          <a:prstGeom prst="wedgeRoundRectCallout">
            <a:avLst>
              <a:gd name="adj1" fmla="val 61588"/>
              <a:gd name="adj2" fmla="val -3142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  <a:latin typeface="+mn-lt"/>
                <a:cs typeface="+mn-cs"/>
              </a:rPr>
              <a:t>Application d’un opération sur les cellules cibles du collage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fr-FR" smtClean="0"/>
              <a:t>Outils de recopie </a:t>
            </a:r>
            <a:br>
              <a:rPr lang="fr-FR" smtClean="0"/>
            </a:br>
            <a:r>
              <a:rPr lang="fr-FR" smtClean="0"/>
              <a:t>	recopie incrémentée de valeurs</a:t>
            </a:r>
          </a:p>
        </p:txBody>
      </p:sp>
      <p:sp>
        <p:nvSpPr>
          <p:cNvPr id="5632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z="2400" dirty="0" smtClean="0"/>
              <a:t>La recopie incrémentée permet de bénéficier de la capacité du tableur à créer des séquences automatiques selon un certain pas à partir de la saisie d’une seule valeur (pas de 1) ou de 2 valeurs (pas déterminé par l’écart entre les 2 valeurs)</a:t>
            </a:r>
          </a:p>
          <a:p>
            <a:pPr lvl="1"/>
            <a:r>
              <a:rPr lang="fr-FR" sz="2000" dirty="0" smtClean="0"/>
              <a:t>Séquences de nombres : 1, 2, 3, etc. 1, 3, 5, 7, etc.</a:t>
            </a:r>
          </a:p>
          <a:p>
            <a:pPr lvl="1"/>
            <a:r>
              <a:rPr lang="fr-FR" sz="2000" dirty="0" smtClean="0"/>
              <a:t>Séquences de jours : lundi, mardi, mercredi</a:t>
            </a:r>
          </a:p>
          <a:p>
            <a:pPr lvl="1"/>
            <a:r>
              <a:rPr lang="fr-FR" sz="2000" dirty="0" smtClean="0"/>
              <a:t>Séquences de mois : janvier, mars, mai, etc.</a:t>
            </a:r>
          </a:p>
          <a:p>
            <a:pPr lvl="1"/>
            <a:r>
              <a:rPr lang="fr-FR" sz="2000" dirty="0" smtClean="0"/>
              <a:t>Séquences de dates : 01/03/2012, 02/03/2012, etc.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/>
              <a:t>Pour utiliser la recopier incrémentée, sélectionner une cellule (ou 2 cellules), tirer la poignée de recopie dans le sens de la recopie (</a:t>
            </a:r>
            <a:r>
              <a:rPr lang="fr-FR" sz="2400" i="1" dirty="0" smtClean="0"/>
              <a:t>maintenir la touche CTRL appuyée pour les séquences de nombres sur Excel)</a:t>
            </a:r>
          </a:p>
          <a:p>
            <a:pPr lvl="1"/>
            <a:endParaRPr lang="fr-FR" sz="20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CA99E-CC34-4F4E-ABC1-F0DA4E764B5B}" type="slidenum">
              <a:rPr lang="fr-BE" smtClean="0"/>
              <a:pPr>
                <a:defRPr/>
              </a:pPr>
              <a:t>54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fr-FR" smtClean="0"/>
              <a:t>Outils de recopie</a:t>
            </a:r>
            <a:br>
              <a:rPr lang="fr-FR" smtClean="0"/>
            </a:br>
            <a:r>
              <a:rPr lang="fr-FR" smtClean="0"/>
              <a:t>	recopie incrémentée de valeurs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214F45-AFD7-456E-BC00-DE9744EF22FC}" type="slidenum">
              <a:rPr lang="fr-BE" smtClean="0"/>
              <a:pPr>
                <a:defRPr/>
              </a:pPr>
              <a:t>55</a:t>
            </a:fld>
            <a:endParaRPr lang="fr-BE"/>
          </a:p>
        </p:txBody>
      </p:sp>
      <p:pic>
        <p:nvPicPr>
          <p:cNvPr id="573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638" y="2000250"/>
            <a:ext cx="2192337" cy="267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3" y="2143125"/>
            <a:ext cx="1995487" cy="241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2571750" y="2643188"/>
            <a:ext cx="214313" cy="214312"/>
          </a:xfrm>
          <a:prstGeom prst="rect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rot="5400000">
            <a:off x="2174876" y="3286125"/>
            <a:ext cx="1001712" cy="1587"/>
          </a:xfrm>
          <a:prstGeom prst="straightConnector1">
            <a:avLst/>
          </a:prstGeom>
          <a:ln w="508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500813" y="3070225"/>
            <a:ext cx="214312" cy="214313"/>
          </a:xfrm>
          <a:prstGeom prst="rect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4" name="Connecteur droit avec flèche 13"/>
          <p:cNvCxnSpPr/>
          <p:nvPr/>
        </p:nvCxnSpPr>
        <p:spPr>
          <a:xfrm rot="5400000">
            <a:off x="6104731" y="3713957"/>
            <a:ext cx="1000125" cy="1588"/>
          </a:xfrm>
          <a:prstGeom prst="straightConnector1">
            <a:avLst/>
          </a:prstGeom>
          <a:ln w="508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356" name="ZoneTexte 14"/>
          <p:cNvSpPr txBox="1">
            <a:spLocks noChangeArrowheads="1"/>
          </p:cNvSpPr>
          <p:nvPr/>
        </p:nvSpPr>
        <p:spPr bwMode="auto">
          <a:xfrm>
            <a:off x="110318" y="4653136"/>
            <a:ext cx="366959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dirty="0"/>
              <a:t>Sélection d’une cellule, </a:t>
            </a:r>
          </a:p>
          <a:p>
            <a:r>
              <a:rPr lang="fr-FR" sz="2400" dirty="0"/>
              <a:t>Recopie vers le bas </a:t>
            </a:r>
            <a:endParaRPr lang="fr-FR" sz="2400" dirty="0" smtClean="0"/>
          </a:p>
          <a:p>
            <a:r>
              <a:rPr lang="fr-FR" sz="2400" dirty="0" smtClean="0">
                <a:sym typeface="Wingdings" panose="05000000000000000000" pitchFamily="2" charset="2"/>
              </a:rPr>
              <a:t> le pas de recopie est 1</a:t>
            </a:r>
            <a:endParaRPr lang="fr-FR" sz="2400" dirty="0"/>
          </a:p>
        </p:txBody>
      </p:sp>
      <p:sp>
        <p:nvSpPr>
          <p:cNvPr id="57357" name="ZoneTexte 15"/>
          <p:cNvSpPr txBox="1">
            <a:spLocks noChangeArrowheads="1"/>
          </p:cNvSpPr>
          <p:nvPr/>
        </p:nvSpPr>
        <p:spPr bwMode="auto">
          <a:xfrm>
            <a:off x="4067944" y="4653136"/>
            <a:ext cx="50760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400" dirty="0"/>
              <a:t>Sélection </a:t>
            </a:r>
            <a:r>
              <a:rPr lang="fr-FR" sz="2400" dirty="0" smtClean="0"/>
              <a:t>d’une plage de 2 cellules</a:t>
            </a:r>
            <a:r>
              <a:rPr lang="fr-FR" sz="2400" dirty="0"/>
              <a:t>, </a:t>
            </a:r>
          </a:p>
          <a:p>
            <a:r>
              <a:rPr lang="fr-FR" sz="2400" dirty="0"/>
              <a:t>Recopie vers le bas </a:t>
            </a:r>
            <a:endParaRPr lang="fr-FR" sz="2400" dirty="0" smtClean="0"/>
          </a:p>
          <a:p>
            <a:r>
              <a:rPr lang="fr-FR" sz="2400" dirty="0" smtClean="0">
                <a:sym typeface="Wingdings" panose="05000000000000000000" pitchFamily="2" charset="2"/>
              </a:rPr>
              <a:t> le pas de recopie est l’écart entre les 2 valeurs sélectionnées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recopie</a:t>
            </a:r>
            <a:br>
              <a:rPr lang="fr-FR" smtClean="0"/>
            </a:br>
            <a:r>
              <a:rPr lang="fr-FR" smtClean="0"/>
              <a:t>	recopie de formules</a:t>
            </a:r>
          </a:p>
        </p:txBody>
      </p:sp>
      <p:sp>
        <p:nvSpPr>
          <p:cNvPr id="58371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mtClean="0"/>
              <a:t>La recopie de cellules avec formules de calcul se comporte comme le copier/coller : elle actualise automatiquement les références de cellules utilisées dans ces formules (</a:t>
            </a:r>
            <a:r>
              <a:rPr lang="fr-FR" i="1" smtClean="0"/>
              <a:t>sauf références absolues</a:t>
            </a:r>
            <a:r>
              <a:rPr lang="fr-FR" smtClean="0"/>
              <a:t>) afin de les adapter au sens de la recopie (horizontal ou vertical)</a:t>
            </a:r>
          </a:p>
          <a:p>
            <a:pPr lvl="1"/>
            <a:r>
              <a:rPr lang="fr-FR" smtClean="0"/>
              <a:t>La recopie horizontale modifie automatiquement les lettres de colonnes</a:t>
            </a:r>
          </a:p>
          <a:p>
            <a:pPr lvl="1"/>
            <a:r>
              <a:rPr lang="fr-FR" smtClean="0"/>
              <a:t>La recopie verticale modifie automatiquement les numéros de lignes</a:t>
            </a:r>
          </a:p>
          <a:p>
            <a:endParaRPr lang="fr-FR" smtClean="0"/>
          </a:p>
          <a:p>
            <a:pPr>
              <a:buFont typeface="Wingdings" pitchFamily="2" charset="2"/>
              <a:buChar char="Ø"/>
            </a:pPr>
            <a:r>
              <a:rPr lang="fr-FR" smtClean="0"/>
              <a:t>Pour utiliser la recopie, sélectionner la cellule et tirer la </a:t>
            </a:r>
            <a:r>
              <a:rPr lang="fr-FR" b="1" smtClean="0"/>
              <a:t>poignée de recopie</a:t>
            </a:r>
            <a:r>
              <a:rPr lang="fr-FR" smtClean="0"/>
              <a:t> dans le sens de la recopie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7AD7D2-5EE0-4633-89E8-9B323C161C39}" type="slidenum">
              <a:rPr lang="fr-BE" smtClean="0"/>
              <a:pPr>
                <a:defRPr/>
              </a:pPr>
              <a:t>56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recopie</a:t>
            </a:r>
            <a:br>
              <a:rPr lang="fr-FR" smtClean="0"/>
            </a:br>
            <a:r>
              <a:rPr lang="fr-FR" smtClean="0"/>
              <a:t>	recopie de formules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C3D9-C838-4E18-BE72-E7B34D9670CC}" type="slidenum">
              <a:rPr lang="fr-BE" smtClean="0"/>
              <a:pPr>
                <a:defRPr/>
              </a:pPr>
              <a:t>57</a:t>
            </a:fld>
            <a:endParaRPr lang="fr-BE"/>
          </a:p>
        </p:txBody>
      </p:sp>
      <p:pic>
        <p:nvPicPr>
          <p:cNvPr id="593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5375" y="1428750"/>
            <a:ext cx="5707063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4092575"/>
            <a:ext cx="5857875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7151688" y="2500313"/>
            <a:ext cx="214312" cy="214312"/>
          </a:xfrm>
          <a:prstGeom prst="rect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9" name="Connecteur droit avec flèche 8"/>
          <p:cNvCxnSpPr/>
          <p:nvPr/>
        </p:nvCxnSpPr>
        <p:spPr>
          <a:xfrm rot="5400000">
            <a:off x="6754813" y="3143250"/>
            <a:ext cx="1001712" cy="1588"/>
          </a:xfrm>
          <a:prstGeom prst="straightConnector1">
            <a:avLst/>
          </a:prstGeom>
          <a:ln w="508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rot="5400000">
            <a:off x="6607969" y="3036094"/>
            <a:ext cx="2786062" cy="0"/>
          </a:xfrm>
          <a:prstGeom prst="straightConnector1">
            <a:avLst/>
          </a:prstGeom>
          <a:ln w="508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403" name="ZoneTexte 11"/>
          <p:cNvSpPr txBox="1">
            <a:spLocks noChangeArrowheads="1"/>
          </p:cNvSpPr>
          <p:nvPr/>
        </p:nvSpPr>
        <p:spPr bwMode="auto">
          <a:xfrm>
            <a:off x="4429125" y="3140075"/>
            <a:ext cx="2428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Recopie incrémentée vers le bas</a:t>
            </a:r>
          </a:p>
        </p:txBody>
      </p:sp>
      <p:sp>
        <p:nvSpPr>
          <p:cNvPr id="7" name="Soleil 6"/>
          <p:cNvSpPr/>
          <p:nvPr/>
        </p:nvSpPr>
        <p:spPr>
          <a:xfrm>
            <a:off x="76200" y="2971800"/>
            <a:ext cx="4000500" cy="1357313"/>
          </a:xfrm>
          <a:prstGeom prst="su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>
                <a:solidFill>
                  <a:schemeClr val="dk1"/>
                </a:solidFill>
              </a:rPr>
              <a:t>Exercices 4-5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8143875" y="2071688"/>
            <a:ext cx="1000125" cy="857250"/>
          </a:xfrm>
          <a:prstGeom prst="wedgeRoundRectCallout">
            <a:avLst>
              <a:gd name="adj1" fmla="val -123936"/>
              <a:gd name="adj2" fmla="val 1030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tx1"/>
                </a:solidFill>
              </a:rPr>
              <a:t>Poignée de recopie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recopie</a:t>
            </a:r>
            <a:br>
              <a:rPr lang="fr-FR" smtClean="0"/>
            </a:br>
            <a:r>
              <a:rPr lang="fr-FR" smtClean="0"/>
              <a:t>	couper/coller ou déplacement</a:t>
            </a:r>
          </a:p>
        </p:txBody>
      </p:sp>
      <p:sp>
        <p:nvSpPr>
          <p:cNvPr id="4915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pPr>
              <a:defRPr/>
            </a:pPr>
            <a:r>
              <a:rPr lang="fr-FR" sz="2400" dirty="0" smtClean="0"/>
              <a:t>Le couper/coller ou le déplacement de cellules permet, à partir de la sélection d’une cellule ou d’une plage de cellules, le placement de cette cellule (ou plage) à une autre position</a:t>
            </a:r>
          </a:p>
          <a:p>
            <a:pPr lvl="1">
              <a:defRPr/>
            </a:pPr>
            <a:r>
              <a:rPr lang="fr-FR" sz="2000" dirty="0" smtClean="0"/>
              <a:t>Dans le cas d’une cellule avec </a:t>
            </a: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formule de calcul</a:t>
            </a:r>
            <a:r>
              <a:rPr lang="fr-FR" sz="2000" dirty="0" smtClean="0"/>
              <a:t>, les références utilisées par celle-ci restent attachées à leurs références d’origine</a:t>
            </a:r>
          </a:p>
          <a:p>
            <a:pPr lvl="1">
              <a:defRPr/>
            </a:pPr>
            <a:r>
              <a:rPr lang="fr-FR" sz="2000" dirty="0" smtClean="0"/>
              <a:t>Dans le cas de cellules cibles d’une formule de calcul, la formule est actualisée pour tenir compte du déplacement de ces cellules (</a:t>
            </a:r>
            <a:r>
              <a:rPr lang="fr-FR" sz="2000" i="1" dirty="0" smtClean="0"/>
              <a:t>sauf références absolues)</a:t>
            </a:r>
          </a:p>
          <a:p>
            <a:pPr lvl="1">
              <a:defRPr/>
            </a:pPr>
            <a:endParaRPr lang="fr-FR" sz="2000" dirty="0" smtClean="0"/>
          </a:p>
          <a:p>
            <a:pPr>
              <a:defRPr/>
            </a:pPr>
            <a:endParaRPr lang="fr-FR" sz="2400" dirty="0" smtClean="0"/>
          </a:p>
          <a:p>
            <a:pPr>
              <a:defRPr/>
            </a:pPr>
            <a:endParaRPr lang="fr-FR" sz="2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F4EC9-B182-43FE-94E9-DC3509CDCC94}" type="slidenum">
              <a:rPr lang="fr-BE" smtClean="0"/>
              <a:pPr>
                <a:defRPr/>
              </a:pPr>
              <a:t>58</a:t>
            </a:fld>
            <a:endParaRPr lang="fr-BE"/>
          </a:p>
        </p:txBody>
      </p:sp>
      <p:pic>
        <p:nvPicPr>
          <p:cNvPr id="6042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4714875"/>
            <a:ext cx="414655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5" y="4714875"/>
            <a:ext cx="4208463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857375" y="5389563"/>
            <a:ext cx="2222500" cy="285750"/>
          </a:xfrm>
          <a:prstGeom prst="rect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143625" y="5624513"/>
            <a:ext cx="2222500" cy="317500"/>
          </a:xfrm>
          <a:prstGeom prst="rect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2" name="Connecteur en arc 11"/>
          <p:cNvCxnSpPr>
            <a:stCxn id="9" idx="2"/>
            <a:endCxn id="10" idx="2"/>
          </p:cNvCxnSpPr>
          <p:nvPr/>
        </p:nvCxnSpPr>
        <p:spPr>
          <a:xfrm rot="16200000" flipH="1">
            <a:off x="4978400" y="3665538"/>
            <a:ext cx="266700" cy="4286250"/>
          </a:xfrm>
          <a:prstGeom prst="curvedConnector3">
            <a:avLst>
              <a:gd name="adj1" fmla="val 185842"/>
            </a:avLst>
          </a:prstGeom>
          <a:ln w="50800"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rot="5400000" flipH="1" flipV="1">
            <a:off x="3571875" y="5072063"/>
            <a:ext cx="428625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recopie</a:t>
            </a:r>
            <a:br>
              <a:rPr lang="fr-FR" smtClean="0"/>
            </a:br>
            <a:r>
              <a:rPr lang="fr-FR" smtClean="0"/>
              <a:t>	couper/coller ou déplacement</a:t>
            </a:r>
          </a:p>
        </p:txBody>
      </p:sp>
      <p:sp>
        <p:nvSpPr>
          <p:cNvPr id="6144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z="2400" dirty="0" smtClean="0"/>
              <a:t>Le déplacement (ou couper/coller ) d’une cellule dont la référence est utilisée dans une formule actualise sa référence dans la formule (</a:t>
            </a:r>
            <a:r>
              <a:rPr lang="fr-FR" sz="2400" i="1" dirty="0" smtClean="0"/>
              <a:t>sauf références absolues</a:t>
            </a:r>
            <a:r>
              <a:rPr lang="fr-FR" sz="2400" dirty="0" smtClean="0"/>
              <a:t>)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r>
              <a:rPr lang="fr-FR" sz="2400" dirty="0" smtClean="0"/>
              <a:t>Pour utiliser de déplacement, sélectionner une cellule ou une plage, sélectionner la bordure de la sélection, la faire glisser vers sa nouvelle position et la déposer (Drag and Drop)</a:t>
            </a:r>
          </a:p>
          <a:p>
            <a:pPr lvl="1"/>
            <a:endParaRPr lang="fr-FR" sz="2000" dirty="0" smtClean="0"/>
          </a:p>
          <a:p>
            <a:endParaRPr lang="fr-FR" sz="2400" dirty="0" smtClean="0"/>
          </a:p>
          <a:p>
            <a:endParaRPr lang="fr-FR" sz="2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9D1EF4-1A07-44E6-82DE-1258988A1DF5}" type="slidenum">
              <a:rPr lang="fr-BE" smtClean="0"/>
              <a:pPr>
                <a:defRPr/>
              </a:pPr>
              <a:t>59</a:t>
            </a:fld>
            <a:endParaRPr lang="fr-BE"/>
          </a:p>
        </p:txBody>
      </p:sp>
      <p:pic>
        <p:nvPicPr>
          <p:cNvPr id="6144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50" y="3933056"/>
            <a:ext cx="4208463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8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68575" y="2714625"/>
            <a:ext cx="414655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4071938" y="3357563"/>
            <a:ext cx="1071562" cy="317500"/>
          </a:xfrm>
          <a:prstGeom prst="rect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1" name="Connecteur en arc 10"/>
          <p:cNvCxnSpPr>
            <a:stCxn id="9" idx="2"/>
            <a:endCxn id="12" idx="0"/>
          </p:cNvCxnSpPr>
          <p:nvPr/>
        </p:nvCxnSpPr>
        <p:spPr>
          <a:xfrm rot="5400000">
            <a:off x="3494473" y="3716747"/>
            <a:ext cx="1154930" cy="1071562"/>
          </a:xfrm>
          <a:prstGeom prst="curvedConnector3">
            <a:avLst>
              <a:gd name="adj1" fmla="val 50000"/>
            </a:avLst>
          </a:prstGeom>
          <a:ln w="50800"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000375" y="4829993"/>
            <a:ext cx="1071563" cy="317500"/>
          </a:xfrm>
          <a:prstGeom prst="rect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Modèle de calcul</a:t>
            </a:r>
            <a:br>
              <a:rPr lang="fr-FR" smtClean="0"/>
            </a:br>
            <a:r>
              <a:rPr lang="fr-FR" smtClean="0"/>
              <a:t>	modèle financier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L’objectif  d’un modèle financier est de répondre à des questions du type « qu’adviendrait-il si </a:t>
            </a:r>
            <a:r>
              <a:rPr lang="fr-FR" dirty="0" smtClean="0"/>
              <a:t>… ?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Ce type de modèle peut-être représenté ainsi :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728387-437A-485C-933C-88F661F105FE}" type="slidenum">
              <a:rPr lang="fr-BE" smtClean="0"/>
              <a:pPr>
                <a:defRPr/>
              </a:pPr>
              <a:t>6</a:t>
            </a:fld>
            <a:endParaRPr lang="fr-BE"/>
          </a:p>
        </p:txBody>
      </p:sp>
      <p:sp>
        <p:nvSpPr>
          <p:cNvPr id="8" name="Ellipse 7"/>
          <p:cNvSpPr/>
          <p:nvPr/>
        </p:nvSpPr>
        <p:spPr>
          <a:xfrm>
            <a:off x="107504" y="3143250"/>
            <a:ext cx="2249934" cy="9286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Variable indépendante</a:t>
            </a:r>
          </a:p>
        </p:txBody>
      </p:sp>
      <p:sp>
        <p:nvSpPr>
          <p:cNvPr id="11" name="Ellipse 10"/>
          <p:cNvSpPr/>
          <p:nvPr/>
        </p:nvSpPr>
        <p:spPr>
          <a:xfrm>
            <a:off x="107504" y="4214813"/>
            <a:ext cx="2249934" cy="92868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Variable indépendante</a:t>
            </a:r>
          </a:p>
        </p:txBody>
      </p:sp>
      <p:sp>
        <p:nvSpPr>
          <p:cNvPr id="12" name="Ellipse 11"/>
          <p:cNvSpPr/>
          <p:nvPr/>
        </p:nvSpPr>
        <p:spPr>
          <a:xfrm>
            <a:off x="107504" y="5286375"/>
            <a:ext cx="2249934" cy="9286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Variable indépendante</a:t>
            </a:r>
          </a:p>
        </p:txBody>
      </p:sp>
      <p:sp>
        <p:nvSpPr>
          <p:cNvPr id="14" name="Ellipse 13"/>
          <p:cNvSpPr/>
          <p:nvPr/>
        </p:nvSpPr>
        <p:spPr>
          <a:xfrm>
            <a:off x="6429375" y="3143250"/>
            <a:ext cx="2000250" cy="9286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Variable dépendante</a:t>
            </a:r>
          </a:p>
        </p:txBody>
      </p:sp>
      <p:sp>
        <p:nvSpPr>
          <p:cNvPr id="15" name="Ellipse 14"/>
          <p:cNvSpPr/>
          <p:nvPr/>
        </p:nvSpPr>
        <p:spPr>
          <a:xfrm>
            <a:off x="6429375" y="4214813"/>
            <a:ext cx="2000250" cy="92868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Variable dépendante</a:t>
            </a:r>
          </a:p>
        </p:txBody>
      </p:sp>
      <p:sp>
        <p:nvSpPr>
          <p:cNvPr id="16" name="Ellipse 15"/>
          <p:cNvSpPr/>
          <p:nvPr/>
        </p:nvSpPr>
        <p:spPr>
          <a:xfrm>
            <a:off x="6429375" y="5286375"/>
            <a:ext cx="2000250" cy="9286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Variable dépendante</a:t>
            </a:r>
          </a:p>
        </p:txBody>
      </p:sp>
      <p:cxnSp>
        <p:nvCxnSpPr>
          <p:cNvPr id="18" name="Connecteur droit avec flèche 17"/>
          <p:cNvCxnSpPr>
            <a:stCxn id="8" idx="6"/>
            <a:endCxn id="15" idx="2"/>
          </p:cNvCxnSpPr>
          <p:nvPr/>
        </p:nvCxnSpPr>
        <p:spPr>
          <a:xfrm>
            <a:off x="2357438" y="3607594"/>
            <a:ext cx="4071937" cy="1071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11" idx="6"/>
            <a:endCxn id="14" idx="2"/>
          </p:cNvCxnSpPr>
          <p:nvPr/>
        </p:nvCxnSpPr>
        <p:spPr>
          <a:xfrm flipV="1">
            <a:off x="2357438" y="3607594"/>
            <a:ext cx="4071937" cy="1071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12" idx="6"/>
            <a:endCxn id="16" idx="2"/>
          </p:cNvCxnSpPr>
          <p:nvPr/>
        </p:nvCxnSpPr>
        <p:spPr>
          <a:xfrm>
            <a:off x="2357438" y="5750719"/>
            <a:ext cx="40719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à coins arrondis 6"/>
          <p:cNvSpPr/>
          <p:nvPr/>
        </p:nvSpPr>
        <p:spPr>
          <a:xfrm>
            <a:off x="2571750" y="3071812"/>
            <a:ext cx="3500438" cy="3381523"/>
          </a:xfrm>
          <a:prstGeom prst="roundRect">
            <a:avLst/>
          </a:prstGeom>
          <a:solidFill>
            <a:schemeClr val="lt1">
              <a:alpha val="59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4400" dirty="0"/>
              <a:t>MODELE</a:t>
            </a:r>
          </a:p>
        </p:txBody>
      </p:sp>
      <p:sp>
        <p:nvSpPr>
          <p:cNvPr id="13" name="Ellipse 12"/>
          <p:cNvSpPr/>
          <p:nvPr/>
        </p:nvSpPr>
        <p:spPr>
          <a:xfrm>
            <a:off x="2699792" y="5236617"/>
            <a:ext cx="2376264" cy="92868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Variables intermédiaires</a:t>
            </a:r>
          </a:p>
        </p:txBody>
      </p:sp>
      <p:sp>
        <p:nvSpPr>
          <p:cNvPr id="13330" name="ZoneTexte 22"/>
          <p:cNvSpPr txBox="1">
            <a:spLocks noChangeArrowheads="1"/>
          </p:cNvSpPr>
          <p:nvPr/>
        </p:nvSpPr>
        <p:spPr bwMode="auto">
          <a:xfrm>
            <a:off x="785813" y="2786063"/>
            <a:ext cx="10302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INPUTS</a:t>
            </a:r>
          </a:p>
        </p:txBody>
      </p:sp>
      <p:sp>
        <p:nvSpPr>
          <p:cNvPr id="13331" name="ZoneTexte 23"/>
          <p:cNvSpPr txBox="1">
            <a:spLocks noChangeArrowheads="1"/>
          </p:cNvSpPr>
          <p:nvPr/>
        </p:nvSpPr>
        <p:spPr bwMode="auto">
          <a:xfrm>
            <a:off x="6899275" y="2786063"/>
            <a:ext cx="12874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OUTPUTS</a:t>
            </a:r>
          </a:p>
        </p:txBody>
      </p:sp>
      <p:cxnSp>
        <p:nvCxnSpPr>
          <p:cNvPr id="26" name="Connecteur droit avec flèche 25"/>
          <p:cNvCxnSpPr>
            <a:stCxn id="13330" idx="3"/>
            <a:endCxn id="13331" idx="1"/>
          </p:cNvCxnSpPr>
          <p:nvPr/>
        </p:nvCxnSpPr>
        <p:spPr>
          <a:xfrm>
            <a:off x="1816100" y="2970213"/>
            <a:ext cx="50831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3" name="ZoneTexte 26"/>
          <p:cNvSpPr txBox="1">
            <a:spLocks noChangeArrowheads="1"/>
          </p:cNvSpPr>
          <p:nvPr/>
        </p:nvSpPr>
        <p:spPr bwMode="auto">
          <a:xfrm>
            <a:off x="3643313" y="2677253"/>
            <a:ext cx="9284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dirty="0"/>
              <a:t>impact</a:t>
            </a:r>
          </a:p>
        </p:txBody>
      </p:sp>
      <p:sp>
        <p:nvSpPr>
          <p:cNvPr id="21" name="ZoneTexte 26"/>
          <p:cNvSpPr txBox="1">
            <a:spLocks noChangeArrowheads="1"/>
          </p:cNvSpPr>
          <p:nvPr/>
        </p:nvSpPr>
        <p:spPr bwMode="auto">
          <a:xfrm>
            <a:off x="3838503" y="3887272"/>
            <a:ext cx="9669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dirty="0" smtClean="0"/>
              <a:t>calculs</a:t>
            </a:r>
            <a:endParaRPr lang="fr-FR" b="1" dirty="0"/>
          </a:p>
        </p:txBody>
      </p:sp>
      <p:sp>
        <p:nvSpPr>
          <p:cNvPr id="23" name="ZoneTexte 26"/>
          <p:cNvSpPr txBox="1">
            <a:spLocks noChangeArrowheads="1"/>
          </p:cNvSpPr>
          <p:nvPr/>
        </p:nvSpPr>
        <p:spPr bwMode="auto">
          <a:xfrm>
            <a:off x="5105257" y="5536406"/>
            <a:ext cx="9669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dirty="0" smtClean="0"/>
              <a:t>calculs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recopie</a:t>
            </a:r>
            <a:br>
              <a:rPr lang="fr-FR" smtClean="0"/>
            </a:br>
            <a:r>
              <a:rPr lang="fr-FR" smtClean="0"/>
              <a:t>	Insertion de lignes</a:t>
            </a:r>
          </a:p>
        </p:txBody>
      </p:sp>
      <p:sp>
        <p:nvSpPr>
          <p:cNvPr id="6246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43850" cy="4572000"/>
          </a:xfrm>
        </p:spPr>
        <p:txBody>
          <a:bodyPr/>
          <a:lstStyle/>
          <a:p>
            <a:r>
              <a:rPr lang="fr-FR" smtClean="0"/>
              <a:t>L’insertion d’une ligne décale la ligne et toutes les lignes qui suivent vers le bas </a:t>
            </a:r>
          </a:p>
          <a:p>
            <a:r>
              <a:rPr lang="fr-FR" smtClean="0"/>
              <a:t>Si des formules ont des  références vers les lignes décalées, ces références sont actualisées pour tenir compte du décalage (</a:t>
            </a:r>
            <a:r>
              <a:rPr lang="fr-FR" i="1" smtClean="0"/>
              <a:t> sauf si les références absolues)</a:t>
            </a:r>
          </a:p>
          <a:p>
            <a:endParaRPr lang="fr-FR" i="1" smtClean="0"/>
          </a:p>
          <a:p>
            <a:endParaRPr lang="fr-FR" smtClean="0"/>
          </a:p>
          <a:p>
            <a:endParaRPr lang="fr-FR" smtClean="0"/>
          </a:p>
          <a:p>
            <a:pPr lvl="1"/>
            <a:endParaRPr lang="fr-FR" smtClean="0"/>
          </a:p>
          <a:p>
            <a:endParaRPr lang="fr-FR" smtClean="0"/>
          </a:p>
          <a:p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617D2-1BDC-4F25-8351-9E42A31B677D}" type="slidenum">
              <a:rPr lang="fr-BE" smtClean="0"/>
              <a:pPr>
                <a:defRPr/>
              </a:pPr>
              <a:t>60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recopie</a:t>
            </a:r>
            <a:br>
              <a:rPr lang="fr-FR" smtClean="0"/>
            </a:br>
            <a:r>
              <a:rPr lang="fr-FR" smtClean="0"/>
              <a:t>	Insertion de lignes</a:t>
            </a:r>
          </a:p>
        </p:txBody>
      </p:sp>
      <p:sp>
        <p:nvSpPr>
          <p:cNvPr id="63491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 d’insertion de ligne :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EDB077-5166-4263-BB31-945852401583}" type="slidenum">
              <a:rPr lang="fr-BE" smtClean="0"/>
              <a:pPr>
                <a:defRPr/>
              </a:pPr>
              <a:t>61</a:t>
            </a:fld>
            <a:endParaRPr lang="fr-BE"/>
          </a:p>
        </p:txBody>
      </p:sp>
      <p:pic>
        <p:nvPicPr>
          <p:cNvPr id="6349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88" y="1857375"/>
            <a:ext cx="4830762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59613" y="4643438"/>
            <a:ext cx="1928812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7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75" y="2643188"/>
            <a:ext cx="1857375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à coins arrondis 11"/>
          <p:cNvSpPr/>
          <p:nvPr/>
        </p:nvSpPr>
        <p:spPr>
          <a:xfrm>
            <a:off x="142875" y="3357563"/>
            <a:ext cx="1643063" cy="1812131"/>
          </a:xfrm>
          <a:prstGeom prst="wedgeRoundRectCallout">
            <a:avLst>
              <a:gd name="adj1" fmla="val 70061"/>
              <a:gd name="adj2" fmla="val -5869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Insertion l’une ligne avant la ligne 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500813" y="1785938"/>
            <a:ext cx="357187" cy="50006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7786688" y="2643188"/>
            <a:ext cx="357187" cy="50006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7786688" y="4643438"/>
            <a:ext cx="357187" cy="50006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9" name="Connecteur droit avec flèche 18"/>
          <p:cNvCxnSpPr>
            <a:stCxn id="14" idx="2"/>
            <a:endCxn id="15" idx="0"/>
          </p:cNvCxnSpPr>
          <p:nvPr/>
        </p:nvCxnSpPr>
        <p:spPr>
          <a:xfrm rot="5400000">
            <a:off x="5857082" y="3107531"/>
            <a:ext cx="1644650" cy="1587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16" idx="2"/>
            <a:endCxn id="17" idx="0"/>
          </p:cNvCxnSpPr>
          <p:nvPr/>
        </p:nvCxnSpPr>
        <p:spPr>
          <a:xfrm rot="5400000">
            <a:off x="7214394" y="3893344"/>
            <a:ext cx="1501775" cy="1587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504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813" y="3981450"/>
            <a:ext cx="5000625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6500813" y="3929063"/>
            <a:ext cx="357187" cy="50006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142875" y="3357563"/>
            <a:ext cx="1643063" cy="1785937"/>
          </a:xfrm>
          <a:prstGeom prst="wedgeRoundRectCallout">
            <a:avLst>
              <a:gd name="adj1" fmla="val 79534"/>
              <a:gd name="adj2" fmla="val 9174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Insertion l’une ligne avant la ligne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recopie</a:t>
            </a:r>
            <a:br>
              <a:rPr lang="fr-FR" smtClean="0"/>
            </a:br>
            <a:r>
              <a:rPr lang="fr-FR" smtClean="0"/>
              <a:t>	Suppression de lignes</a:t>
            </a:r>
          </a:p>
        </p:txBody>
      </p:sp>
      <p:sp>
        <p:nvSpPr>
          <p:cNvPr id="6451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mtClean="0"/>
              <a:t>La suppression d’une ligne décale toutes les lignes vers le haut à partir de la ligne supprimée</a:t>
            </a:r>
          </a:p>
          <a:p>
            <a:r>
              <a:rPr lang="fr-FR" smtClean="0"/>
              <a:t>Si des formules ont des  références vers les lignes décalées, ces références sont actualisées pour tenir compte du décalage (</a:t>
            </a:r>
            <a:r>
              <a:rPr lang="fr-FR" i="1" smtClean="0"/>
              <a:t> sauf si les références absolues)</a:t>
            </a:r>
          </a:p>
          <a:p>
            <a:endParaRPr lang="fr-FR" smtClean="0"/>
          </a:p>
          <a:p>
            <a:r>
              <a:rPr lang="fr-FR" b="1" smtClean="0"/>
              <a:t>Les données de la ligne supprimée sont perdues</a:t>
            </a:r>
          </a:p>
          <a:p>
            <a:r>
              <a:rPr lang="fr-FR" b="1" smtClean="0"/>
              <a:t>Si des calculs référençaient cette ligne, ils sont en erreur</a:t>
            </a:r>
            <a:r>
              <a:rPr lang="fr-FR" smtClean="0"/>
              <a:t> (#REF faisant alors référence à une cellule qui n’existe plus), cette erreur se propageant en cascade aux cellules liées.</a:t>
            </a:r>
          </a:p>
          <a:p>
            <a:pPr lvl="1"/>
            <a:endParaRPr lang="fr-FR" smtClean="0"/>
          </a:p>
          <a:p>
            <a:endParaRPr lang="fr-FR" smtClean="0"/>
          </a:p>
          <a:p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DFFA1-B11F-41BB-9EBB-0993EF2B8F6A}" type="slidenum">
              <a:rPr lang="fr-BE" smtClean="0"/>
              <a:pPr>
                <a:defRPr/>
              </a:pPr>
              <a:t>62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recopie</a:t>
            </a:r>
            <a:br>
              <a:rPr lang="fr-FR" smtClean="0"/>
            </a:br>
            <a:r>
              <a:rPr lang="fr-FR" smtClean="0"/>
              <a:t>	Suppression de lignes</a:t>
            </a:r>
          </a:p>
        </p:txBody>
      </p:sp>
      <p:sp>
        <p:nvSpPr>
          <p:cNvPr id="65539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Exemple de suppression de ligne :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5BAB01-37CF-438D-AA79-55B8A017BED6}" type="slidenum">
              <a:rPr lang="fr-BE" smtClean="0"/>
              <a:pPr>
                <a:defRPr/>
              </a:pPr>
              <a:t>63</a:t>
            </a:fld>
            <a:endParaRPr lang="fr-BE" dirty="0"/>
          </a:p>
        </p:txBody>
      </p:sp>
      <p:pic>
        <p:nvPicPr>
          <p:cNvPr id="6554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88" y="1857375"/>
            <a:ext cx="4830762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2643188"/>
            <a:ext cx="1857375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6500813" y="1785938"/>
            <a:ext cx="357187" cy="50006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7786688" y="2643188"/>
            <a:ext cx="357187" cy="50006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9" name="Connecteur droit avec flèche 18"/>
          <p:cNvCxnSpPr>
            <a:stCxn id="14" idx="2"/>
            <a:endCxn id="15" idx="0"/>
          </p:cNvCxnSpPr>
          <p:nvPr/>
        </p:nvCxnSpPr>
        <p:spPr>
          <a:xfrm rot="5400000">
            <a:off x="5787231" y="3036094"/>
            <a:ext cx="1643063" cy="142875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16" idx="2"/>
            <a:endCxn id="17" idx="0"/>
          </p:cNvCxnSpPr>
          <p:nvPr/>
        </p:nvCxnSpPr>
        <p:spPr>
          <a:xfrm rot="5400000">
            <a:off x="7285832" y="3821906"/>
            <a:ext cx="1358900" cy="1587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54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50" y="4000500"/>
            <a:ext cx="634047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6215063" y="3929063"/>
            <a:ext cx="642937" cy="50006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65551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19950" y="4500563"/>
            <a:ext cx="1638300" cy="13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7786688" y="4500563"/>
            <a:ext cx="357187" cy="50006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23" name="Connecteur droit avec flèche 22"/>
          <p:cNvCxnSpPr>
            <a:stCxn id="15" idx="2"/>
          </p:cNvCxnSpPr>
          <p:nvPr/>
        </p:nvCxnSpPr>
        <p:spPr>
          <a:xfrm rot="16200000" flipH="1">
            <a:off x="6554787" y="4411663"/>
            <a:ext cx="1071563" cy="1106488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142875" y="3357563"/>
            <a:ext cx="1643063" cy="1500187"/>
          </a:xfrm>
          <a:prstGeom prst="wedgeRoundRectCallout">
            <a:avLst>
              <a:gd name="adj1" fmla="val 70061"/>
              <a:gd name="adj2" fmla="val -5869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Suppression de la ligne 3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142875" y="3357563"/>
            <a:ext cx="1643063" cy="1500187"/>
          </a:xfrm>
          <a:prstGeom prst="wedgeRoundRectCallout">
            <a:avLst>
              <a:gd name="adj1" fmla="val 79534"/>
              <a:gd name="adj2" fmla="val 9174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Suppression de la ligne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Références relatives, absolues et mixtes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D22F59-7AFB-4F35-B78C-7EDA5D17A859}" type="slidenum">
              <a:rPr lang="fr-BE" smtClean="0"/>
              <a:pPr>
                <a:defRPr/>
              </a:pPr>
              <a:t>64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re 5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Références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relatives</a:t>
            </a:r>
            <a:r>
              <a:rPr lang="fr-FR" dirty="0" smtClean="0"/>
              <a:t>, absolues et mixtes</a:t>
            </a:r>
          </a:p>
        </p:txBody>
      </p:sp>
      <p:sp>
        <p:nvSpPr>
          <p:cNvPr id="67587" name="Espace réservé du contenu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Dans une formule, les cellules utilisées sont généralement référencées par leur adresse (une lettre de colonne et un numéro de ligne)</a:t>
            </a:r>
          </a:p>
          <a:p>
            <a:r>
              <a:rPr lang="fr-FR" dirty="0" smtClean="0"/>
              <a:t>La recopie de formules actualise automatiquement les références des cellules utilisées dans les formules</a:t>
            </a:r>
          </a:p>
          <a:p>
            <a:endParaRPr lang="fr-FR" dirty="0" smtClean="0"/>
          </a:p>
          <a:p>
            <a:r>
              <a:rPr lang="fr-FR" dirty="0" smtClean="0"/>
              <a:t>Ces références sont dites </a:t>
            </a:r>
            <a:r>
              <a:rPr lang="fr-FR" b="1" dirty="0" smtClean="0"/>
              <a:t>relatives</a:t>
            </a:r>
            <a:r>
              <a:rPr lang="fr-FR" dirty="0" smtClean="0"/>
              <a:t> à leur emplacement et sont actualisées automatiquement dans les formules y faisant référence lors de la recopie</a:t>
            </a:r>
          </a:p>
          <a:p>
            <a:endParaRPr lang="fr-FR" dirty="0" smtClean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A0D35D-BB89-48FC-BD7A-99BCB47C523F}" type="slidenum">
              <a:rPr lang="fr-BE" smtClean="0"/>
              <a:pPr>
                <a:defRPr/>
              </a:pPr>
              <a:t>65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re 1"/>
          <p:cNvSpPr>
            <a:spLocks noGrp="1"/>
          </p:cNvSpPr>
          <p:nvPr>
            <p:ph type="title"/>
          </p:nvPr>
        </p:nvSpPr>
        <p:spPr>
          <a:xfrm>
            <a:off x="785813" y="285750"/>
            <a:ext cx="8358187" cy="1143000"/>
          </a:xfrm>
        </p:spPr>
        <p:txBody>
          <a:bodyPr/>
          <a:lstStyle/>
          <a:p>
            <a:r>
              <a:rPr lang="fr-FR" smtClean="0"/>
              <a:t>Références relatives, absolues et mixtes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4CD5B-D70D-4105-BA34-4178D77F44DB}" type="slidenum">
              <a:rPr lang="fr-BE" smtClean="0"/>
              <a:pPr>
                <a:defRPr/>
              </a:pPr>
              <a:t>66</a:t>
            </a:fld>
            <a:endParaRPr lang="fr-BE"/>
          </a:p>
        </p:txBody>
      </p:sp>
      <p:pic>
        <p:nvPicPr>
          <p:cNvPr id="686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428750"/>
            <a:ext cx="4124325" cy="238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8" y="3465513"/>
            <a:ext cx="4429125" cy="257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à coins arrondis 7"/>
          <p:cNvSpPr/>
          <p:nvPr/>
        </p:nvSpPr>
        <p:spPr>
          <a:xfrm>
            <a:off x="4357688" y="714375"/>
            <a:ext cx="3742704" cy="785813"/>
          </a:xfrm>
          <a:prstGeom prst="wedgeRoundRectCallout">
            <a:avLst>
              <a:gd name="adj1" fmla="val -82445"/>
              <a:gd name="adj2" fmla="val 19684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Utilisation de la recopie de formules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179512" y="4077072"/>
            <a:ext cx="3600400" cy="2137991"/>
          </a:xfrm>
          <a:prstGeom prst="wedgeRoundRectCallout">
            <a:avLst>
              <a:gd name="adj1" fmla="val 159361"/>
              <a:gd name="adj2" fmla="val -63918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La recopie a bien fonctionné, MAIS LA NOUVELLE FORMULE N’EST PAS CELLE ATTENDUE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714875" y="2214563"/>
            <a:ext cx="3786188" cy="785812"/>
          </a:xfrm>
          <a:prstGeom prst="wedgeRoundRectCallout">
            <a:avLst>
              <a:gd name="adj1" fmla="val 30143"/>
              <a:gd name="adj2" fmla="val 127878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La formule attendue en B6 est « =A6*B1 »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00250" y="3500438"/>
            <a:ext cx="1071563" cy="2857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4" name="Connecteur droit avec flèche 13"/>
          <p:cNvCxnSpPr>
            <a:stCxn id="16" idx="2"/>
            <a:endCxn id="12" idx="0"/>
          </p:cNvCxnSpPr>
          <p:nvPr/>
        </p:nvCxnSpPr>
        <p:spPr>
          <a:xfrm rot="5400000">
            <a:off x="2136775" y="3100388"/>
            <a:ext cx="798513" cy="1587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000250" y="2416175"/>
            <a:ext cx="1071563" cy="2857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re 5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Références relatives,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absolues</a:t>
            </a:r>
            <a:r>
              <a:rPr lang="fr-FR" dirty="0" smtClean="0"/>
              <a:t> et mixtes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635" name="Espace réservé du contenu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On souhaite parfois contrarier ce mécanisme d’actualisation automatique des références utilisées dans une formule, lors d’un copie de formules</a:t>
            </a:r>
          </a:p>
          <a:p>
            <a:r>
              <a:rPr lang="fr-FR" dirty="0" smtClean="0"/>
              <a:t>Afin de </a:t>
            </a:r>
            <a:r>
              <a:rPr lang="fr-FR" b="1" dirty="0" smtClean="0"/>
              <a:t>fixer</a:t>
            </a:r>
            <a:r>
              <a:rPr lang="fr-FR" dirty="0" smtClean="0"/>
              <a:t> une référence de cellules dans une formule, on place le symbole « </a:t>
            </a:r>
            <a:r>
              <a:rPr lang="fr-FR" b="1" dirty="0" smtClean="0"/>
              <a:t>$</a:t>
            </a:r>
            <a:r>
              <a:rPr lang="fr-FR" dirty="0" smtClean="0"/>
              <a:t> » (dollar) </a:t>
            </a:r>
            <a:r>
              <a:rPr lang="fr-FR" b="1" dirty="0" smtClean="0"/>
              <a:t>devant la lettre </a:t>
            </a:r>
            <a:r>
              <a:rPr lang="fr-FR" dirty="0" smtClean="0"/>
              <a:t>de colonne </a:t>
            </a:r>
            <a:r>
              <a:rPr lang="fr-FR" b="1" dirty="0" smtClean="0"/>
              <a:t>et devant le numéro </a:t>
            </a:r>
            <a:r>
              <a:rPr lang="fr-FR" dirty="0" smtClean="0"/>
              <a:t>de ligne</a:t>
            </a:r>
          </a:p>
          <a:p>
            <a:r>
              <a:rPr lang="fr-FR" dirty="0" smtClean="0"/>
              <a:t>Cette référence est alors dite </a:t>
            </a:r>
            <a:r>
              <a:rPr lang="fr-FR" b="1" dirty="0" smtClean="0"/>
              <a:t>absolue </a:t>
            </a:r>
            <a:endParaRPr lang="fr-FR" dirty="0" smtClean="0"/>
          </a:p>
          <a:p>
            <a:r>
              <a:rPr lang="fr-FR" dirty="0" smtClean="0"/>
              <a:t>Les références absolues  ne sont pas actualisées lors d’une copie ou une recopie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D5F851-18AB-4243-B3D3-9D039FB6B60E}" type="slidenum">
              <a:rPr lang="fr-BE" smtClean="0"/>
              <a:pPr>
                <a:defRPr/>
              </a:pPr>
              <a:t>67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re 1"/>
          <p:cNvSpPr>
            <a:spLocks noGrp="1"/>
          </p:cNvSpPr>
          <p:nvPr>
            <p:ph type="title"/>
          </p:nvPr>
        </p:nvSpPr>
        <p:spPr>
          <a:xfrm>
            <a:off x="785813" y="285750"/>
            <a:ext cx="8358187" cy="114300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Références relatives,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absolues</a:t>
            </a:r>
            <a:r>
              <a:rPr lang="fr-FR" dirty="0" smtClean="0"/>
              <a:t> et mixtes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B39F79-EDD1-4EF9-AA5F-03A2966B53A6}" type="slidenum">
              <a:rPr lang="fr-BE" smtClean="0"/>
              <a:pPr>
                <a:defRPr/>
              </a:pPr>
              <a:t>68</a:t>
            </a:fld>
            <a:endParaRPr lang="fr-BE"/>
          </a:p>
        </p:txBody>
      </p:sp>
      <p:pic>
        <p:nvPicPr>
          <p:cNvPr id="706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500188"/>
            <a:ext cx="4143375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à coins arrondis 7"/>
          <p:cNvSpPr/>
          <p:nvPr/>
        </p:nvSpPr>
        <p:spPr>
          <a:xfrm>
            <a:off x="500063" y="3929063"/>
            <a:ext cx="3279849" cy="785812"/>
          </a:xfrm>
          <a:prstGeom prst="wedgeRoundRectCallout">
            <a:avLst>
              <a:gd name="adj1" fmla="val 23451"/>
              <a:gd name="adj2" fmla="val -20712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Utilisation de la recopie de formules</a:t>
            </a:r>
          </a:p>
        </p:txBody>
      </p:sp>
      <p:pic>
        <p:nvPicPr>
          <p:cNvPr id="7066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8900" y="3357563"/>
            <a:ext cx="51022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à coins arrondis 8"/>
          <p:cNvSpPr/>
          <p:nvPr/>
        </p:nvSpPr>
        <p:spPr>
          <a:xfrm>
            <a:off x="285750" y="4857750"/>
            <a:ext cx="3613150" cy="1428750"/>
          </a:xfrm>
          <a:prstGeom prst="wedgeRoundRectCallout">
            <a:avLst>
              <a:gd name="adj1" fmla="val 200195"/>
              <a:gd name="adj2" fmla="val -13265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La recopie a bien fonctionné, la référence B1 a été fixée ($B$1), le tableur n’y a pas touché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5148064" y="1785938"/>
            <a:ext cx="3638749" cy="785812"/>
          </a:xfrm>
          <a:prstGeom prst="wedgeRoundRectCallout">
            <a:avLst>
              <a:gd name="adj1" fmla="val 37687"/>
              <a:gd name="adj2" fmla="val 16978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La formule attendue est =A6*B1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4067944" y="785813"/>
            <a:ext cx="5076055" cy="785812"/>
          </a:xfrm>
          <a:prstGeom prst="wedgeRoundRectCallout">
            <a:avLst>
              <a:gd name="adj1" fmla="val -43640"/>
              <a:gd name="adj2" fmla="val 71698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 dirty="0">
                <a:solidFill>
                  <a:schemeClr val="dk1"/>
                </a:solidFill>
              </a:rPr>
              <a:t>Dans la nouvelle formule, on a fixé la colonne B et la ligne 1 de B1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Références relatives, absolues et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mixtes</a:t>
            </a:r>
          </a:p>
        </p:txBody>
      </p:sp>
      <p:sp>
        <p:nvSpPr>
          <p:cNvPr id="7168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Les références mixtes permet de fixer l’un ou l’autre de la lettre de colonne ou du numéro de ligne dans une formule à recopier </a:t>
            </a:r>
          </a:p>
          <a:p>
            <a:r>
              <a:rPr lang="fr-FR" smtClean="0"/>
              <a:t>Par exemple, on souhaite ici recopier la formule horizontalement et verticalement :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138AA4-143A-40E5-A29F-73531C267985}" type="slidenum">
              <a:rPr lang="fr-BE" smtClean="0"/>
              <a:pPr>
                <a:defRPr/>
              </a:pPr>
              <a:t>69</a:t>
            </a:fld>
            <a:endParaRPr lang="fr-BE"/>
          </a:p>
        </p:txBody>
      </p:sp>
      <p:pic>
        <p:nvPicPr>
          <p:cNvPr id="7168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3571875"/>
            <a:ext cx="7747000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Modèle de calcul</a:t>
            </a:r>
            <a:br>
              <a:rPr lang="fr-FR" smtClean="0"/>
            </a:br>
            <a:r>
              <a:rPr lang="fr-FR" smtClean="0"/>
              <a:t>	modèle financier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z="2400" dirty="0" smtClean="0"/>
              <a:t>Les variables d’entrées sont fournies par l’utilisateur (des jeux de variables peuvent constituer des scénarios)</a:t>
            </a:r>
          </a:p>
          <a:p>
            <a:r>
              <a:rPr lang="fr-FR" sz="2400" dirty="0" smtClean="0"/>
              <a:t>Les résultats sont des variables calculées en fonction des entrées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41AE4-2EB4-4697-B102-B311AC490112}" type="slidenum">
              <a:rPr lang="fr-BE" smtClean="0"/>
              <a:pPr>
                <a:defRPr/>
              </a:pPr>
              <a:t>7</a:t>
            </a:fld>
            <a:endParaRPr lang="fr-BE"/>
          </a:p>
        </p:txBody>
      </p:sp>
      <p:sp>
        <p:nvSpPr>
          <p:cNvPr id="8" name="Ellipse 7"/>
          <p:cNvSpPr/>
          <p:nvPr/>
        </p:nvSpPr>
        <p:spPr>
          <a:xfrm>
            <a:off x="357188" y="3381523"/>
            <a:ext cx="2000250" cy="9286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Prix de vente unitaire</a:t>
            </a:r>
          </a:p>
        </p:txBody>
      </p:sp>
      <p:sp>
        <p:nvSpPr>
          <p:cNvPr id="11" name="Ellipse 10"/>
          <p:cNvSpPr/>
          <p:nvPr/>
        </p:nvSpPr>
        <p:spPr>
          <a:xfrm>
            <a:off x="357188" y="4453086"/>
            <a:ext cx="2000250" cy="92868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Nombre d’unités vendues</a:t>
            </a:r>
          </a:p>
        </p:txBody>
      </p:sp>
      <p:sp>
        <p:nvSpPr>
          <p:cNvPr id="12" name="Ellipse 11"/>
          <p:cNvSpPr/>
          <p:nvPr/>
        </p:nvSpPr>
        <p:spPr>
          <a:xfrm>
            <a:off x="357188" y="5524648"/>
            <a:ext cx="2000250" cy="9286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Coût de revient</a:t>
            </a:r>
          </a:p>
        </p:txBody>
      </p:sp>
      <p:sp>
        <p:nvSpPr>
          <p:cNvPr id="14" name="Ellipse 13"/>
          <p:cNvSpPr/>
          <p:nvPr/>
        </p:nvSpPr>
        <p:spPr>
          <a:xfrm>
            <a:off x="6429375" y="3381523"/>
            <a:ext cx="2000250" cy="9286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Ventes</a:t>
            </a:r>
          </a:p>
        </p:txBody>
      </p:sp>
      <p:sp>
        <p:nvSpPr>
          <p:cNvPr id="15" name="Ellipse 14"/>
          <p:cNvSpPr/>
          <p:nvPr/>
        </p:nvSpPr>
        <p:spPr>
          <a:xfrm>
            <a:off x="6429375" y="4453086"/>
            <a:ext cx="2000250" cy="92868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Coût des ventes</a:t>
            </a:r>
          </a:p>
        </p:txBody>
      </p:sp>
      <p:sp>
        <p:nvSpPr>
          <p:cNvPr id="16" name="Ellipse 15"/>
          <p:cNvSpPr/>
          <p:nvPr/>
        </p:nvSpPr>
        <p:spPr>
          <a:xfrm>
            <a:off x="6429375" y="5524648"/>
            <a:ext cx="2000250" cy="9286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Marges</a:t>
            </a:r>
          </a:p>
        </p:txBody>
      </p:sp>
      <p:cxnSp>
        <p:nvCxnSpPr>
          <p:cNvPr id="18" name="Connecteur droit avec flèche 17"/>
          <p:cNvCxnSpPr>
            <a:stCxn id="8" idx="6"/>
            <a:endCxn id="15" idx="2"/>
          </p:cNvCxnSpPr>
          <p:nvPr/>
        </p:nvCxnSpPr>
        <p:spPr>
          <a:xfrm>
            <a:off x="2357438" y="3846661"/>
            <a:ext cx="4071937" cy="1071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11" idx="6"/>
            <a:endCxn id="14" idx="2"/>
          </p:cNvCxnSpPr>
          <p:nvPr/>
        </p:nvCxnSpPr>
        <p:spPr>
          <a:xfrm flipV="1">
            <a:off x="2357438" y="3846661"/>
            <a:ext cx="4071937" cy="1071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12" idx="6"/>
            <a:endCxn id="16" idx="2"/>
          </p:cNvCxnSpPr>
          <p:nvPr/>
        </p:nvCxnSpPr>
        <p:spPr>
          <a:xfrm>
            <a:off x="2357438" y="5989786"/>
            <a:ext cx="407193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à coins arrondis 6"/>
          <p:cNvSpPr/>
          <p:nvPr/>
        </p:nvSpPr>
        <p:spPr>
          <a:xfrm>
            <a:off x="2571750" y="3310086"/>
            <a:ext cx="3500438" cy="3071812"/>
          </a:xfrm>
          <a:prstGeom prst="roundRect">
            <a:avLst/>
          </a:prstGeom>
          <a:solidFill>
            <a:schemeClr val="lt1">
              <a:alpha val="59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4400" dirty="0"/>
              <a:t>MODELE</a:t>
            </a:r>
          </a:p>
        </p:txBody>
      </p:sp>
      <p:sp>
        <p:nvSpPr>
          <p:cNvPr id="13" name="Ellipse 12"/>
          <p:cNvSpPr/>
          <p:nvPr/>
        </p:nvSpPr>
        <p:spPr>
          <a:xfrm>
            <a:off x="3203848" y="5310336"/>
            <a:ext cx="2376264" cy="92868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Variables intermédiaires</a:t>
            </a:r>
          </a:p>
        </p:txBody>
      </p:sp>
      <p:sp>
        <p:nvSpPr>
          <p:cNvPr id="14354" name="ZoneTexte 22"/>
          <p:cNvSpPr txBox="1">
            <a:spLocks noChangeArrowheads="1"/>
          </p:cNvSpPr>
          <p:nvPr/>
        </p:nvSpPr>
        <p:spPr bwMode="auto">
          <a:xfrm>
            <a:off x="785813" y="3024336"/>
            <a:ext cx="10302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INPUTS</a:t>
            </a:r>
          </a:p>
        </p:txBody>
      </p:sp>
      <p:sp>
        <p:nvSpPr>
          <p:cNvPr id="14355" name="ZoneTexte 23"/>
          <p:cNvSpPr txBox="1">
            <a:spLocks noChangeArrowheads="1"/>
          </p:cNvSpPr>
          <p:nvPr/>
        </p:nvSpPr>
        <p:spPr bwMode="auto">
          <a:xfrm>
            <a:off x="6899275" y="3024336"/>
            <a:ext cx="12874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OUTPUTS</a:t>
            </a:r>
          </a:p>
        </p:txBody>
      </p:sp>
      <p:cxnSp>
        <p:nvCxnSpPr>
          <p:cNvPr id="26" name="Connecteur droit avec flèche 25"/>
          <p:cNvCxnSpPr>
            <a:stCxn id="14354" idx="3"/>
            <a:endCxn id="14355" idx="1"/>
          </p:cNvCxnSpPr>
          <p:nvPr/>
        </p:nvCxnSpPr>
        <p:spPr>
          <a:xfrm>
            <a:off x="1816100" y="3208486"/>
            <a:ext cx="50831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7" name="ZoneTexte 26"/>
          <p:cNvSpPr txBox="1">
            <a:spLocks noChangeArrowheads="1"/>
          </p:cNvSpPr>
          <p:nvPr/>
        </p:nvSpPr>
        <p:spPr bwMode="auto">
          <a:xfrm>
            <a:off x="3780408" y="2924944"/>
            <a:ext cx="9284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dirty="0"/>
              <a:t>impact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Références relatives, absolues et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mixtes</a:t>
            </a:r>
          </a:p>
        </p:txBody>
      </p:sp>
      <p:sp>
        <p:nvSpPr>
          <p:cNvPr id="7270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mtClean="0"/>
              <a:t>Lors de la recopie horizontale</a:t>
            </a:r>
          </a:p>
          <a:p>
            <a:pPr lvl="1"/>
            <a:r>
              <a:rPr lang="fr-FR" smtClean="0"/>
              <a:t>Les lettres de colonnes vont être modifiées</a:t>
            </a:r>
          </a:p>
          <a:p>
            <a:pPr lvl="1"/>
            <a:r>
              <a:rPr lang="fr-FR" smtClean="0"/>
              <a:t>Or la colonne B du taux doit rester fixe : il faut la fixer avec « $ »</a:t>
            </a:r>
          </a:p>
          <a:p>
            <a:r>
              <a:rPr lang="fr-FR" smtClean="0"/>
              <a:t>Lors de la recopie verticale</a:t>
            </a:r>
          </a:p>
          <a:p>
            <a:pPr lvl="1"/>
            <a:r>
              <a:rPr lang="fr-FR" smtClean="0"/>
              <a:t>Les numéros de lignes vont être modifiés</a:t>
            </a:r>
          </a:p>
          <a:p>
            <a:pPr lvl="1"/>
            <a:r>
              <a:rPr lang="fr-FR" smtClean="0"/>
              <a:t>Or la ligne 2 du nombre de personnes doit rester fixe : il faut la fixer avec « $ »</a:t>
            </a:r>
          </a:p>
          <a:p>
            <a:pPr lvl="1"/>
            <a:endParaRPr lang="fr-FR" smtClean="0"/>
          </a:p>
          <a:p>
            <a:r>
              <a:rPr lang="fr-FR" smtClean="0"/>
              <a:t>On fixe donc simplement les lettres de colonnes et/ou numéros de lignes qui doivent rester fixes lors d’une recopie (horizontale, ou verticale ou les 2)</a:t>
            </a:r>
          </a:p>
          <a:p>
            <a:pPr lvl="1"/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7055B-886F-4127-B63C-537119F9EE22}" type="slidenum">
              <a:rPr lang="fr-BE" smtClean="0"/>
              <a:pPr>
                <a:defRPr/>
              </a:pPr>
              <a:t>70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Références relatives, absolues et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mixtes</a:t>
            </a: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617631-8D99-4144-B088-3FA21FF3EC08}" type="slidenum">
              <a:rPr lang="fr-BE" smtClean="0"/>
              <a:pPr>
                <a:defRPr/>
              </a:pPr>
              <a:t>71</a:t>
            </a:fld>
            <a:endParaRPr lang="fr-BE"/>
          </a:p>
        </p:txBody>
      </p:sp>
      <p:pic>
        <p:nvPicPr>
          <p:cNvPr id="737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4000500"/>
            <a:ext cx="7715250" cy="232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1428750"/>
            <a:ext cx="700087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à coins arrondis 8"/>
          <p:cNvSpPr/>
          <p:nvPr/>
        </p:nvSpPr>
        <p:spPr>
          <a:xfrm>
            <a:off x="5500688" y="2780929"/>
            <a:ext cx="3175768" cy="1005259"/>
          </a:xfrm>
          <a:prstGeom prst="wedgeRoundRectCallout">
            <a:avLst>
              <a:gd name="adj1" fmla="val -19438"/>
              <a:gd name="adj2" fmla="val 115317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La colonne B et la ligne 2 ont été fixées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5500688" y="2780929"/>
            <a:ext cx="3175768" cy="1005260"/>
          </a:xfrm>
          <a:prstGeom prst="wedgeRoundRectCallout">
            <a:avLst>
              <a:gd name="adj1" fmla="val -60621"/>
              <a:gd name="adj2" fmla="val -221393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La colonne B et la ligne 2 ont été fixées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3347864" y="857250"/>
            <a:ext cx="1152699" cy="428625"/>
          </a:xfrm>
          <a:prstGeom prst="wedgeRoundRectCallout">
            <a:avLst>
              <a:gd name="adj1" fmla="val 39406"/>
              <a:gd name="adj2" fmla="val 104263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$B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4572000" y="857250"/>
            <a:ext cx="571500" cy="428625"/>
          </a:xfrm>
          <a:prstGeom prst="wedgeRoundRectCallout">
            <a:avLst>
              <a:gd name="adj1" fmla="val 23074"/>
              <a:gd name="adj2" fmla="val 97988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$2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Références relatives, </a:t>
            </a:r>
            <a:r>
              <a:rPr lang="fr-FR" b="1" smtClean="0"/>
              <a:t>absolues</a:t>
            </a:r>
            <a:r>
              <a:rPr lang="fr-FR" smtClean="0"/>
              <a:t> et </a:t>
            </a:r>
            <a:r>
              <a:rPr lang="fr-F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mixtes</a:t>
            </a:r>
            <a:endParaRPr lang="fr-FR" smtClean="0"/>
          </a:p>
        </p:txBody>
      </p:sp>
      <p:sp>
        <p:nvSpPr>
          <p:cNvPr id="74755" name="Rectangle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4" name="Espace réservé de la date 3"/>
          <p:cNvSpPr txBox="1">
            <a:spLocks noGrp="1"/>
          </p:cNvSpPr>
          <p:nvPr/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>
                <a:solidFill>
                  <a:schemeClr val="tx2"/>
                </a:solidFill>
                <a:latin typeface="+mn-lt"/>
                <a:cs typeface="+mn-cs"/>
              </a:rPr>
              <a:t>Modéliser à l'aide d'un tableur</a:t>
            </a:r>
            <a:endParaRPr lang="fr-BE" sz="140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5" name="Espace réservé du pied de page 4"/>
          <p:cNvSpPr txBox="1">
            <a:spLocks noGrp="1"/>
          </p:cNvSpPr>
          <p:nvPr/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1400">
                <a:solidFill>
                  <a:schemeClr val="tx2"/>
                </a:solidFill>
                <a:latin typeface="+mn-lt"/>
                <a:cs typeface="+mn-cs"/>
              </a:rPr>
              <a:t>DCG1 - 2011/2012 - Semestre 2</a:t>
            </a:r>
          </a:p>
        </p:txBody>
      </p:sp>
      <p:sp>
        <p:nvSpPr>
          <p:cNvPr id="6" name="Espace réservé du numéro de diapositive 5"/>
          <p:cNvSpPr txBox="1">
            <a:spLocks noGrp="1"/>
          </p:cNvSpPr>
          <p:nvPr/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F8A01E97-E913-4C13-8CEA-C4C84DA43A03}" type="slidenum">
              <a:rPr lang="fr-BE" sz="1400">
                <a:solidFill>
                  <a:srgbClr val="FFFFFF"/>
                </a:solidFill>
                <a:latin typeface="+mj-lt"/>
                <a:ea typeface="+mj-ea"/>
                <a:cs typeface="+mj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72</a:t>
            </a:fld>
            <a:endParaRPr lang="fr-BE" sz="14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Soleil 6"/>
          <p:cNvSpPr/>
          <p:nvPr/>
        </p:nvSpPr>
        <p:spPr>
          <a:xfrm>
            <a:off x="2514600" y="4876800"/>
            <a:ext cx="4000500" cy="1357313"/>
          </a:xfrm>
          <a:prstGeom prst="su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2400">
                <a:solidFill>
                  <a:schemeClr val="dk1"/>
                </a:solidFill>
              </a:rPr>
              <a:t>Exercices 6-7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72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Références relatives, </a:t>
            </a:r>
            <a:r>
              <a:rPr lang="fr-FR" b="1" smtClean="0"/>
              <a:t>absolues</a:t>
            </a:r>
            <a:r>
              <a:rPr lang="fr-FR" smtClean="0"/>
              <a:t> et </a:t>
            </a:r>
            <a:r>
              <a:rPr lang="fr-F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mixtes</a:t>
            </a:r>
            <a:endParaRPr lang="fr-FR" smtClean="0"/>
          </a:p>
        </p:txBody>
      </p:sp>
      <p:sp>
        <p:nvSpPr>
          <p:cNvPr id="75779" name="Rectangle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Pour information, en mode d’adressage L1C1 :</a:t>
            </a:r>
          </a:p>
          <a:p>
            <a:pPr lvl="1"/>
            <a:r>
              <a:rPr lang="fr-FR" dirty="0" smtClean="0"/>
              <a:t>Une référence </a:t>
            </a:r>
            <a:r>
              <a:rPr lang="fr-FR" dirty="0" err="1" smtClean="0"/>
              <a:t>LnCn</a:t>
            </a:r>
            <a:r>
              <a:rPr lang="fr-FR" dirty="0" smtClean="0"/>
              <a:t> est absolue</a:t>
            </a:r>
          </a:p>
          <a:p>
            <a:pPr lvl="2"/>
            <a:r>
              <a:rPr lang="fr-FR" dirty="0" smtClean="0"/>
              <a:t>On référence directement une ligne et une colonne  : </a:t>
            </a:r>
            <a:r>
              <a:rPr lang="fr-FR" dirty="0" err="1" smtClean="0"/>
              <a:t>LnCn</a:t>
            </a:r>
            <a:endParaRPr lang="fr-FR" dirty="0" smtClean="0"/>
          </a:p>
          <a:p>
            <a:pPr lvl="2"/>
            <a:r>
              <a:rPr lang="fr-FR" dirty="0" smtClean="0"/>
              <a:t>L2C30 : référence la cellule placée à l’intersection de la ligne 2 et de la colonne 30</a:t>
            </a:r>
          </a:p>
          <a:p>
            <a:pPr lvl="1"/>
            <a:r>
              <a:rPr lang="fr-FR" dirty="0" smtClean="0"/>
              <a:t>Une référence L(+/-n)C(+/-n) est relative à la position courante</a:t>
            </a:r>
          </a:p>
          <a:p>
            <a:pPr lvl="2"/>
            <a:r>
              <a:rPr lang="fr-FR" dirty="0" smtClean="0"/>
              <a:t>Par rapport à la cellule courante, on référence la ligne décalée d’un certain nombre  et/ou la colonne  décalée d’un certain nombre </a:t>
            </a:r>
          </a:p>
          <a:p>
            <a:pPr lvl="2"/>
            <a:r>
              <a:rPr lang="fr-FR" dirty="0" smtClean="0"/>
              <a:t>L(-1)C(-1) : référence la cellule au dessus à gauche de la cellule courante</a:t>
            </a:r>
          </a:p>
          <a:p>
            <a:pPr lvl="2"/>
            <a:r>
              <a:rPr lang="fr-FR" dirty="0" smtClean="0"/>
              <a:t>LC(+1) : référence la cellule juste à droite (même ligne)</a:t>
            </a:r>
          </a:p>
          <a:p>
            <a:pPr lvl="2"/>
            <a:r>
              <a:rPr lang="fr-FR" dirty="0" smtClean="0"/>
              <a:t>L1C(-2) : référence mixte, ligne 1, 2 colonnes à gauche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/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>
                <a:solidFill>
                  <a:schemeClr val="tx2"/>
                </a:solidFill>
                <a:latin typeface="+mn-lt"/>
                <a:cs typeface="+mn-cs"/>
              </a:rPr>
              <a:t>Modéliser à l'aide d'un tableur</a:t>
            </a:r>
            <a:endParaRPr lang="fr-BE" sz="140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5" name="Espace réservé du pied de page 4"/>
          <p:cNvSpPr txBox="1">
            <a:spLocks noGrp="1"/>
          </p:cNvSpPr>
          <p:nvPr/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1400">
                <a:solidFill>
                  <a:schemeClr val="tx2"/>
                </a:solidFill>
                <a:latin typeface="+mn-lt"/>
                <a:cs typeface="+mn-cs"/>
              </a:rPr>
              <a:t>DCG1 - 2011/2012 - Semestre 2</a:t>
            </a:r>
          </a:p>
        </p:txBody>
      </p:sp>
      <p:sp>
        <p:nvSpPr>
          <p:cNvPr id="6" name="Espace réservé du numéro de diapositive 5"/>
          <p:cNvSpPr txBox="1">
            <a:spLocks noGrp="1"/>
          </p:cNvSpPr>
          <p:nvPr/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8B5DF9DC-E32D-4EFF-8D0C-387880060A68}" type="slidenum">
              <a:rPr lang="fr-BE" sz="1400">
                <a:solidFill>
                  <a:srgbClr val="FFFFFF"/>
                </a:solidFill>
                <a:latin typeface="+mj-lt"/>
                <a:ea typeface="+mj-ea"/>
                <a:cs typeface="+mj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73</a:t>
            </a:fld>
            <a:endParaRPr lang="fr-BE" sz="14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73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mise forme des cellules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DCE41-DB2F-40F0-BEAE-7A750F2B2ACF}" type="slidenum">
              <a:rPr lang="fr-BE" smtClean="0"/>
              <a:pPr>
                <a:defRPr/>
              </a:pPr>
              <a:t>74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mise en forme</a:t>
            </a:r>
            <a:br>
              <a:rPr lang="fr-FR" smtClean="0"/>
            </a:br>
            <a:r>
              <a:rPr lang="fr-FR" smtClean="0"/>
              <a:t>	</a:t>
            </a:r>
          </a:p>
        </p:txBody>
      </p:sp>
      <p:sp>
        <p:nvSpPr>
          <p:cNvPr id="77827" name="Espace réservé du contenu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La mise en forme d’une cellule (ou d’une plage de cellules) permet l’ajustement de l’apparence</a:t>
            </a:r>
          </a:p>
          <a:p>
            <a:pPr lvl="1"/>
            <a:r>
              <a:rPr lang="fr-FR" smtClean="0"/>
              <a:t>De la valeur de la cellule</a:t>
            </a:r>
          </a:p>
          <a:p>
            <a:pPr lvl="2"/>
            <a:r>
              <a:rPr lang="fr-FR" smtClean="0"/>
              <a:t>Format du nombre</a:t>
            </a:r>
          </a:p>
          <a:p>
            <a:pPr lvl="2"/>
            <a:r>
              <a:rPr lang="fr-FR" smtClean="0"/>
              <a:t>Police</a:t>
            </a:r>
          </a:p>
          <a:p>
            <a:pPr lvl="2"/>
            <a:r>
              <a:rPr lang="fr-FR" smtClean="0"/>
              <a:t>Alignement de la valeur dans la cellule</a:t>
            </a:r>
          </a:p>
          <a:p>
            <a:pPr lvl="1"/>
            <a:r>
              <a:rPr lang="fr-FR" smtClean="0"/>
              <a:t>De la cellule en tant que case</a:t>
            </a:r>
          </a:p>
          <a:p>
            <a:pPr lvl="2"/>
            <a:r>
              <a:rPr lang="fr-FR" smtClean="0"/>
              <a:t>Bordures</a:t>
            </a:r>
          </a:p>
          <a:p>
            <a:pPr lvl="2"/>
            <a:r>
              <a:rPr lang="fr-FR" smtClean="0"/>
              <a:t>Remplissage</a:t>
            </a:r>
          </a:p>
          <a:p>
            <a:pPr lvl="2"/>
            <a:r>
              <a:rPr lang="fr-FR" smtClean="0"/>
              <a:t>Protection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B3898F-ECF3-4246-AB86-E8C431400080}" type="slidenum">
              <a:rPr lang="fr-BE" smtClean="0"/>
              <a:pPr>
                <a:defRPr/>
              </a:pPr>
              <a:t>75</a:t>
            </a:fld>
            <a:endParaRPr lang="fr-BE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mise en forme</a:t>
            </a:r>
            <a:br>
              <a:rPr lang="fr-FR" smtClean="0"/>
            </a:br>
            <a:r>
              <a:rPr lang="fr-FR" smtClean="0"/>
              <a:t>	Format du nombre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F3089A-690A-486A-942D-1D6BC8B51D75}" type="slidenum">
              <a:rPr lang="fr-BE" smtClean="0"/>
              <a:pPr>
                <a:defRPr/>
              </a:pPr>
              <a:t>76</a:t>
            </a:fld>
            <a:endParaRPr lang="fr-BE"/>
          </a:p>
        </p:txBody>
      </p:sp>
      <p:pic>
        <p:nvPicPr>
          <p:cNvPr id="7885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3050" y="1323975"/>
            <a:ext cx="5672138" cy="503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mise en forme</a:t>
            </a:r>
            <a:br>
              <a:rPr lang="fr-FR" smtClean="0"/>
            </a:br>
            <a:r>
              <a:rPr lang="fr-FR" smtClean="0"/>
              <a:t>	Alignement des valeurs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ACD2FB-A946-4419-9ED0-BD9DB6C45CE0}" type="slidenum">
              <a:rPr lang="fr-BE" smtClean="0"/>
              <a:pPr>
                <a:defRPr/>
              </a:pPr>
              <a:t>77</a:t>
            </a:fld>
            <a:endParaRPr lang="fr-BE"/>
          </a:p>
        </p:txBody>
      </p:sp>
      <p:pic>
        <p:nvPicPr>
          <p:cNvPr id="798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4488" y="1316038"/>
            <a:ext cx="5600700" cy="497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mise en forme</a:t>
            </a:r>
            <a:br>
              <a:rPr lang="fr-FR" smtClean="0"/>
            </a:br>
            <a:r>
              <a:rPr lang="fr-FR" smtClean="0"/>
              <a:t>	Police de caractères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5267DA-E0EF-4383-BBF5-76180A717588}" type="slidenum">
              <a:rPr lang="fr-BE" smtClean="0"/>
              <a:pPr>
                <a:defRPr/>
              </a:pPr>
              <a:t>78</a:t>
            </a:fld>
            <a:endParaRPr lang="fr-BE"/>
          </a:p>
        </p:txBody>
      </p:sp>
      <p:pic>
        <p:nvPicPr>
          <p:cNvPr id="809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1247775"/>
            <a:ext cx="5672137" cy="503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mise en forme</a:t>
            </a:r>
            <a:br>
              <a:rPr lang="fr-FR" smtClean="0"/>
            </a:br>
            <a:r>
              <a:rPr lang="fr-FR" smtClean="0"/>
              <a:t>	Bordure de la cellule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98900-0BAB-4C07-8CD6-50A20C29FB26}" type="slidenum">
              <a:rPr lang="fr-BE" smtClean="0"/>
              <a:pPr>
                <a:defRPr/>
              </a:pPr>
              <a:t>79</a:t>
            </a:fld>
            <a:endParaRPr lang="fr-BE"/>
          </a:p>
        </p:txBody>
      </p:sp>
      <p:pic>
        <p:nvPicPr>
          <p:cNvPr id="819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2888" y="1247775"/>
            <a:ext cx="5516562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Modèle de calcul</a:t>
            </a:r>
            <a:br>
              <a:rPr lang="fr-FR" dirty="0" smtClean="0"/>
            </a:br>
            <a:r>
              <a:rPr lang="fr-FR" dirty="0" smtClean="0"/>
              <a:t>	tableur</a:t>
            </a:r>
            <a:endParaRPr lang="fr-FR" dirty="0"/>
          </a:p>
        </p:txBody>
      </p:sp>
      <p:sp>
        <p:nvSpPr>
          <p:cNvPr id="14339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/>
              <a:t>Le tableur est un logiciel permettent de 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représenter </a:t>
            </a:r>
            <a:r>
              <a:rPr lang="fr-FR" dirty="0" smtClean="0"/>
              <a:t>les chiffres clefs d’une organisation 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sous forme 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tabulaire </a:t>
            </a:r>
            <a:r>
              <a:rPr 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(de tableau, lignes et colonnes)</a:t>
            </a:r>
            <a:endParaRPr lang="fr-FR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fr-FR" dirty="0" smtClean="0"/>
              <a:t>Le tableur est surtout un 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outil de calcul automatique </a:t>
            </a:r>
            <a:r>
              <a:rPr lang="fr-FR" dirty="0" smtClean="0"/>
              <a:t>qui permet de rendre un modèle de calcul dynamique (</a:t>
            </a:r>
            <a:r>
              <a:rPr lang="fr-FR" dirty="0" smtClean="0">
                <a:sym typeface="Wingdings" pitchFamily="2" charset="2"/>
              </a:rPr>
              <a:t></a:t>
            </a:r>
            <a:r>
              <a:rPr lang="fr-FR" dirty="0" smtClean="0"/>
              <a:t>simulations)</a:t>
            </a:r>
          </a:p>
          <a:p>
            <a:pPr eaLnBrk="1" hangingPunct="1">
              <a:defRPr/>
            </a:pPr>
            <a:r>
              <a:rPr lang="fr-FR" dirty="0" smtClean="0"/>
              <a:t>Des outils de mise en forme des tableaux de calcul et de création de graphiques en font un outil de communication dans de nombreux domaines (finance, gestion, production, commerce)</a:t>
            </a:r>
          </a:p>
        </p:txBody>
      </p:sp>
      <p:sp>
        <p:nvSpPr>
          <p:cNvPr id="11268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E6EDB0-62A2-40F3-8C2E-68DFBCA2BD68}" type="slidenum">
              <a:rPr lang="fr-BE"/>
              <a:pPr>
                <a:defRPr/>
              </a:pPr>
              <a:t>8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mise en forme</a:t>
            </a:r>
            <a:br>
              <a:rPr lang="fr-FR" smtClean="0"/>
            </a:br>
            <a:r>
              <a:rPr lang="fr-FR" smtClean="0"/>
              <a:t>	Remplissage de la cellule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373361-66B0-4B6B-AA04-0E4CA2882B02}" type="slidenum">
              <a:rPr lang="fr-BE" smtClean="0"/>
              <a:pPr>
                <a:defRPr/>
              </a:pPr>
              <a:t>80</a:t>
            </a:fld>
            <a:endParaRPr lang="fr-BE"/>
          </a:p>
        </p:txBody>
      </p:sp>
      <p:pic>
        <p:nvPicPr>
          <p:cNvPr id="829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1247775"/>
            <a:ext cx="5672137" cy="503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Outils de mise en forme</a:t>
            </a:r>
            <a:br>
              <a:rPr lang="fr-FR" smtClean="0"/>
            </a:br>
            <a:r>
              <a:rPr lang="fr-FR" smtClean="0"/>
              <a:t>	Protection de la cellule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77574-284A-45C5-BD48-993AF0A2AE29}" type="slidenum">
              <a:rPr lang="fr-BE" smtClean="0"/>
              <a:pPr>
                <a:defRPr/>
              </a:pPr>
              <a:t>81</a:t>
            </a:fld>
            <a:endParaRPr lang="fr-BE"/>
          </a:p>
        </p:txBody>
      </p:sp>
      <p:pic>
        <p:nvPicPr>
          <p:cNvPr id="839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5775" y="1247775"/>
            <a:ext cx="5273675" cy="468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Règles de bonne pratique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E278B8-A3C3-4875-B26E-7A41B3BEC5F2}" type="slidenum">
              <a:rPr lang="fr-BE" smtClean="0"/>
              <a:pPr>
                <a:defRPr/>
              </a:pPr>
              <a:t>82</a:t>
            </a:fld>
            <a:endParaRPr lang="fr-BE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Règles de bonne pratique</a:t>
            </a:r>
            <a:br>
              <a:rPr lang="fr-FR" smtClean="0"/>
            </a:br>
            <a:r>
              <a:rPr lang="fr-FR" smtClean="0"/>
              <a:t>	quelques principes</a:t>
            </a:r>
          </a:p>
        </p:txBody>
      </p:sp>
      <p:sp>
        <p:nvSpPr>
          <p:cNvPr id="86019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4572000"/>
          </a:xfrm>
        </p:spPr>
        <p:txBody>
          <a:bodyPr/>
          <a:lstStyle/>
          <a:p>
            <a:r>
              <a:rPr lang="fr-FR" sz="2400" dirty="0" smtClean="0"/>
              <a:t>Séparer les entrées, les calculs et la présentation (localisation à des endroits différents, utiliser des couleurs différentes, etc.)</a:t>
            </a:r>
          </a:p>
          <a:p>
            <a:r>
              <a:rPr lang="fr-FR" sz="2400" dirty="0" smtClean="0"/>
              <a:t>Utiliser une seule formule par ligne ou colonne (avec recopie automatique possible verticalement et/ou horizontalement)</a:t>
            </a:r>
          </a:p>
          <a:p>
            <a:r>
              <a:rPr lang="fr-FR" sz="2400" dirty="0" smtClean="0"/>
              <a:t>La lecture doit être aisée : haut en bas, de gauche à droite</a:t>
            </a:r>
          </a:p>
          <a:p>
            <a:r>
              <a:rPr lang="fr-FR" sz="2400" dirty="0" smtClean="0"/>
              <a:t>Utiliser plusieurs feuilles si nécessaire, chaque feuille ayant un usage précis, et mettre en place des possibilités de navigation simples et clairs (par liens hypertextes)</a:t>
            </a:r>
          </a:p>
          <a:p>
            <a:r>
              <a:rPr lang="fr-FR" sz="2400" dirty="0" smtClean="0"/>
              <a:t>Utiliser une colonne pour le même usage à travers le modèle (étiquettes, unités, périodes, valeurs)</a:t>
            </a:r>
          </a:p>
          <a:p>
            <a:r>
              <a:rPr lang="fr-FR" sz="2400" dirty="0" smtClean="0"/>
              <a:t>Inclure une feuille de documentation (description, date, auteur, version du modèle, contact, etc.)</a:t>
            </a:r>
          </a:p>
          <a:p>
            <a:endParaRPr lang="fr-FR" sz="2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BD43DB-7000-4A10-BE29-816F666A22C6}" type="slidenum">
              <a:rPr lang="fr-BE" smtClean="0"/>
              <a:pPr>
                <a:defRPr/>
              </a:pPr>
              <a:t>83</a:t>
            </a:fld>
            <a:endParaRPr lang="fr-BE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Règles de bonne pratique</a:t>
            </a:r>
            <a:br>
              <a:rPr lang="fr-FR" smtClean="0"/>
            </a:br>
            <a:r>
              <a:rPr lang="fr-FR" smtClean="0"/>
              <a:t>	mise en forme</a:t>
            </a:r>
          </a:p>
        </p:txBody>
      </p:sp>
      <p:sp>
        <p:nvSpPr>
          <p:cNvPr id="8704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z="2400" dirty="0" smtClean="0"/>
              <a:t>L’utilisation d’une mise en forme adaptée doit mettre en évidence :</a:t>
            </a:r>
          </a:p>
          <a:p>
            <a:pPr lvl="1"/>
            <a:r>
              <a:rPr lang="fr-FR" sz="2000" dirty="0" smtClean="0"/>
              <a:t>les </a:t>
            </a: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étiquettes</a:t>
            </a:r>
            <a:r>
              <a:rPr lang="fr-FR" sz="2000" dirty="0" smtClean="0"/>
              <a:t> qualifiant les données (intitulé)</a:t>
            </a:r>
          </a:p>
          <a:p>
            <a:pPr lvl="1"/>
            <a:r>
              <a:rPr lang="fr-FR" sz="2000" dirty="0" smtClean="0"/>
              <a:t>les </a:t>
            </a: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valeurs de références fixes </a:t>
            </a:r>
            <a:r>
              <a:rPr lang="fr-FR" sz="2000" dirty="0" smtClean="0"/>
              <a:t>: textes (codes, libellés, etc.) ou nombres (taux TVA) ou dates (date de référence) </a:t>
            </a:r>
          </a:p>
          <a:p>
            <a:pPr lvl="1"/>
            <a:r>
              <a:rPr lang="fr-FR" sz="2000" dirty="0" smtClean="0"/>
              <a:t>les </a:t>
            </a: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valeurs modifiables saisies par l’utilisateur </a:t>
            </a:r>
            <a:r>
              <a:rPr lang="fr-FR" sz="2000" dirty="0" smtClean="0"/>
              <a:t>ou récupérées d’une source de données externe (base de données) </a:t>
            </a:r>
          </a:p>
          <a:p>
            <a:pPr lvl="1"/>
            <a:r>
              <a:rPr lang="fr-FR" sz="2000" dirty="0" smtClean="0"/>
              <a:t>les </a:t>
            </a: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cellules calculées</a:t>
            </a:r>
          </a:p>
          <a:p>
            <a:pPr lvl="1"/>
            <a:r>
              <a:rPr lang="fr-FR" sz="2000" dirty="0" smtClean="0"/>
              <a:t>Les </a:t>
            </a: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résultats</a:t>
            </a:r>
          </a:p>
          <a:p>
            <a:r>
              <a:rPr lang="fr-FR" sz="2400" dirty="0" smtClean="0"/>
              <a:t>L’organisation de ses différents éléments peut être répartie sur plusieurs feuilles ou bien (dans le cas de feuilles simples) sur une même feuille</a:t>
            </a:r>
          </a:p>
          <a:p>
            <a:endParaRPr lang="fr-FR" sz="2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B23ED-54AA-4E9C-AC82-A852B9CF7BD1}" type="slidenum">
              <a:rPr lang="fr-BE" smtClean="0"/>
              <a:pPr>
                <a:defRPr/>
              </a:pPr>
              <a:t>84</a:t>
            </a:fld>
            <a:endParaRPr lang="fr-BE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fr-FR" smtClean="0"/>
              <a:t>Règles de bonne pratique</a:t>
            </a:r>
            <a:br>
              <a:rPr lang="fr-FR" smtClean="0"/>
            </a:br>
            <a:r>
              <a:rPr lang="fr-FR" smtClean="0"/>
              <a:t>	Exemple de contenu standard</a:t>
            </a:r>
          </a:p>
        </p:txBody>
      </p:sp>
      <p:sp>
        <p:nvSpPr>
          <p:cNvPr id="8806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z="2400" dirty="0" smtClean="0"/>
              <a:t>Dans chaque classeur</a:t>
            </a:r>
          </a:p>
          <a:p>
            <a:pPr lvl="1"/>
            <a:r>
              <a:rPr lang="fr-FR" sz="2000" dirty="0" smtClean="0"/>
              <a:t>1</a:t>
            </a:r>
            <a:r>
              <a:rPr lang="fr-FR" sz="2000" baseline="30000" dirty="0" smtClean="0"/>
              <a:t>er</a:t>
            </a:r>
            <a:r>
              <a:rPr lang="fr-FR" sz="2000" dirty="0" smtClean="0"/>
              <a:t> feuille : accueil (avec rappel de l’objectif du classeur)</a:t>
            </a:r>
          </a:p>
          <a:p>
            <a:pPr lvl="1"/>
            <a:r>
              <a:rPr lang="fr-FR" sz="2000" dirty="0" smtClean="0"/>
              <a:t>2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feuille : table des matières</a:t>
            </a:r>
          </a:p>
          <a:p>
            <a:pPr lvl="1"/>
            <a:r>
              <a:rPr lang="fr-FR" sz="2000" dirty="0" smtClean="0"/>
              <a:t>Feuille de données constantes (« cachées »)</a:t>
            </a:r>
          </a:p>
          <a:p>
            <a:pPr lvl="1"/>
            <a:r>
              <a:rPr lang="fr-FR" sz="2000" dirty="0" smtClean="0"/>
              <a:t>Feuille de données paramètres (dates, périodes, etc.)</a:t>
            </a:r>
          </a:p>
          <a:p>
            <a:pPr lvl="1"/>
            <a:r>
              <a:rPr lang="fr-FR" sz="2000" dirty="0" smtClean="0"/>
              <a:t>Feuille(s) de données saisies (et contrôlées)</a:t>
            </a:r>
          </a:p>
          <a:p>
            <a:pPr lvl="1"/>
            <a:r>
              <a:rPr lang="fr-FR" sz="2000" dirty="0" smtClean="0"/>
              <a:t>Feuille(s) de données résultat</a:t>
            </a:r>
          </a:p>
          <a:p>
            <a:pPr lvl="1"/>
            <a:r>
              <a:rPr lang="fr-FR" sz="2000" dirty="0" smtClean="0"/>
              <a:t>Feuille de documentation de la structure (conventions utilisées : noms de feuilles, de cellules, de plages, couleurs utilisées, etc.</a:t>
            </a:r>
          </a:p>
          <a:p>
            <a:pPr lvl="1"/>
            <a:r>
              <a:rPr lang="fr-FR" sz="2000" dirty="0" smtClean="0"/>
              <a:t>Feuille de documentation des noms utilisés (dictionnaire des données)</a:t>
            </a:r>
          </a:p>
          <a:p>
            <a:r>
              <a:rPr lang="fr-FR" sz="2400" dirty="0" smtClean="0"/>
              <a:t>Liens hypertextes entre les feuilles (cf. modèle)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808FA5-2CA9-4B96-91D6-C9BAA1B80970}" type="slidenum">
              <a:rPr lang="fr-BE" smtClean="0"/>
              <a:pPr>
                <a:defRPr/>
              </a:pPr>
              <a:t>85</a:t>
            </a:fld>
            <a:endParaRPr lang="fr-BE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Résumé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z="36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0F6407-C4AE-4C75-9A32-A810F6F2FB56}" type="slidenum">
              <a:rPr lang="fr-BE" smtClean="0"/>
              <a:pPr>
                <a:defRPr/>
              </a:pPr>
              <a:t>86</a:t>
            </a:fld>
            <a:endParaRPr lang="fr-BE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Résumé</a:t>
            </a:r>
            <a:br>
              <a:rPr lang="fr-FR" dirty="0" smtClean="0"/>
            </a:br>
            <a:r>
              <a:rPr lang="fr-FR" dirty="0" smtClean="0"/>
              <a:t>	</a:t>
            </a:r>
          </a:p>
        </p:txBody>
      </p:sp>
      <p:sp>
        <p:nvSpPr>
          <p:cNvPr id="90115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Références </a:t>
            </a:r>
          </a:p>
          <a:p>
            <a:pPr lvl="1"/>
            <a:r>
              <a:rPr lang="fr-FR" smtClean="0"/>
              <a:t>De cellules (B5), de plages de cellules (A3:B8)</a:t>
            </a:r>
          </a:p>
          <a:p>
            <a:pPr lvl="1"/>
            <a:r>
              <a:rPr lang="fr-FR" smtClean="0"/>
              <a:t>Références relatives (B5, A3:B8), absolues($B$5, $A$3:$B$8), mixtes ($B5, A$3:$B8)</a:t>
            </a:r>
          </a:p>
          <a:p>
            <a:pPr lvl="1"/>
            <a:r>
              <a:rPr lang="fr-FR" smtClean="0"/>
              <a:t>Noms des cellules et des plages de cellules</a:t>
            </a:r>
          </a:p>
          <a:p>
            <a:r>
              <a:rPr lang="fr-FR" smtClean="0"/>
              <a:t>Calculs de base</a:t>
            </a:r>
          </a:p>
          <a:p>
            <a:pPr lvl="1"/>
            <a:r>
              <a:rPr lang="fr-FR" smtClean="0"/>
              <a:t>Addition (+), soustraction (-), multiplication(*), division (/)</a:t>
            </a:r>
          </a:p>
          <a:p>
            <a:pPr lvl="1"/>
            <a:r>
              <a:rPr lang="fr-FR" smtClean="0"/>
              <a:t>Priorité des opérateurs, utilisation des parenthèses</a:t>
            </a:r>
          </a:p>
          <a:p>
            <a:r>
              <a:rPr lang="fr-FR" smtClean="0"/>
              <a:t>Recopie ou déplacement de cellules ou plages : </a:t>
            </a:r>
          </a:p>
          <a:p>
            <a:pPr lvl="1"/>
            <a:r>
              <a:rPr lang="fr-FR" smtClean="0"/>
              <a:t>Actualisation des références utilisées dans les formules (sauf les références absolues ou mixtes)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7DB2C-96E4-402E-9DD8-4C8F8E70E9C1}" type="slidenum">
              <a:rPr lang="fr-BE" smtClean="0"/>
              <a:pPr>
                <a:defRPr/>
              </a:pPr>
              <a:t>87</a:t>
            </a:fld>
            <a:endParaRPr lang="fr-BE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DB5D2F-DC4A-4B8A-A205-F2D0135C26F7}" type="slidenum">
              <a:rPr lang="fr-BE" smtClean="0"/>
              <a:pPr>
                <a:defRPr/>
              </a:pPr>
              <a:t>88</a:t>
            </a:fld>
            <a:endParaRPr lang="fr-BE"/>
          </a:p>
        </p:txBody>
      </p:sp>
      <p:sp>
        <p:nvSpPr>
          <p:cNvPr id="4" name="ZoneTexte 3"/>
          <p:cNvSpPr txBox="1"/>
          <p:nvPr/>
        </p:nvSpPr>
        <p:spPr>
          <a:xfrm>
            <a:off x="2908970" y="116632"/>
            <a:ext cx="2672526" cy="369332"/>
          </a:xfrm>
          <a:prstGeom prst="rect">
            <a:avLst/>
          </a:prstGeom>
          <a:solidFill>
            <a:srgbClr val="DDFECA"/>
          </a:solidFill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b="1"/>
            </a:lvl1pPr>
          </a:lstStyle>
          <a:p>
            <a:r>
              <a:rPr lang="fr-FR" dirty="0" smtClean="0"/>
              <a:t>E15 : cout </a:t>
            </a:r>
            <a:r>
              <a:rPr lang="fr-FR" dirty="0"/>
              <a:t>par étudiant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468061" y="197954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total repas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364088" y="1052736"/>
            <a:ext cx="267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total transport 1 </a:t>
            </a:r>
            <a:r>
              <a:rPr lang="fr-FR" dirty="0" err="1" smtClean="0"/>
              <a:t>etudiant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533054" y="1649125"/>
            <a:ext cx="2198038" cy="369332"/>
          </a:xfrm>
          <a:prstGeom prst="rect">
            <a:avLst/>
          </a:prstGeom>
          <a:solidFill>
            <a:srgbClr val="DDFECA"/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B13 : total </a:t>
            </a:r>
            <a:r>
              <a:rPr lang="fr-FR" dirty="0"/>
              <a:t>transport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948264" y="2240864"/>
            <a:ext cx="204414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/>
              <a:t>B10 : nb </a:t>
            </a:r>
            <a:r>
              <a:rPr lang="fr-FR" dirty="0" err="1"/>
              <a:t>etudiants</a:t>
            </a:r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3491880" y="485964"/>
            <a:ext cx="394280" cy="2473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6743373" y="1298377"/>
            <a:ext cx="394280" cy="2473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/</a:t>
            </a:r>
          </a:p>
        </p:txBody>
      </p:sp>
      <p:sp>
        <p:nvSpPr>
          <p:cNvPr id="11" name="Ellipse 10"/>
          <p:cNvSpPr/>
          <p:nvPr/>
        </p:nvSpPr>
        <p:spPr>
          <a:xfrm>
            <a:off x="1901863" y="2317522"/>
            <a:ext cx="394280" cy="2473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*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216674" y="2852936"/>
            <a:ext cx="233910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B4 : cout </a:t>
            </a:r>
            <a:r>
              <a:rPr lang="fr-FR" dirty="0"/>
              <a:t>ticket repas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971600" y="4252446"/>
            <a:ext cx="2403222" cy="369332"/>
          </a:xfrm>
          <a:prstGeom prst="rect">
            <a:avLst/>
          </a:prstGeom>
          <a:solidFill>
            <a:srgbClr val="DDFECA"/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E8 : nombre </a:t>
            </a:r>
            <a:r>
              <a:rPr lang="fr-FR" dirty="0"/>
              <a:t>de repas</a:t>
            </a:r>
          </a:p>
        </p:txBody>
      </p:sp>
      <p:sp>
        <p:nvSpPr>
          <p:cNvPr id="15" name="Ellipse 14"/>
          <p:cNvSpPr/>
          <p:nvPr/>
        </p:nvSpPr>
        <p:spPr>
          <a:xfrm>
            <a:off x="2153901" y="4549770"/>
            <a:ext cx="394280" cy="2473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*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06281" y="5539298"/>
            <a:ext cx="281359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B7 : nombre </a:t>
            </a:r>
            <a:r>
              <a:rPr lang="fr-FR" dirty="0"/>
              <a:t>de semaines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083004" y="6011996"/>
            <a:ext cx="365997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B8 : nombre </a:t>
            </a:r>
            <a:r>
              <a:rPr lang="fr-FR" dirty="0"/>
              <a:t>de jours par semaine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275856" y="1988840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total café</a:t>
            </a:r>
            <a:endParaRPr lang="fr-FR" dirty="0"/>
          </a:p>
        </p:txBody>
      </p:sp>
      <p:sp>
        <p:nvSpPr>
          <p:cNvPr id="19" name="Ellipse 18"/>
          <p:cNvSpPr/>
          <p:nvPr/>
        </p:nvSpPr>
        <p:spPr>
          <a:xfrm>
            <a:off x="3709658" y="2247618"/>
            <a:ext cx="394280" cy="2473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*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2339752" y="3212976"/>
            <a:ext cx="2056973" cy="369332"/>
          </a:xfrm>
          <a:prstGeom prst="rect">
            <a:avLst/>
          </a:prstGeom>
          <a:solidFill>
            <a:srgbClr val="DDFECA"/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E9 : nombre </a:t>
            </a:r>
            <a:r>
              <a:rPr lang="fr-FR" dirty="0"/>
              <a:t>cafés</a:t>
            </a:r>
          </a:p>
        </p:txBody>
      </p:sp>
      <p:sp>
        <p:nvSpPr>
          <p:cNvPr id="21" name="Ellipse 20"/>
          <p:cNvSpPr/>
          <p:nvPr/>
        </p:nvSpPr>
        <p:spPr>
          <a:xfrm>
            <a:off x="3061586" y="3471754"/>
            <a:ext cx="394280" cy="2473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*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3419872" y="39237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</a:t>
            </a:r>
          </a:p>
        </p:txBody>
      </p:sp>
      <p:cxnSp>
        <p:nvCxnSpPr>
          <p:cNvPr id="24" name="Connecteur droit avec flèche 23"/>
          <p:cNvCxnSpPr>
            <a:stCxn id="14" idx="0"/>
            <a:endCxn id="21" idx="2"/>
          </p:cNvCxnSpPr>
          <p:nvPr/>
        </p:nvCxnSpPr>
        <p:spPr>
          <a:xfrm flipV="1">
            <a:off x="2173211" y="3595445"/>
            <a:ext cx="888375" cy="657001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22" idx="0"/>
            <a:endCxn id="21" idx="5"/>
          </p:cNvCxnSpPr>
          <p:nvPr/>
        </p:nvCxnSpPr>
        <p:spPr>
          <a:xfrm flipH="1" flipV="1">
            <a:off x="3398125" y="3682908"/>
            <a:ext cx="178200" cy="240856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3690824" y="2903236"/>
            <a:ext cx="209544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B5 : cout </a:t>
            </a:r>
            <a:r>
              <a:rPr lang="fr-FR" dirty="0"/>
              <a:t>d’un café</a:t>
            </a:r>
          </a:p>
        </p:txBody>
      </p:sp>
      <p:cxnSp>
        <p:nvCxnSpPr>
          <p:cNvPr id="29" name="Connecteur droit avec flèche 28"/>
          <p:cNvCxnSpPr>
            <a:stCxn id="20" idx="0"/>
            <a:endCxn id="19" idx="3"/>
          </p:cNvCxnSpPr>
          <p:nvPr/>
        </p:nvCxnSpPr>
        <p:spPr>
          <a:xfrm flipV="1">
            <a:off x="3368239" y="2458772"/>
            <a:ext cx="399160" cy="754204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stCxn id="28" idx="0"/>
            <a:endCxn id="19" idx="6"/>
          </p:cNvCxnSpPr>
          <p:nvPr/>
        </p:nvCxnSpPr>
        <p:spPr>
          <a:xfrm flipH="1" flipV="1">
            <a:off x="4103938" y="2371309"/>
            <a:ext cx="634609" cy="531927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stCxn id="16" idx="0"/>
            <a:endCxn id="15" idx="3"/>
          </p:cNvCxnSpPr>
          <p:nvPr/>
        </p:nvCxnSpPr>
        <p:spPr>
          <a:xfrm flipV="1">
            <a:off x="2013077" y="4760924"/>
            <a:ext cx="198565" cy="778374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>
            <a:stCxn id="17" idx="0"/>
            <a:endCxn id="15" idx="5"/>
          </p:cNvCxnSpPr>
          <p:nvPr/>
        </p:nvCxnSpPr>
        <p:spPr>
          <a:xfrm flipH="1" flipV="1">
            <a:off x="2490440" y="4760924"/>
            <a:ext cx="2422552" cy="1251072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12" idx="0"/>
            <a:endCxn id="11" idx="3"/>
          </p:cNvCxnSpPr>
          <p:nvPr/>
        </p:nvCxnSpPr>
        <p:spPr>
          <a:xfrm flipV="1">
            <a:off x="1386225" y="2528676"/>
            <a:ext cx="573379" cy="324260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>
            <a:stCxn id="14" idx="0"/>
            <a:endCxn id="11" idx="4"/>
          </p:cNvCxnSpPr>
          <p:nvPr/>
        </p:nvCxnSpPr>
        <p:spPr>
          <a:xfrm flipH="1" flipV="1">
            <a:off x="2099003" y="2564904"/>
            <a:ext cx="74208" cy="1687542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1828101" y="1196752"/>
            <a:ext cx="2300630" cy="369332"/>
          </a:xfrm>
          <a:prstGeom prst="rect">
            <a:avLst/>
          </a:prstGeom>
          <a:solidFill>
            <a:srgbClr val="DDFECA"/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B14 : total </a:t>
            </a:r>
            <a:r>
              <a:rPr lang="fr-FR" dirty="0" err="1"/>
              <a:t>repascafé</a:t>
            </a:r>
            <a:endParaRPr lang="fr-FR" dirty="0"/>
          </a:p>
        </p:txBody>
      </p:sp>
      <p:sp>
        <p:nvSpPr>
          <p:cNvPr id="49" name="Ellipse 48"/>
          <p:cNvSpPr/>
          <p:nvPr/>
        </p:nvSpPr>
        <p:spPr>
          <a:xfrm>
            <a:off x="2564838" y="1429208"/>
            <a:ext cx="394280" cy="2473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+</a:t>
            </a:r>
            <a:endParaRPr lang="fr-FR" dirty="0"/>
          </a:p>
        </p:txBody>
      </p:sp>
      <p:cxnSp>
        <p:nvCxnSpPr>
          <p:cNvPr id="50" name="Connecteur droit avec flèche 49"/>
          <p:cNvCxnSpPr>
            <a:stCxn id="5" idx="0"/>
            <a:endCxn id="49" idx="2"/>
          </p:cNvCxnSpPr>
          <p:nvPr/>
        </p:nvCxnSpPr>
        <p:spPr>
          <a:xfrm flipV="1">
            <a:off x="2099003" y="1552899"/>
            <a:ext cx="465835" cy="426649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>
            <a:stCxn id="18" idx="0"/>
            <a:endCxn id="49" idx="5"/>
          </p:cNvCxnSpPr>
          <p:nvPr/>
        </p:nvCxnSpPr>
        <p:spPr>
          <a:xfrm flipH="1" flipV="1">
            <a:off x="2901377" y="1640362"/>
            <a:ext cx="934889" cy="348478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stCxn id="48" idx="0"/>
          </p:cNvCxnSpPr>
          <p:nvPr/>
        </p:nvCxnSpPr>
        <p:spPr>
          <a:xfrm flipV="1">
            <a:off x="2978416" y="733346"/>
            <a:ext cx="414977" cy="463406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>
            <a:stCxn id="6" idx="0"/>
            <a:endCxn id="9" idx="5"/>
          </p:cNvCxnSpPr>
          <p:nvPr/>
        </p:nvCxnSpPr>
        <p:spPr>
          <a:xfrm flipH="1" flipV="1">
            <a:off x="3828419" y="697118"/>
            <a:ext cx="2871932" cy="355618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>
            <a:stCxn id="8" idx="0"/>
            <a:endCxn id="10" idx="5"/>
          </p:cNvCxnSpPr>
          <p:nvPr/>
        </p:nvCxnSpPr>
        <p:spPr>
          <a:xfrm flipH="1" flipV="1">
            <a:off x="7079912" y="1509531"/>
            <a:ext cx="890427" cy="731333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>
            <a:stCxn id="7" idx="0"/>
            <a:endCxn id="10" idx="3"/>
          </p:cNvCxnSpPr>
          <p:nvPr/>
        </p:nvCxnSpPr>
        <p:spPr>
          <a:xfrm flipV="1">
            <a:off x="6632073" y="1509531"/>
            <a:ext cx="169041" cy="139594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6660232" y="3405876"/>
            <a:ext cx="2133918" cy="369332"/>
          </a:xfrm>
          <a:prstGeom prst="rect">
            <a:avLst/>
          </a:prstGeom>
          <a:solidFill>
            <a:srgbClr val="DDFECA"/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E4 : nb </a:t>
            </a:r>
            <a:r>
              <a:rPr lang="fr-FR" dirty="0"/>
              <a:t>km par jour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4733192" y="2312759"/>
            <a:ext cx="172354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B6 : prix au km</a:t>
            </a:r>
            <a:endParaRPr lang="fr-FR" dirty="0"/>
          </a:p>
        </p:txBody>
      </p:sp>
      <p:cxnSp>
        <p:nvCxnSpPr>
          <p:cNvPr id="51" name="Connecteur droit avec flèche 50"/>
          <p:cNvCxnSpPr>
            <a:stCxn id="46" idx="0"/>
            <a:endCxn id="107" idx="6"/>
          </p:cNvCxnSpPr>
          <p:nvPr/>
        </p:nvCxnSpPr>
        <p:spPr>
          <a:xfrm flipH="1" flipV="1">
            <a:off x="7009286" y="3225755"/>
            <a:ext cx="717905" cy="180121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>
            <a:stCxn id="47" idx="0"/>
            <a:endCxn id="102" idx="3"/>
          </p:cNvCxnSpPr>
          <p:nvPr/>
        </p:nvCxnSpPr>
        <p:spPr>
          <a:xfrm flipV="1">
            <a:off x="5594967" y="2104471"/>
            <a:ext cx="913364" cy="208288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17" idx="0"/>
            <a:endCxn id="96" idx="4"/>
          </p:cNvCxnSpPr>
          <p:nvPr/>
        </p:nvCxnSpPr>
        <p:spPr>
          <a:xfrm flipV="1">
            <a:off x="4912992" y="4824889"/>
            <a:ext cx="45297" cy="1187107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>
            <a:stCxn id="16" idx="0"/>
            <a:endCxn id="96" idx="2"/>
          </p:cNvCxnSpPr>
          <p:nvPr/>
        </p:nvCxnSpPr>
        <p:spPr>
          <a:xfrm flipV="1">
            <a:off x="2013077" y="4701198"/>
            <a:ext cx="2748072" cy="838100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ZoneTexte 62"/>
          <p:cNvSpPr txBox="1"/>
          <p:nvPr/>
        </p:nvSpPr>
        <p:spPr>
          <a:xfrm>
            <a:off x="7112675" y="4225432"/>
            <a:ext cx="203132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B9 : distance dom</a:t>
            </a:r>
            <a:endParaRPr lang="fr-FR" dirty="0"/>
          </a:p>
        </p:txBody>
      </p:sp>
      <p:sp>
        <p:nvSpPr>
          <p:cNvPr id="64" name="ZoneTexte 63"/>
          <p:cNvSpPr txBox="1"/>
          <p:nvPr/>
        </p:nvSpPr>
        <p:spPr>
          <a:xfrm>
            <a:off x="6516216" y="413978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</a:t>
            </a:r>
          </a:p>
        </p:txBody>
      </p:sp>
      <p:cxnSp>
        <p:nvCxnSpPr>
          <p:cNvPr id="66" name="Connecteur droit avec flèche 65"/>
          <p:cNvCxnSpPr>
            <a:stCxn id="63" idx="0"/>
            <a:endCxn id="99" idx="5"/>
          </p:cNvCxnSpPr>
          <p:nvPr/>
        </p:nvCxnSpPr>
        <p:spPr>
          <a:xfrm flipH="1" flipV="1">
            <a:off x="7845211" y="3930290"/>
            <a:ext cx="283127" cy="295142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>
            <a:stCxn id="64" idx="0"/>
            <a:endCxn id="99" idx="2"/>
          </p:cNvCxnSpPr>
          <p:nvPr/>
        </p:nvCxnSpPr>
        <p:spPr>
          <a:xfrm flipV="1">
            <a:off x="6672669" y="3842827"/>
            <a:ext cx="836003" cy="296961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3795564" y="4252446"/>
            <a:ext cx="2416046" cy="369332"/>
          </a:xfrm>
          <a:prstGeom prst="rect">
            <a:avLst/>
          </a:prstGeom>
          <a:solidFill>
            <a:srgbClr val="DDFECA"/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E5 : nb déplacements</a:t>
            </a:r>
            <a:endParaRPr lang="fr-FR" dirty="0"/>
          </a:p>
        </p:txBody>
      </p:sp>
      <p:cxnSp>
        <p:nvCxnSpPr>
          <p:cNvPr id="74" name="Connecteur droit avec flèche 73"/>
          <p:cNvCxnSpPr>
            <a:stCxn id="71" idx="0"/>
            <a:endCxn id="107" idx="3"/>
          </p:cNvCxnSpPr>
          <p:nvPr/>
        </p:nvCxnSpPr>
        <p:spPr>
          <a:xfrm flipV="1">
            <a:off x="5003587" y="3313218"/>
            <a:ext cx="1669160" cy="939228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/>
          <p:cNvSpPr txBox="1"/>
          <p:nvPr/>
        </p:nvSpPr>
        <p:spPr>
          <a:xfrm>
            <a:off x="6032579" y="2780928"/>
            <a:ext cx="1851789" cy="369332"/>
          </a:xfrm>
          <a:prstGeom prst="rect">
            <a:avLst/>
          </a:prstGeom>
          <a:solidFill>
            <a:srgbClr val="DDFECA"/>
          </a:solidFill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 smtClean="0"/>
              <a:t>E6 : kilométrage</a:t>
            </a:r>
            <a:endParaRPr lang="fr-FR" dirty="0"/>
          </a:p>
        </p:txBody>
      </p:sp>
      <p:sp>
        <p:nvSpPr>
          <p:cNvPr id="96" name="Ellipse 95"/>
          <p:cNvSpPr/>
          <p:nvPr/>
        </p:nvSpPr>
        <p:spPr>
          <a:xfrm>
            <a:off x="4761149" y="4577507"/>
            <a:ext cx="394280" cy="2473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*</a:t>
            </a:r>
            <a:endParaRPr lang="fr-FR" dirty="0"/>
          </a:p>
        </p:txBody>
      </p:sp>
      <p:sp>
        <p:nvSpPr>
          <p:cNvPr id="99" name="Ellipse 98"/>
          <p:cNvSpPr/>
          <p:nvPr/>
        </p:nvSpPr>
        <p:spPr>
          <a:xfrm>
            <a:off x="7508672" y="3719136"/>
            <a:ext cx="394280" cy="2473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*</a:t>
            </a:r>
            <a:endParaRPr lang="fr-FR" dirty="0"/>
          </a:p>
        </p:txBody>
      </p:sp>
      <p:sp>
        <p:nvSpPr>
          <p:cNvPr id="102" name="Ellipse 101"/>
          <p:cNvSpPr/>
          <p:nvPr/>
        </p:nvSpPr>
        <p:spPr>
          <a:xfrm>
            <a:off x="6450590" y="1893317"/>
            <a:ext cx="394280" cy="2473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*</a:t>
            </a:r>
            <a:endParaRPr lang="fr-FR" dirty="0"/>
          </a:p>
        </p:txBody>
      </p:sp>
      <p:cxnSp>
        <p:nvCxnSpPr>
          <p:cNvPr id="104" name="Connecteur droit avec flèche 103"/>
          <p:cNvCxnSpPr>
            <a:stCxn id="78" idx="0"/>
            <a:endCxn id="102" idx="4"/>
          </p:cNvCxnSpPr>
          <p:nvPr/>
        </p:nvCxnSpPr>
        <p:spPr>
          <a:xfrm flipH="1" flipV="1">
            <a:off x="6647730" y="2140699"/>
            <a:ext cx="310744" cy="640229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Ellipse 106"/>
          <p:cNvSpPr/>
          <p:nvPr/>
        </p:nvSpPr>
        <p:spPr>
          <a:xfrm>
            <a:off x="6615006" y="3102064"/>
            <a:ext cx="394280" cy="2473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*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5404" y="4524695"/>
            <a:ext cx="3367009" cy="151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9294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Modèle de calcul</a:t>
            </a:r>
            <a:br>
              <a:rPr lang="fr-FR" smtClean="0"/>
            </a:br>
            <a:r>
              <a:rPr lang="fr-FR" smtClean="0"/>
              <a:t>	risques et démarche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Il a été établi que l’activité humaine comportaient un taux d’erreur pouvant atteindre 5%. (selon les domaines)</a:t>
            </a:r>
          </a:p>
          <a:p>
            <a:r>
              <a:rPr lang="fr-FR" dirty="0" smtClean="0"/>
              <a:t>Dans le cadre des outils de simulations, ces erreurs (saisies ou formules de calcul erronées, mauvaise utilisation)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peuvent influencer les résultats et les décisions prises dans les organisations</a:t>
            </a:r>
            <a:r>
              <a:rPr lang="fr-FR" dirty="0" smtClean="0"/>
              <a:t>.</a:t>
            </a:r>
          </a:p>
          <a:p>
            <a:pPr lvl="1"/>
            <a:r>
              <a:rPr lang="fr-FR" dirty="0" err="1" smtClean="0"/>
              <a:t>Cf.site</a:t>
            </a:r>
            <a:r>
              <a:rPr lang="fr-FR" dirty="0" smtClean="0"/>
              <a:t> </a:t>
            </a:r>
            <a:r>
              <a:rPr lang="fr-FR" dirty="0" smtClean="0">
                <a:hlinkClick r:id="rId2"/>
              </a:rPr>
              <a:t>http://www.eusprig.org</a:t>
            </a:r>
            <a:r>
              <a:rPr lang="fr-FR" dirty="0" smtClean="0"/>
              <a:t> : </a:t>
            </a:r>
            <a:r>
              <a:rPr lang="fr-FR" dirty="0" err="1" smtClean="0"/>
              <a:t>horror</a:t>
            </a:r>
            <a:r>
              <a:rPr lang="fr-FR" dirty="0" smtClean="0"/>
              <a:t> stories</a:t>
            </a:r>
          </a:p>
          <a:p>
            <a:r>
              <a:rPr lang="fr-FR" dirty="0" smtClean="0"/>
              <a:t>Il importe donc d’élaborer une démarche rigoureuse de construction de ces « programmes informatiques » à part entière. L’intégration de  critères qualitatif des donnés est primordial  à chaque phase de construction du modèle.</a:t>
            </a:r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(1)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661D1-8FED-4540-9A50-55D6880D6CFF}" type="slidenum">
              <a:rPr lang="fr-BE" smtClean="0"/>
              <a:pPr>
                <a:defRPr/>
              </a:pPr>
              <a:t>9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3737</TotalTime>
  <Words>4998</Words>
  <Application>Microsoft Office PowerPoint</Application>
  <PresentationFormat>Affichage à l'écran (4:3)</PresentationFormat>
  <Paragraphs>754</Paragraphs>
  <Slides>88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88</vt:i4>
      </vt:variant>
    </vt:vector>
  </HeadingPairs>
  <TitlesOfParts>
    <vt:vector size="90" baseType="lpstr">
      <vt:lpstr>Capitaux</vt:lpstr>
      <vt:lpstr>Image bitmap</vt:lpstr>
      <vt:lpstr>Modéliser à l’aide d’un tableur </vt:lpstr>
      <vt:lpstr>Ressources  …parmi beaucoup d’autres :</vt:lpstr>
      <vt:lpstr>Séance 1</vt:lpstr>
      <vt:lpstr>Modèle de calcul</vt:lpstr>
      <vt:lpstr>Modèle de calcul  </vt:lpstr>
      <vt:lpstr>Modèle de calcul  modèle financier</vt:lpstr>
      <vt:lpstr>Modèle de calcul  modèle financier</vt:lpstr>
      <vt:lpstr>Modèle de calcul  tableur</vt:lpstr>
      <vt:lpstr>Modèle de calcul  risques et démarche</vt:lpstr>
      <vt:lpstr>Modèle de calcul  démarche – Analyser</vt:lpstr>
      <vt:lpstr>Modèle de calcul  démarche – Mettre en œuvre</vt:lpstr>
      <vt:lpstr>Le tableur, vocabulaire</vt:lpstr>
      <vt:lpstr>Le tableur, vocabulaire  tableur, classeur, feuille </vt:lpstr>
      <vt:lpstr>Le tableur, vocabulaire  Cellule, plage de cellules</vt:lpstr>
      <vt:lpstr>Cellule</vt:lpstr>
      <vt:lpstr>Cellule  Référence</vt:lpstr>
      <vt:lpstr>Cellule  Référence</vt:lpstr>
      <vt:lpstr>Cellule  Nom</vt:lpstr>
      <vt:lpstr>Cellule  Nom</vt:lpstr>
      <vt:lpstr>Cellule  Contenu et type de donnée</vt:lpstr>
      <vt:lpstr> Cellule  Contenu et type de donnée</vt:lpstr>
      <vt:lpstr>Cellule  Valeur et sa représentation</vt:lpstr>
      <vt:lpstr>Cellule  Valeur et sa représentation</vt:lpstr>
      <vt:lpstr>Cellule  Valeur et sa représentation</vt:lpstr>
      <vt:lpstr>Cellule avec formule  contenu, valeur et représentation</vt:lpstr>
      <vt:lpstr>Cellule  Arbre de calcul</vt:lpstr>
      <vt:lpstr>Cellule  Arbre de calcul</vt:lpstr>
      <vt:lpstr>Cellule  Cas de la valeur nulle</vt:lpstr>
      <vt:lpstr>Plages de cellules</vt:lpstr>
      <vt:lpstr>Plages de cellules  Cellules contiguës</vt:lpstr>
      <vt:lpstr>Plages de cellules  Nom</vt:lpstr>
      <vt:lpstr>Plages de cellules   Fusion des cellules</vt:lpstr>
      <vt:lpstr>Plages de cellules   Fusion des cellules</vt:lpstr>
      <vt:lpstr>Plages de cellules  Cellules non contigües</vt:lpstr>
      <vt:lpstr>Calculs automatiques</vt:lpstr>
      <vt:lpstr>Calculs automatiques </vt:lpstr>
      <vt:lpstr>Calculs automatiques  expressions</vt:lpstr>
      <vt:lpstr>Calculs automatiques  opérateurs arithmétiques </vt:lpstr>
      <vt:lpstr>Calculs automatiques  Elever à la puissance </vt:lpstr>
      <vt:lpstr>Calcul automatiques  Adressage des cellules</vt:lpstr>
      <vt:lpstr>Calculs automatiques  opérateurs arithmétiques</vt:lpstr>
      <vt:lpstr>Calculs automatiques  opérateurs arithmétiques</vt:lpstr>
      <vt:lpstr>Calculs automatiques  priorité des opérateurs</vt:lpstr>
      <vt:lpstr>Calculs automatiques  priorité des opérateurs</vt:lpstr>
      <vt:lpstr>Calculs automatiques  priorité des opérateurs</vt:lpstr>
      <vt:lpstr>Calculs automatiques  priorité des opérateurs</vt:lpstr>
      <vt:lpstr>Calculs automatiques  utiliser les noms</vt:lpstr>
      <vt:lpstr>Calculs automatiques  Opérateur de chaîne de caractères </vt:lpstr>
      <vt:lpstr>Outils de recopie</vt:lpstr>
      <vt:lpstr>Outils de recopie </vt:lpstr>
      <vt:lpstr>Outils de recopie   copier / coller</vt:lpstr>
      <vt:lpstr>Outils de recopie   copier / coller</vt:lpstr>
      <vt:lpstr>Outils de recopie  collage spécial</vt:lpstr>
      <vt:lpstr>Outils de recopie   recopie incrémentée de valeurs</vt:lpstr>
      <vt:lpstr>Outils de recopie  recopie incrémentée de valeurs</vt:lpstr>
      <vt:lpstr>Outils de recopie  recopie de formules</vt:lpstr>
      <vt:lpstr>Outils de recopie  recopie de formules</vt:lpstr>
      <vt:lpstr>Outils de recopie  couper/coller ou déplacement</vt:lpstr>
      <vt:lpstr>Outils de recopie  couper/coller ou déplacement</vt:lpstr>
      <vt:lpstr>Outils de recopie  Insertion de lignes</vt:lpstr>
      <vt:lpstr>Outils de recopie  Insertion de lignes</vt:lpstr>
      <vt:lpstr>Outils de recopie  Suppression de lignes</vt:lpstr>
      <vt:lpstr>Outils de recopie  Suppression de lignes</vt:lpstr>
      <vt:lpstr>Références relatives, absolues et mixtes</vt:lpstr>
      <vt:lpstr>Références relatives, absolues et mixtes</vt:lpstr>
      <vt:lpstr>Références relatives, absolues et mixtes</vt:lpstr>
      <vt:lpstr>Références relatives, absolues et mixtes</vt:lpstr>
      <vt:lpstr>Références relatives, absolues et mixtes</vt:lpstr>
      <vt:lpstr>Références relatives, absolues et mixtes</vt:lpstr>
      <vt:lpstr>Références relatives, absolues et mixtes</vt:lpstr>
      <vt:lpstr>Références relatives, absolues et mixtes</vt:lpstr>
      <vt:lpstr>Références relatives, absolues et mixtes</vt:lpstr>
      <vt:lpstr>Références relatives, absolues et mixtes</vt:lpstr>
      <vt:lpstr>Outils de mise forme des cellules</vt:lpstr>
      <vt:lpstr>Outils de mise en forme  </vt:lpstr>
      <vt:lpstr>Outils de mise en forme  Format du nombre</vt:lpstr>
      <vt:lpstr>Outils de mise en forme  Alignement des valeurs</vt:lpstr>
      <vt:lpstr>Outils de mise en forme  Police de caractères</vt:lpstr>
      <vt:lpstr>Outils de mise en forme  Bordure de la cellule</vt:lpstr>
      <vt:lpstr>Outils de mise en forme  Remplissage de la cellule</vt:lpstr>
      <vt:lpstr>Outils de mise en forme  Protection de la cellule</vt:lpstr>
      <vt:lpstr>Règles de bonne pratique</vt:lpstr>
      <vt:lpstr>Règles de bonne pratique  quelques principes</vt:lpstr>
      <vt:lpstr>Règles de bonne pratique  mise en forme</vt:lpstr>
      <vt:lpstr>Règles de bonne pratique  Exemple de contenu standard</vt:lpstr>
      <vt:lpstr>Résumé</vt:lpstr>
      <vt:lpstr>Résumé 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Tableur_seance1</dc:title>
  <dc:creator>vista</dc:creator>
  <cp:lastModifiedBy>moi</cp:lastModifiedBy>
  <cp:revision>487</cp:revision>
  <cp:lastPrinted>2013-09-17T06:50:51Z</cp:lastPrinted>
  <dcterms:modified xsi:type="dcterms:W3CDTF">2018-09-20T06:04:55Z</dcterms:modified>
</cp:coreProperties>
</file>