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3"/>
  </p:notesMasterIdLst>
  <p:handoutMasterIdLst>
    <p:handoutMasterId r:id="rId74"/>
  </p:handoutMasterIdLst>
  <p:sldIdLst>
    <p:sldId id="256" r:id="rId2"/>
    <p:sldId id="401" r:id="rId3"/>
    <p:sldId id="372" r:id="rId4"/>
    <p:sldId id="258" r:id="rId5"/>
    <p:sldId id="460" r:id="rId6"/>
    <p:sldId id="410" r:id="rId7"/>
    <p:sldId id="275" r:id="rId8"/>
    <p:sldId id="411" r:id="rId9"/>
    <p:sldId id="459" r:id="rId10"/>
    <p:sldId id="412" r:id="rId11"/>
    <p:sldId id="329" r:id="rId12"/>
    <p:sldId id="402" r:id="rId13"/>
    <p:sldId id="403" r:id="rId14"/>
    <p:sldId id="413" r:id="rId15"/>
    <p:sldId id="414" r:id="rId16"/>
    <p:sldId id="353" r:id="rId17"/>
    <p:sldId id="259" r:id="rId18"/>
    <p:sldId id="455" r:id="rId19"/>
    <p:sldId id="404" r:id="rId20"/>
    <p:sldId id="405" r:id="rId21"/>
    <p:sldId id="406" r:id="rId22"/>
    <p:sldId id="416" r:id="rId23"/>
    <p:sldId id="417" r:id="rId24"/>
    <p:sldId id="458" r:id="rId25"/>
    <p:sldId id="419" r:id="rId26"/>
    <p:sldId id="409" r:id="rId27"/>
    <p:sldId id="426" r:id="rId28"/>
    <p:sldId id="421" r:id="rId29"/>
    <p:sldId id="422" r:id="rId30"/>
    <p:sldId id="423" r:id="rId31"/>
    <p:sldId id="424" r:id="rId32"/>
    <p:sldId id="425" r:id="rId33"/>
    <p:sldId id="396" r:id="rId34"/>
    <p:sldId id="415" r:id="rId35"/>
    <p:sldId id="407" r:id="rId36"/>
    <p:sldId id="420" r:id="rId37"/>
    <p:sldId id="456" r:id="rId38"/>
    <p:sldId id="418" r:id="rId39"/>
    <p:sldId id="351" r:id="rId40"/>
    <p:sldId id="430" r:id="rId41"/>
    <p:sldId id="431" r:id="rId42"/>
    <p:sldId id="370" r:id="rId43"/>
    <p:sldId id="432" r:id="rId44"/>
    <p:sldId id="433" r:id="rId45"/>
    <p:sldId id="434" r:id="rId46"/>
    <p:sldId id="435" r:id="rId47"/>
    <p:sldId id="427" r:id="rId48"/>
    <p:sldId id="436" r:id="rId49"/>
    <p:sldId id="457" r:id="rId50"/>
    <p:sldId id="447" r:id="rId51"/>
    <p:sldId id="448" r:id="rId52"/>
    <p:sldId id="437" r:id="rId53"/>
    <p:sldId id="439" r:id="rId54"/>
    <p:sldId id="438" r:id="rId55"/>
    <p:sldId id="440" r:id="rId56"/>
    <p:sldId id="442" r:id="rId57"/>
    <p:sldId id="441" r:id="rId58"/>
    <p:sldId id="443" r:id="rId59"/>
    <p:sldId id="444" r:id="rId60"/>
    <p:sldId id="446" r:id="rId61"/>
    <p:sldId id="445" r:id="rId62"/>
    <p:sldId id="375" r:id="rId63"/>
    <p:sldId id="339" r:id="rId64"/>
    <p:sldId id="449" r:id="rId65"/>
    <p:sldId id="450" r:id="rId66"/>
    <p:sldId id="451" r:id="rId67"/>
    <p:sldId id="452" r:id="rId68"/>
    <p:sldId id="453" r:id="rId69"/>
    <p:sldId id="454" r:id="rId70"/>
    <p:sldId id="428" r:id="rId71"/>
    <p:sldId id="429" r:id="rId72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7" autoAdjust="0"/>
    <p:restoredTop sz="96750" autoAdjust="0"/>
  </p:normalViewPr>
  <p:slideViewPr>
    <p:cSldViewPr>
      <p:cViewPr varScale="1">
        <p:scale>
          <a:sx n="50" d="100"/>
          <a:sy n="50" d="100"/>
        </p:scale>
        <p:origin x="-118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8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9" d="100"/>
        <a:sy n="2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96404C3-263C-4A86-A007-CD450B0A3168}" type="datetimeFigureOut">
              <a:rPr lang="fr-FR"/>
              <a:pPr>
                <a:defRPr/>
              </a:pPr>
              <a:t>27/09/2018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4009D66-3B13-4AD1-92E7-33FD6A489A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942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6A7D7B11-589F-496B-B040-8F6636BF450B}" type="datetimeFigureOut">
              <a:rPr lang="fr-FR"/>
              <a:pPr>
                <a:defRPr/>
              </a:pPr>
              <a:t>27/09/2018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249EF90E-3B2B-4906-A65B-D286A792C25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5697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fr-FR" smtClean="0"/>
          </a:p>
        </p:txBody>
      </p:sp>
      <p:sp>
        <p:nvSpPr>
          <p:cNvPr id="368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D2A386-6C43-49C3-93A5-3C68C2EDCD6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fr-FR" smtClean="0"/>
          </a:p>
        </p:txBody>
      </p:sp>
      <p:sp>
        <p:nvSpPr>
          <p:cNvPr id="368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D2A386-6C43-49C3-93A5-3C68C2EDCD6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fr-FR" smtClean="0"/>
          </a:p>
        </p:txBody>
      </p:sp>
      <p:sp>
        <p:nvSpPr>
          <p:cNvPr id="368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327A61-C943-4973-BDD4-CD2C7A3E10F3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ectangle à coins arrondis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1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 (2)</a:t>
            </a:r>
            <a:endParaRPr lang="fr-BE" dirty="0"/>
          </a:p>
        </p:txBody>
      </p:sp>
      <p:sp>
        <p:nvSpPr>
          <p:cNvPr id="12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 dirty="0"/>
          </a:p>
        </p:txBody>
      </p:sp>
      <p:sp>
        <p:nvSpPr>
          <p:cNvPr id="13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4C5EA5A-2B61-4919-989C-8EEDB9602ED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FF3D1-DA09-4374-BD3A-5D9ABFC378A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ectangle à coins arrondis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00BEB-9FBC-4FDB-9D6C-F2B5FAE1346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EE686-1CDA-4750-97C2-2BD5418893E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8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2B398-A489-45F2-8B8E-A4796810768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255C8-0448-40F4-B98B-226E38A0B59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554CA-22DC-478E-B434-3D8C45783DC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65426-6768-4501-9868-F967D487BE9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2F784-3FC7-4C1E-83D0-571FBE75DB98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9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658CF61F-A992-4F80-AB8E-0BBEDDE1CA8A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46" r:id="rId2"/>
    <p:sldLayoutId id="2147484354" r:id="rId3"/>
    <p:sldLayoutId id="2147484347" r:id="rId4"/>
    <p:sldLayoutId id="2147484348" r:id="rId5"/>
    <p:sldLayoutId id="2147484349" r:id="rId6"/>
    <p:sldLayoutId id="2147484350" r:id="rId7"/>
    <p:sldLayoutId id="2147484351" r:id="rId8"/>
    <p:sldLayoutId id="2147484352" r:id="rId9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(2)</a:t>
            </a:r>
          </a:p>
          <a:p>
            <a:pPr eaLnBrk="1" hangingPunct="1"/>
            <a:endParaRPr lang="fr-FR" dirty="0" smtClean="0"/>
          </a:p>
        </p:txBody>
      </p:sp>
      <p:sp>
        <p:nvSpPr>
          <p:cNvPr id="4099" name="Titr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fr-FR" smtClean="0"/>
              <a:t>Modéliser à l’aide d’un tableur</a:t>
            </a:r>
            <a:br>
              <a:rPr lang="fr-FR" smtClean="0"/>
            </a:br>
            <a:endParaRPr lang="fr-FR" smtClean="0"/>
          </a:p>
        </p:txBody>
      </p:sp>
      <p:sp>
        <p:nvSpPr>
          <p:cNvPr id="6148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7C2F6-E947-4B51-9F13-89AFC0FC69C1}" type="slidenum">
              <a:rPr lang="fr-BE"/>
              <a:pPr>
                <a:defRPr/>
              </a:pPr>
              <a:t>1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</a:t>
            </a:r>
            <a:br>
              <a:rPr lang="fr-FR" smtClean="0"/>
            </a:br>
            <a:r>
              <a:rPr lang="fr-FR" smtClean="0"/>
              <a:t>	appel d’une fonction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Dans un tableur, si la fonction « maFonction » est définie, nous pouvons l’utiliser pour fournir la valeur d’une cellule :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BBBB3-CF5A-4CAB-AF20-7B6205B83EA7}" type="slidenum">
              <a:rPr lang="fr-BE" smtClean="0"/>
              <a:pPr>
                <a:defRPr/>
              </a:pPr>
              <a:t>10</a:t>
            </a:fld>
            <a:endParaRPr lang="fr-BE"/>
          </a:p>
        </p:txBody>
      </p:sp>
      <p:pic>
        <p:nvPicPr>
          <p:cNvPr id="1229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8875" y="2643188"/>
            <a:ext cx="6913563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5786438" y="2624138"/>
            <a:ext cx="2428875" cy="50006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</a:t>
            </a:r>
            <a:br>
              <a:rPr lang="fr-FR" smtClean="0"/>
            </a:br>
            <a:r>
              <a:rPr lang="fr-FR" smtClean="0"/>
              <a:t>	intégrées au tableur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Les tableurs intègrent de nombreuses fonctions organisées en catégories</a:t>
            </a:r>
          </a:p>
          <a:p>
            <a:pPr lvl="1"/>
            <a:endParaRPr lang="fr-FR" smtClean="0"/>
          </a:p>
          <a:p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1EE02A-4C7F-4A8B-B531-D2B8391CB7E4}" type="slidenum">
              <a:rPr lang="fr-BE" smtClean="0"/>
              <a:pPr>
                <a:defRPr/>
              </a:pPr>
              <a:t>11</a:t>
            </a:fld>
            <a:endParaRPr lang="fr-BE"/>
          </a:p>
        </p:txBody>
      </p:sp>
      <p:pic>
        <p:nvPicPr>
          <p:cNvPr id="13319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63" y="2214563"/>
            <a:ext cx="3500437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</a:t>
            </a:r>
            <a:br>
              <a:rPr lang="fr-FR" smtClean="0"/>
            </a:br>
            <a:r>
              <a:rPr lang="fr-FR" smtClean="0"/>
              <a:t>	intégrées au tableur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Une catégorie rassemble des fonctions :</a:t>
            </a:r>
          </a:p>
          <a:p>
            <a:pPr lvl="1"/>
            <a:endParaRPr lang="fr-FR" smtClean="0"/>
          </a:p>
          <a:p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0A0CF8-0D65-4999-B445-0DE366C9CBE3}" type="slidenum">
              <a:rPr lang="fr-BE" smtClean="0"/>
              <a:pPr>
                <a:defRPr/>
              </a:pPr>
              <a:t>12</a:t>
            </a:fld>
            <a:endParaRPr lang="fr-BE"/>
          </a:p>
        </p:txBody>
      </p:sp>
      <p:pic>
        <p:nvPicPr>
          <p:cNvPr id="143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25" y="2000250"/>
            <a:ext cx="5029200" cy="430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</a:t>
            </a:r>
            <a:br>
              <a:rPr lang="fr-FR" smtClean="0"/>
            </a:br>
            <a:r>
              <a:rPr lang="fr-FR" smtClean="0"/>
              <a:t>	intégrées au tableur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Une fonction définit des paramètres  (ce qu’elle attend) :</a:t>
            </a:r>
          </a:p>
          <a:p>
            <a:pPr lvl="1"/>
            <a:endParaRPr lang="fr-FR" smtClean="0"/>
          </a:p>
          <a:p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208EA5-AA26-45C2-8C65-DA4812C714FA}" type="slidenum">
              <a:rPr lang="fr-BE" smtClean="0"/>
              <a:pPr>
                <a:defRPr/>
              </a:pPr>
              <a:t>13</a:t>
            </a:fld>
            <a:endParaRPr lang="fr-BE"/>
          </a:p>
        </p:txBody>
      </p:sp>
      <p:pic>
        <p:nvPicPr>
          <p:cNvPr id="1536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438" y="2437978"/>
            <a:ext cx="8120062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</a:t>
            </a:r>
            <a:br>
              <a:rPr lang="fr-FR" smtClean="0"/>
            </a:br>
            <a:r>
              <a:rPr lang="fr-FR" smtClean="0"/>
              <a:t>	appel dans une formule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mtClean="0"/>
              <a:t>Un « assistant fonctions » permet d’être aidé dans l’insertion d’une fonction dans une formule de calcul : </a:t>
            </a:r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r>
              <a:rPr lang="fr-FR" smtClean="0"/>
              <a:t>La saisie peut être directement réalisée en saisissant son nom :</a:t>
            </a:r>
          </a:p>
          <a:p>
            <a:pPr>
              <a:buFont typeface="Wingdings 2" pitchFamily="18" charset="2"/>
              <a:buNone/>
            </a:pPr>
            <a:r>
              <a:rPr lang="fr-FR" sz="2800" b="1" smtClean="0"/>
              <a:t>=Nom de la fonction ( liste des arguments séparés par « ; » )</a:t>
            </a:r>
          </a:p>
          <a:p>
            <a:r>
              <a:rPr lang="fr-FR" sz="2800" smtClean="0"/>
              <a:t>Une fonction peut également être utilisée dans une expression plus complexe (sans le «= » )</a:t>
            </a:r>
          </a:p>
          <a:p>
            <a:endParaRPr lang="fr-FR" smtClean="0"/>
          </a:p>
          <a:p>
            <a:endParaRPr lang="fr-FR" smtClean="0"/>
          </a:p>
          <a:p>
            <a:pPr>
              <a:buFont typeface="Wingdings 2" pitchFamily="18" charset="2"/>
              <a:buNone/>
            </a:pPr>
            <a:endParaRPr lang="fr-FR" smtClean="0"/>
          </a:p>
          <a:p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C5C8AD-0A03-4A03-895F-EFEAC61770E5}" type="slidenum">
              <a:rPr lang="fr-BE" smtClean="0"/>
              <a:pPr>
                <a:defRPr/>
              </a:pPr>
              <a:t>14</a:t>
            </a:fld>
            <a:endParaRPr lang="fr-BE"/>
          </a:p>
        </p:txBody>
      </p:sp>
      <p:pic>
        <p:nvPicPr>
          <p:cNvPr id="1639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712" y="2421485"/>
            <a:ext cx="1328738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à coins arrondis 7"/>
          <p:cNvSpPr/>
          <p:nvPr/>
        </p:nvSpPr>
        <p:spPr>
          <a:xfrm>
            <a:off x="4716016" y="2564904"/>
            <a:ext cx="3960440" cy="1301206"/>
          </a:xfrm>
          <a:prstGeom prst="wedgeRoundRectCallout">
            <a:avLst>
              <a:gd name="adj1" fmla="val -71714"/>
              <a:gd name="adj2" fmla="val 177375"/>
              <a:gd name="adj3" fmla="val 16667"/>
            </a:avLst>
          </a:prstGeom>
          <a:solidFill>
            <a:schemeClr val="lt1">
              <a:alpha val="42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Séparateur de listes </a:t>
            </a:r>
            <a:r>
              <a:rPr lang="fr-FR" sz="2000" b="1" smtClean="0"/>
              <a:t>Windows («</a:t>
            </a:r>
            <a:r>
              <a:rPr lang="fr-FR" sz="2000" b="1" dirty="0" smtClean="0"/>
              <a:t> ; » (FR), « , </a:t>
            </a:r>
            <a:r>
              <a:rPr lang="fr-FR" sz="2000" b="1" smtClean="0"/>
              <a:t>» US) : Panneau </a:t>
            </a:r>
            <a:r>
              <a:rPr lang="fr-FR" sz="2000" b="1" dirty="0" smtClean="0"/>
              <a:t>de configuration, Options régionales</a:t>
            </a:r>
            <a:r>
              <a:rPr lang="fr-FR" sz="2000" b="1" smtClean="0"/>
              <a:t>, Personnaliser</a:t>
            </a:r>
            <a:endParaRPr lang="fr-FR" sz="20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</a:t>
            </a:r>
            <a:br>
              <a:rPr lang="fr-FR" smtClean="0"/>
            </a:br>
            <a:r>
              <a:rPr lang="fr-FR" smtClean="0"/>
              <a:t>	paramètres et arguments</a:t>
            </a:r>
          </a:p>
        </p:txBody>
      </p:sp>
      <p:sp>
        <p:nvSpPr>
          <p:cNvPr id="17411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Précision relative à l’usage des termes « paramètre » et « argument »:</a:t>
            </a:r>
          </a:p>
          <a:p>
            <a:pPr lvl="1"/>
            <a:r>
              <a:rPr lang="fr-FR" smtClean="0"/>
              <a:t>Les </a:t>
            </a:r>
            <a:r>
              <a:rPr lang="fr-FR" b="1" smtClean="0"/>
              <a:t>paramètres</a:t>
            </a:r>
            <a:r>
              <a:rPr lang="fr-FR" smtClean="0"/>
              <a:t> ( ou </a:t>
            </a:r>
            <a:r>
              <a:rPr lang="fr-FR" b="1" smtClean="0"/>
              <a:t>paramètres </a:t>
            </a:r>
            <a:r>
              <a:rPr lang="fr-FR" sz="2800" b="1" u="sng" smtClean="0"/>
              <a:t>formels</a:t>
            </a:r>
            <a:r>
              <a:rPr lang="fr-FR" smtClean="0"/>
              <a:t>) définissent les types de valeurs attendues par une fonction</a:t>
            </a:r>
          </a:p>
          <a:p>
            <a:pPr lvl="2"/>
            <a:r>
              <a:rPr lang="fr-FR" smtClean="0"/>
              <a:t>Une fonction définit les paramètres qu’elle s’attend à recevoir</a:t>
            </a:r>
          </a:p>
          <a:p>
            <a:pPr lvl="1"/>
            <a:r>
              <a:rPr lang="fr-FR" smtClean="0"/>
              <a:t>Les </a:t>
            </a:r>
            <a:r>
              <a:rPr lang="fr-FR" b="1" smtClean="0"/>
              <a:t>arguments</a:t>
            </a:r>
            <a:r>
              <a:rPr lang="fr-FR" smtClean="0"/>
              <a:t> ( ou </a:t>
            </a:r>
            <a:r>
              <a:rPr lang="fr-FR" b="1" smtClean="0"/>
              <a:t>paramètres </a:t>
            </a:r>
            <a:r>
              <a:rPr lang="fr-FR" sz="2800" b="1" u="sng" smtClean="0"/>
              <a:t>réels</a:t>
            </a:r>
            <a:r>
              <a:rPr lang="fr-FR" smtClean="0"/>
              <a:t>) représentent les valeurs effectivement passées à la fonction lors de son appel</a:t>
            </a:r>
          </a:p>
          <a:p>
            <a:pPr lvl="2"/>
            <a:r>
              <a:rPr lang="fr-FR" smtClean="0"/>
              <a:t>L’appel d’une fonction est réalisé en passant des arguments, valeurs réelles </a:t>
            </a:r>
          </a:p>
          <a:p>
            <a:r>
              <a:rPr lang="fr-FR" smtClean="0"/>
              <a:t>Dans l’usage, le terme « paramètre » est souvent utilisé pour couvrir ces 2 notions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C369D-C4C8-42CA-9648-EAC023D073E8}" type="slidenum">
              <a:rPr lang="fr-BE" smtClean="0"/>
              <a:pPr>
                <a:defRPr/>
              </a:pPr>
              <a:t>15</a:t>
            </a:fld>
            <a:endParaRPr lang="fr-B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de base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470D22-706B-486B-95A4-3108FAA08D5D}" type="slidenum">
              <a:rPr lang="fr-BE" smtClean="0"/>
              <a:pPr>
                <a:defRPr/>
              </a:pPr>
              <a:t>16</a:t>
            </a:fld>
            <a:endParaRPr lang="fr-B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Fonctions de base</a:t>
            </a:r>
            <a:br>
              <a:rPr lang="fr-FR" dirty="0" smtClean="0"/>
            </a:br>
            <a:r>
              <a:rPr lang="fr-FR" dirty="0" smtClean="0"/>
              <a:t>	SOMME	</a:t>
            </a:r>
            <a:endParaRPr lang="fr-FR" dirty="0"/>
          </a:p>
        </p:txBody>
      </p:sp>
      <p:sp>
        <p:nvSpPr>
          <p:cNvPr id="1536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pPr eaLnBrk="1" hangingPunct="1">
              <a:defRPr/>
            </a:pPr>
            <a:r>
              <a:rPr lang="fr-FR" sz="2400" dirty="0" smtClean="0"/>
              <a:t>La fonction SOMME (anglais : </a:t>
            </a:r>
            <a:r>
              <a:rPr lang="fr-F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</a:t>
            </a:r>
            <a:r>
              <a:rPr lang="fr-FR" sz="2400" dirty="0" smtClean="0"/>
              <a:t>)</a:t>
            </a:r>
          </a:p>
          <a:p>
            <a:pPr lvl="1" eaLnBrk="1" hangingPunct="1">
              <a:defRPr/>
            </a:pPr>
            <a:r>
              <a:rPr lang="fr-FR" sz="2000" dirty="0" smtClean="0"/>
              <a:t>Attend des nombres (au moins 1) sous forme d’une liste de littéraux, références de cellules et/ou de plages de cellules</a:t>
            </a:r>
          </a:p>
          <a:p>
            <a:pPr lvl="1" eaLnBrk="1" hangingPunct="1">
              <a:defRPr/>
            </a:pPr>
            <a:endParaRPr lang="fr-FR" sz="2000" dirty="0" smtClean="0"/>
          </a:p>
          <a:p>
            <a:pPr lvl="1" eaLnBrk="1" hangingPunct="1">
              <a:defRPr/>
            </a:pPr>
            <a:endParaRPr lang="fr-FR" sz="2000" dirty="0" smtClean="0"/>
          </a:p>
          <a:p>
            <a:pPr lvl="1" eaLnBrk="1" hangingPunct="1">
              <a:defRPr/>
            </a:pPr>
            <a:endParaRPr lang="fr-FR" sz="2000" dirty="0" smtClean="0"/>
          </a:p>
          <a:p>
            <a:pPr lvl="1" eaLnBrk="1" hangingPunct="1">
              <a:defRPr/>
            </a:pPr>
            <a:r>
              <a:rPr lang="fr-FR" sz="2000" dirty="0" smtClean="0"/>
              <a:t>Renvoie la somme des nombres de la liste</a:t>
            </a:r>
          </a:p>
          <a:p>
            <a:pPr eaLnBrk="1" hangingPunct="1">
              <a:defRPr/>
            </a:pPr>
            <a:r>
              <a:rPr lang="fr-FR" sz="2400" dirty="0" smtClean="0"/>
              <a:t>On fera appel à la fonction SOMME en lui passant des arguments entre parenthèses :</a:t>
            </a:r>
          </a:p>
          <a:p>
            <a:pPr lvl="1" eaLnBrk="1" hangingPunct="1">
              <a:defRPr/>
            </a:pPr>
            <a:r>
              <a:rPr lang="fr-FR" sz="2000" dirty="0" smtClean="0"/>
              <a:t>Somme des nombres de la plage A1:A9</a:t>
            </a:r>
          </a:p>
          <a:p>
            <a:pPr lvl="2" eaLnBrk="1" hangingPunct="1">
              <a:defRPr/>
            </a:pPr>
            <a:r>
              <a:rPr lang="fr-FR" sz="2400" dirty="0" smtClean="0"/>
              <a:t>=SOMME(A1:A9)</a:t>
            </a:r>
          </a:p>
          <a:p>
            <a:pPr lvl="1" eaLnBrk="1" hangingPunct="1">
              <a:defRPr/>
            </a:pPr>
            <a:r>
              <a:rPr lang="fr-FR" sz="2000" dirty="0" smtClean="0"/>
              <a:t>Somme des nombres des plages A1:A9, B15:D18 et de la cellule E5</a:t>
            </a:r>
          </a:p>
          <a:p>
            <a:pPr lvl="2" eaLnBrk="1" hangingPunct="1">
              <a:defRPr/>
            </a:pPr>
            <a:r>
              <a:rPr lang="fr-FR" sz="2400" dirty="0" smtClean="0"/>
              <a:t>=SOMME(A1:A9;B15:D18;E5)</a:t>
            </a:r>
          </a:p>
          <a:p>
            <a:pPr lvl="2" eaLnBrk="1" hangingPunct="1">
              <a:defRPr/>
            </a:pPr>
            <a:endParaRPr lang="fr-FR" sz="1800" dirty="0" smtClean="0"/>
          </a:p>
          <a:p>
            <a:pPr lvl="2" eaLnBrk="1" hangingPunct="1">
              <a:defRPr/>
            </a:pPr>
            <a:endParaRPr lang="fr-FR" sz="1800" dirty="0" smtClean="0"/>
          </a:p>
        </p:txBody>
      </p:sp>
      <p:sp>
        <p:nvSpPr>
          <p:cNvPr id="12292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(2)</a:t>
            </a:r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CEED1-87EB-4151-B411-F03A41F88508}" type="slidenum">
              <a:rPr lang="fr-BE"/>
              <a:pPr>
                <a:defRPr/>
              </a:pPr>
              <a:t>17</a:t>
            </a:fld>
            <a:endParaRPr lang="fr-BE" dirty="0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1358" y="2636912"/>
            <a:ext cx="421481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Fonctions de base</a:t>
            </a:r>
            <a:br>
              <a:rPr lang="fr-FR" dirty="0" smtClean="0"/>
            </a:br>
            <a:r>
              <a:rPr lang="fr-FR" dirty="0" smtClean="0"/>
              <a:t>	SOMME	</a:t>
            </a:r>
            <a:endParaRPr lang="fr-FR" dirty="0"/>
          </a:p>
        </p:txBody>
      </p:sp>
      <p:sp>
        <p:nvSpPr>
          <p:cNvPr id="2048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pPr eaLnBrk="1" hangingPunct="1"/>
            <a:r>
              <a:rPr lang="fr-FR" smtClean="0"/>
              <a:t>Une fonction peut être utilisée dans une expression plus complexe</a:t>
            </a:r>
          </a:p>
          <a:p>
            <a:pPr eaLnBrk="1" hangingPunct="1"/>
            <a:r>
              <a:rPr lang="fr-FR" smtClean="0"/>
              <a:t>Par exemple, si on souhaite multiplier par un certain coefficient la somme des valeurs d’une plage :</a:t>
            </a:r>
          </a:p>
          <a:p>
            <a:pPr lvl="1" eaLnBrk="1" hangingPunct="1">
              <a:buFont typeface="Wingdings 2" pitchFamily="18" charset="2"/>
              <a:buNone/>
            </a:pPr>
            <a:endParaRPr lang="fr-FR" sz="2800" smtClean="0"/>
          </a:p>
          <a:p>
            <a:pPr lvl="2" eaLnBrk="1" hangingPunct="1"/>
            <a:endParaRPr lang="fr-FR" smtClean="0"/>
          </a:p>
          <a:p>
            <a:pPr lvl="2" eaLnBrk="1" hangingPunct="1"/>
            <a:endParaRPr lang="fr-FR" smtClean="0"/>
          </a:p>
        </p:txBody>
      </p:sp>
      <p:sp>
        <p:nvSpPr>
          <p:cNvPr id="12292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(2)</a:t>
            </a:r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2D5376-0EF8-49AF-8DA0-E7A397C922AD}" type="slidenum">
              <a:rPr lang="fr-BE"/>
              <a:pPr>
                <a:defRPr/>
              </a:pPr>
              <a:t>18</a:t>
            </a:fld>
            <a:endParaRPr lang="fr-BE" dirty="0"/>
          </a:p>
        </p:txBody>
      </p:sp>
      <p:pic>
        <p:nvPicPr>
          <p:cNvPr id="204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13" y="3114675"/>
            <a:ext cx="5500687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286375" y="3114675"/>
            <a:ext cx="2286000" cy="3571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6143624" y="5157192"/>
            <a:ext cx="2748855" cy="1057871"/>
          </a:xfrm>
          <a:prstGeom prst="wedgeRoundRectCallout">
            <a:avLst>
              <a:gd name="adj1" fmla="val -65028"/>
              <a:gd name="adj2" fmla="val 8156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b="1" u="sng" dirty="0">
                <a:solidFill>
                  <a:srgbClr val="FF0000"/>
                </a:solidFill>
              </a:rPr>
              <a:t>Attention : </a:t>
            </a:r>
            <a:r>
              <a:rPr lang="fr-FR" b="1" dirty="0">
                <a:solidFill>
                  <a:srgbClr val="FF0000"/>
                </a:solidFill>
              </a:rPr>
              <a:t>à éviter dans le monde réel : on s’attend à avoir le total de CA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Fonctions de base</a:t>
            </a:r>
            <a:br>
              <a:rPr lang="fr-FR" dirty="0" smtClean="0"/>
            </a:br>
            <a:r>
              <a:rPr lang="fr-FR" dirty="0" smtClean="0"/>
              <a:t>	MOYENNE	</a:t>
            </a:r>
            <a:endParaRPr lang="fr-FR" dirty="0"/>
          </a:p>
        </p:txBody>
      </p:sp>
      <p:sp>
        <p:nvSpPr>
          <p:cNvPr id="1638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pPr eaLnBrk="1" hangingPunct="1">
              <a:defRPr/>
            </a:pPr>
            <a:r>
              <a:rPr lang="fr-FR" sz="2400" dirty="0" smtClean="0"/>
              <a:t>La fonction MOYENNE (anglais : </a:t>
            </a:r>
            <a:r>
              <a:rPr lang="fr-F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AVERAGE, AVG</a:t>
            </a:r>
            <a:r>
              <a:rPr lang="fr-FR" sz="2400" dirty="0" smtClean="0"/>
              <a:t>)</a:t>
            </a:r>
          </a:p>
          <a:p>
            <a:pPr lvl="1" eaLnBrk="1" hangingPunct="1">
              <a:defRPr/>
            </a:pPr>
            <a:r>
              <a:rPr lang="fr-FR" sz="2000" dirty="0" smtClean="0"/>
              <a:t>Attend des nombres (au moins 1) sous forme d’une liste de littéraux, références de cellules et/ou de plages de cellules</a:t>
            </a:r>
          </a:p>
          <a:p>
            <a:pPr lvl="1" eaLnBrk="1" hangingPunct="1">
              <a:defRPr/>
            </a:pPr>
            <a:endParaRPr lang="fr-FR" sz="2000" dirty="0" smtClean="0"/>
          </a:p>
          <a:p>
            <a:pPr lvl="1" eaLnBrk="1" hangingPunct="1">
              <a:defRPr/>
            </a:pPr>
            <a:endParaRPr lang="fr-FR" sz="2000" dirty="0" smtClean="0"/>
          </a:p>
          <a:p>
            <a:pPr lvl="1" eaLnBrk="1" hangingPunct="1">
              <a:defRPr/>
            </a:pPr>
            <a:endParaRPr lang="fr-FR" sz="2000" dirty="0" smtClean="0"/>
          </a:p>
          <a:p>
            <a:pPr lvl="1" eaLnBrk="1" hangingPunct="1">
              <a:defRPr/>
            </a:pPr>
            <a:r>
              <a:rPr lang="fr-FR" sz="2000" dirty="0" smtClean="0"/>
              <a:t>Renvoie la moyenne des nombres de la liste</a:t>
            </a:r>
          </a:p>
          <a:p>
            <a:pPr eaLnBrk="1" hangingPunct="1">
              <a:defRPr/>
            </a:pPr>
            <a:r>
              <a:rPr lang="fr-FR" sz="2400" dirty="0" smtClean="0"/>
              <a:t>On fera appel à la fonction MOYENNE en lui passant des arguments entre parenthèses :</a:t>
            </a:r>
          </a:p>
          <a:p>
            <a:pPr lvl="1" eaLnBrk="1" hangingPunct="1">
              <a:defRPr/>
            </a:pPr>
            <a:r>
              <a:rPr lang="fr-FR" sz="2000" dirty="0" smtClean="0"/>
              <a:t>Moyenne des nombres de la plage A1:A9</a:t>
            </a:r>
          </a:p>
          <a:p>
            <a:pPr lvl="2" eaLnBrk="1" hangingPunct="1">
              <a:defRPr/>
            </a:pPr>
            <a:r>
              <a:rPr lang="fr-FR" sz="2400" dirty="0" smtClean="0"/>
              <a:t>=MOYENNE(A1:A9)</a:t>
            </a:r>
          </a:p>
          <a:p>
            <a:pPr lvl="1" eaLnBrk="1" hangingPunct="1">
              <a:defRPr/>
            </a:pPr>
            <a:r>
              <a:rPr lang="fr-FR" sz="2000" dirty="0" smtClean="0"/>
              <a:t>Moyenne des nombres des plages A1:A9, B15:D18 et de E5</a:t>
            </a:r>
          </a:p>
          <a:p>
            <a:pPr lvl="2" eaLnBrk="1" hangingPunct="1">
              <a:defRPr/>
            </a:pPr>
            <a:r>
              <a:rPr lang="fr-FR" sz="2400" dirty="0" smtClean="0"/>
              <a:t>=MOYENNE(A1:A9;B15:D18;E5)</a:t>
            </a:r>
          </a:p>
        </p:txBody>
      </p:sp>
      <p:sp>
        <p:nvSpPr>
          <p:cNvPr id="12292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(2)</a:t>
            </a:r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317629-5A13-4637-83A1-0DE1FC2B502F}" type="slidenum">
              <a:rPr lang="fr-BE"/>
              <a:pPr>
                <a:defRPr/>
              </a:pPr>
              <a:t>19</a:t>
            </a:fld>
            <a:endParaRPr lang="fr-BE" dirty="0"/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38" y="2643188"/>
            <a:ext cx="4143375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à coins arrondis 7"/>
          <p:cNvSpPr/>
          <p:nvPr/>
        </p:nvSpPr>
        <p:spPr>
          <a:xfrm>
            <a:off x="5796137" y="0"/>
            <a:ext cx="3347864" cy="1500188"/>
          </a:xfrm>
          <a:prstGeom prst="wedgeRoundRectCallout">
            <a:avLst>
              <a:gd name="adj1" fmla="val -50527"/>
              <a:gd name="adj2" fmla="val 27826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schemeClr val="tx1"/>
                </a:solidFill>
              </a:rPr>
              <a:t>Remarque : la fonction MOYENNE ignore les cellules vides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Séance 2</a:t>
            </a:r>
          </a:p>
        </p:txBody>
      </p:sp>
      <p:sp>
        <p:nvSpPr>
          <p:cNvPr id="6147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Les fonctions</a:t>
            </a:r>
          </a:p>
          <a:p>
            <a:pPr eaLnBrk="1" hangingPunct="1"/>
            <a:r>
              <a:rPr lang="fr-FR" smtClean="0"/>
              <a:t>Fonctions de base</a:t>
            </a:r>
          </a:p>
          <a:p>
            <a:pPr eaLnBrk="1" hangingPunct="1"/>
            <a:r>
              <a:rPr lang="fr-FR" smtClean="0"/>
              <a:t>Fonctions conditionnelles</a:t>
            </a:r>
          </a:p>
          <a:p>
            <a:pPr eaLnBrk="1" hangingPunct="1"/>
            <a:r>
              <a:rPr lang="fr-FR" smtClean="0"/>
              <a:t>Fonctions logiques</a:t>
            </a:r>
          </a:p>
          <a:p>
            <a:pPr lvl="1" eaLnBrk="1" hangingPunct="1"/>
            <a:r>
              <a:rPr lang="fr-FR" smtClean="0"/>
              <a:t>Expressions logiques</a:t>
            </a:r>
          </a:p>
          <a:p>
            <a:pPr lvl="1" eaLnBrk="1" hangingPunct="1"/>
            <a:r>
              <a:rPr lang="fr-FR" smtClean="0"/>
              <a:t>Fonctions  logiques</a:t>
            </a:r>
          </a:p>
          <a:p>
            <a:pPr eaLnBrk="1" hangingPunct="1"/>
            <a:r>
              <a:rPr lang="fr-FR" smtClean="0"/>
              <a:t>Fonctions d’information</a:t>
            </a:r>
          </a:p>
          <a:p>
            <a:pPr lvl="1" eaLnBrk="1" hangingPunct="1"/>
            <a:r>
              <a:rPr lang="fr-FR" smtClean="0"/>
              <a:t>Information sur le contenu</a:t>
            </a:r>
          </a:p>
          <a:p>
            <a:pPr lvl="1" eaLnBrk="1" hangingPunct="1"/>
            <a:r>
              <a:rPr lang="fr-FR" smtClean="0"/>
              <a:t>Gérer les erreurs</a:t>
            </a:r>
          </a:p>
          <a:p>
            <a:pPr eaLnBrk="1" hangingPunct="1"/>
            <a:r>
              <a:rPr lang="fr-FR" smtClean="0"/>
              <a:t>Résumé</a:t>
            </a:r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</p:txBody>
      </p:sp>
      <p:sp>
        <p:nvSpPr>
          <p:cNvPr id="9220" name="Espace réservé de la date 5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682A8C-0920-4056-BD45-65231AFC4155}" type="slidenum">
              <a:rPr lang="fr-BE"/>
              <a:pPr>
                <a:defRPr/>
              </a:pPr>
              <a:t>2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Fonctions de base</a:t>
            </a:r>
            <a:br>
              <a:rPr lang="fr-FR" dirty="0" smtClean="0"/>
            </a:br>
            <a:r>
              <a:rPr lang="fr-FR" dirty="0" smtClean="0"/>
              <a:t>	MIN et MAX	</a:t>
            </a:r>
            <a:endParaRPr lang="fr-FR" dirty="0"/>
          </a:p>
        </p:txBody>
      </p:sp>
      <p:sp>
        <p:nvSpPr>
          <p:cNvPr id="22531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pPr eaLnBrk="1" hangingPunct="1"/>
            <a:r>
              <a:rPr lang="fr-FR" sz="2400" dirty="0" smtClean="0"/>
              <a:t>La fonction MIN</a:t>
            </a:r>
          </a:p>
          <a:p>
            <a:pPr lvl="1" eaLnBrk="1" hangingPunct="1"/>
            <a:r>
              <a:rPr lang="fr-FR" sz="2000" dirty="0" smtClean="0"/>
              <a:t>Attend des nombres (au moins 1) sous forme d’une liste de littéraux, références de cellules et/ou de plages de cellules</a:t>
            </a:r>
          </a:p>
          <a:p>
            <a:pPr lvl="1" eaLnBrk="1" hangingPunct="1"/>
            <a:r>
              <a:rPr lang="fr-FR" sz="2000" dirty="0" smtClean="0"/>
              <a:t>Renvoie le plus petit des nombres de la liste</a:t>
            </a:r>
          </a:p>
          <a:p>
            <a:pPr lvl="1" eaLnBrk="1" hangingPunct="1"/>
            <a:r>
              <a:rPr lang="fr-FR" sz="2000" dirty="0" smtClean="0"/>
              <a:t>Exemple : plus petit nombre de la plage A1:A9</a:t>
            </a:r>
          </a:p>
          <a:p>
            <a:pPr lvl="2" eaLnBrk="1" hangingPunct="1"/>
            <a:r>
              <a:rPr lang="fr-FR" sz="2400" dirty="0" smtClean="0"/>
              <a:t>=MIN(A1:A9)</a:t>
            </a:r>
            <a:endParaRPr lang="fr-FR" sz="1800" dirty="0" smtClean="0"/>
          </a:p>
          <a:p>
            <a:pPr eaLnBrk="1" hangingPunct="1"/>
            <a:r>
              <a:rPr lang="fr-FR" sz="2400" dirty="0" smtClean="0"/>
              <a:t>La fonction MAX</a:t>
            </a:r>
          </a:p>
          <a:p>
            <a:pPr lvl="1" eaLnBrk="1" hangingPunct="1"/>
            <a:r>
              <a:rPr lang="fr-FR" sz="2000" dirty="0" smtClean="0"/>
              <a:t>Attend des nombres (au moins 1) sous forme d’une liste de littéraux, références de cellules et/ou de plages de cellules</a:t>
            </a:r>
          </a:p>
          <a:p>
            <a:pPr lvl="1" eaLnBrk="1" hangingPunct="1"/>
            <a:r>
              <a:rPr lang="fr-FR" sz="2000" dirty="0" smtClean="0"/>
              <a:t>Renvoie le plus grand des nombres de la liste</a:t>
            </a:r>
          </a:p>
          <a:p>
            <a:pPr lvl="1" eaLnBrk="1" hangingPunct="1"/>
            <a:r>
              <a:rPr lang="fr-FR" sz="2000" dirty="0" smtClean="0"/>
              <a:t>Exemple : plus grand nombre de la plage A1:A9</a:t>
            </a:r>
          </a:p>
          <a:p>
            <a:pPr lvl="2" eaLnBrk="1" hangingPunct="1"/>
            <a:r>
              <a:rPr lang="fr-FR" sz="2400" dirty="0" smtClean="0"/>
              <a:t>=MAX(A1:A9)</a:t>
            </a:r>
          </a:p>
          <a:p>
            <a:pPr lvl="1" eaLnBrk="1" hangingPunct="1"/>
            <a:endParaRPr lang="fr-FR" sz="2000" dirty="0" smtClean="0"/>
          </a:p>
        </p:txBody>
      </p:sp>
      <p:sp>
        <p:nvSpPr>
          <p:cNvPr id="12292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(2)</a:t>
            </a:r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26F11-43C8-4AE7-AD4F-CA8499248B60}" type="slidenum">
              <a:rPr lang="fr-BE"/>
              <a:pPr>
                <a:defRPr/>
              </a:pPr>
              <a:t>20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Fonctions de base</a:t>
            </a:r>
            <a:br>
              <a:rPr lang="fr-FR" dirty="0" smtClean="0"/>
            </a:br>
            <a:r>
              <a:rPr lang="fr-FR" dirty="0" smtClean="0"/>
              <a:t>	NB et NBVAL	</a:t>
            </a:r>
            <a:endParaRPr lang="fr-FR" dirty="0"/>
          </a:p>
        </p:txBody>
      </p:sp>
      <p:sp>
        <p:nvSpPr>
          <p:cNvPr id="2355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pPr eaLnBrk="1" hangingPunct="1"/>
            <a:r>
              <a:rPr lang="fr-FR" sz="2400" dirty="0" smtClean="0"/>
              <a:t>La fonction NB</a:t>
            </a:r>
          </a:p>
          <a:p>
            <a:pPr lvl="1" eaLnBrk="1" hangingPunct="1"/>
            <a:r>
              <a:rPr lang="fr-FR" sz="2000" dirty="0" smtClean="0"/>
              <a:t>Attend des nombres (au moins 1) sous forme d’une liste de littéraux, références de cellules et/ou de plages de cellules</a:t>
            </a:r>
          </a:p>
          <a:p>
            <a:pPr lvl="1" eaLnBrk="1" hangingPunct="1"/>
            <a:r>
              <a:rPr lang="fr-FR" sz="2000" dirty="0" smtClean="0"/>
              <a:t>Renvoie le </a:t>
            </a:r>
            <a:r>
              <a:rPr lang="fr-FR" sz="2000" b="1" dirty="0" smtClean="0"/>
              <a:t>nombre de cellules contenant des nombres comme valeur</a:t>
            </a:r>
          </a:p>
          <a:p>
            <a:pPr eaLnBrk="1" hangingPunct="1"/>
            <a:r>
              <a:rPr lang="fr-FR" sz="2400" dirty="0" smtClean="0"/>
              <a:t>La fonction NBVAL</a:t>
            </a:r>
          </a:p>
          <a:p>
            <a:pPr lvl="1" eaLnBrk="1" hangingPunct="1"/>
            <a:r>
              <a:rPr lang="fr-FR" sz="2000" dirty="0" smtClean="0"/>
              <a:t>Attend des nombres (au moins 1) sous forme d’une liste de littéraux, références de cellules et/ou de plages de cellules</a:t>
            </a:r>
          </a:p>
          <a:p>
            <a:pPr lvl="1" eaLnBrk="1" hangingPunct="1"/>
            <a:r>
              <a:rPr lang="fr-FR" sz="2000" dirty="0" smtClean="0"/>
              <a:t>Renvoie le </a:t>
            </a:r>
            <a:r>
              <a:rPr lang="fr-FR" sz="2000" b="1" dirty="0" smtClean="0"/>
              <a:t>nombre de cellules dont la valeur n’est pas vide</a:t>
            </a:r>
          </a:p>
          <a:p>
            <a:pPr lvl="1" eaLnBrk="1" hangingPunct="1"/>
            <a:endParaRPr lang="fr-FR" sz="2000" b="1" dirty="0" smtClean="0"/>
          </a:p>
          <a:p>
            <a:pPr eaLnBrk="1" hangingPunct="1"/>
            <a:r>
              <a:rPr lang="fr-FR" sz="2400" b="1" dirty="0" smtClean="0"/>
              <a:t>Remarque : ne pas hésiter à s’assurer des spécifications des fonctions en consultant l’aide de ces différentes fonctions</a:t>
            </a:r>
            <a:r>
              <a:rPr lang="fr-FR" sz="2400" dirty="0" smtClean="0"/>
              <a:t> (cf. assistant fonctions)</a:t>
            </a:r>
          </a:p>
        </p:txBody>
      </p:sp>
      <p:sp>
        <p:nvSpPr>
          <p:cNvPr id="12292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(2)</a:t>
            </a:r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625CC-0739-463B-B521-90BBEEC77A4D}" type="slidenum">
              <a:rPr lang="fr-BE"/>
              <a:pPr>
                <a:defRPr/>
              </a:pPr>
              <a:t>21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base</a:t>
            </a:r>
            <a:br>
              <a:rPr lang="fr-FR" smtClean="0"/>
            </a:br>
            <a:r>
              <a:rPr lang="fr-FR" smtClean="0"/>
              <a:t>	exemple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AD9611-6404-4341-A07D-9DD6D9B3E365}" type="slidenum">
              <a:rPr lang="fr-BE" smtClean="0"/>
              <a:pPr>
                <a:defRPr/>
              </a:pPr>
              <a:t>22</a:t>
            </a:fld>
            <a:endParaRPr lang="fr-BE"/>
          </a:p>
        </p:txBody>
      </p:sp>
      <p:sp>
        <p:nvSpPr>
          <p:cNvPr id="8" name="Accolade fermante 7"/>
          <p:cNvSpPr/>
          <p:nvPr/>
        </p:nvSpPr>
        <p:spPr>
          <a:xfrm>
            <a:off x="7429500" y="1785938"/>
            <a:ext cx="357188" cy="30003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Accolade fermante 8"/>
          <p:cNvSpPr/>
          <p:nvPr/>
        </p:nvSpPr>
        <p:spPr>
          <a:xfrm>
            <a:off x="7429500" y="4857750"/>
            <a:ext cx="357188" cy="12858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584" name="ZoneTexte 9"/>
          <p:cNvSpPr txBox="1">
            <a:spLocks noChangeArrowheads="1"/>
          </p:cNvSpPr>
          <p:nvPr/>
        </p:nvSpPr>
        <p:spPr bwMode="auto">
          <a:xfrm>
            <a:off x="7788275" y="3130550"/>
            <a:ext cx="1069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données</a:t>
            </a:r>
          </a:p>
        </p:txBody>
      </p:sp>
      <p:sp>
        <p:nvSpPr>
          <p:cNvPr id="24585" name="ZoneTexte 11"/>
          <p:cNvSpPr txBox="1">
            <a:spLocks noChangeArrowheads="1"/>
          </p:cNvSpPr>
          <p:nvPr/>
        </p:nvSpPr>
        <p:spPr bwMode="auto">
          <a:xfrm>
            <a:off x="7858125" y="5429250"/>
            <a:ext cx="1285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Zones calculées</a:t>
            </a:r>
          </a:p>
        </p:txBody>
      </p:sp>
      <p:pic>
        <p:nvPicPr>
          <p:cNvPr id="24586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282700"/>
            <a:ext cx="4929188" cy="49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base</a:t>
            </a:r>
            <a:br>
              <a:rPr lang="fr-FR" smtClean="0"/>
            </a:br>
            <a:r>
              <a:rPr lang="fr-FR" smtClean="0"/>
              <a:t>	exemple : formules </a:t>
            </a:r>
          </a:p>
        </p:txBody>
      </p:sp>
      <p:sp>
        <p:nvSpPr>
          <p:cNvPr id="2560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i="1" dirty="0" smtClean="0"/>
              <a:t>Une option des tableurs permet l’affichage des contenus des cellules (les formules) plutôt que les valeurs calculées :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Pour la feuille précédente, nous avons donc :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E3B32B-C4F6-4E81-8C8B-18F3A025E45C}" type="slidenum">
              <a:rPr lang="fr-BE" smtClean="0"/>
              <a:pPr>
                <a:defRPr/>
              </a:pPr>
              <a:t>23</a:t>
            </a:fld>
            <a:endParaRPr lang="fr-BE"/>
          </a:p>
        </p:txBody>
      </p:sp>
      <p:pic>
        <p:nvPicPr>
          <p:cNvPr id="256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25" y="2286000"/>
            <a:ext cx="8620125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500" y="4214813"/>
            <a:ext cx="5715000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base</a:t>
            </a:r>
            <a:br>
              <a:rPr lang="fr-FR" smtClean="0"/>
            </a:br>
            <a:r>
              <a:rPr lang="fr-FR" smtClean="0"/>
              <a:t>	remarque sur MOYENNE</a:t>
            </a:r>
          </a:p>
        </p:txBody>
      </p:sp>
      <p:sp>
        <p:nvSpPr>
          <p:cNvPr id="26627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La fonction MOYENNE ne tient pas compte des cellules vide</a:t>
            </a:r>
          </a:p>
          <a:p>
            <a:r>
              <a:rPr lang="fr-FR" dirty="0" smtClean="0"/>
              <a:t>Elle donnera donc un résultat erroné si on souhaite tenir compte du nombre total de clients plutôt de simplement ceux qui on eu un chiffre d ‘affaires (</a:t>
            </a:r>
            <a:r>
              <a:rPr lang="fr-FR" b="1" i="1" dirty="0" smtClean="0"/>
              <a:t>lors de la construction d’un outil « feuille de calcul », il faudra se faire apporter ce type de précision</a:t>
            </a:r>
            <a:r>
              <a:rPr lang="fr-FR" dirty="0" smtClean="0"/>
              <a:t>)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69FB4-4213-4A4F-87C6-96C68AC2EE97}" type="slidenum">
              <a:rPr lang="fr-BE" smtClean="0"/>
              <a:pPr>
                <a:defRPr/>
              </a:pPr>
              <a:t>24</a:t>
            </a:fld>
            <a:endParaRPr lang="fr-BE"/>
          </a:p>
        </p:txBody>
      </p:sp>
      <p:pic>
        <p:nvPicPr>
          <p:cNvPr id="266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4811415"/>
            <a:ext cx="8929687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base</a:t>
            </a:r>
            <a:br>
              <a:rPr lang="fr-FR" smtClean="0"/>
            </a:br>
            <a:r>
              <a:rPr lang="fr-FR" smtClean="0"/>
              <a:t>	autres fonctions</a:t>
            </a:r>
          </a:p>
        </p:txBody>
      </p:sp>
      <p:sp>
        <p:nvSpPr>
          <p:cNvPr id="27651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Les tableurs disposent de nombreuses autres fonctions</a:t>
            </a:r>
          </a:p>
          <a:p>
            <a:pPr lvl="1"/>
            <a:r>
              <a:rPr lang="fr-FR" dirty="0" smtClean="0"/>
              <a:t>financières : calculs d’amortissement, d’intérêts, valeurs d’investissements, etc.</a:t>
            </a:r>
          </a:p>
          <a:p>
            <a:pPr lvl="1"/>
            <a:r>
              <a:rPr lang="fr-FR" dirty="0" smtClean="0"/>
              <a:t>date : la date du jour, date de fin de mois, nombre de jours entre 2 dates, etc.</a:t>
            </a:r>
          </a:p>
          <a:p>
            <a:pPr lvl="1"/>
            <a:r>
              <a:rPr lang="fr-FR" dirty="0" smtClean="0"/>
              <a:t>mathématiques : arrondi, factorielle, log, etc.</a:t>
            </a:r>
          </a:p>
          <a:p>
            <a:pPr lvl="1"/>
            <a:r>
              <a:rPr lang="fr-FR" dirty="0" smtClean="0"/>
              <a:t>trigonométrique : sinus, cosinus, etc.</a:t>
            </a:r>
          </a:p>
          <a:p>
            <a:pPr lvl="1"/>
            <a:r>
              <a:rPr lang="fr-FR" dirty="0" smtClean="0"/>
              <a:t>statistiques : variance, moyennes, écarts, etc.</a:t>
            </a:r>
          </a:p>
          <a:p>
            <a:pPr lvl="1"/>
            <a:r>
              <a:rPr lang="fr-FR" dirty="0" smtClean="0"/>
              <a:t>Etc.</a:t>
            </a:r>
          </a:p>
          <a:p>
            <a:r>
              <a:rPr lang="fr-FR" dirty="0" smtClean="0"/>
              <a:t>ATTENTION : toutes les fonctions ne sont pas disponibles dans toutes les versions des tableurs, ou peuvent exister sous des noms différents</a:t>
            </a:r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F112E-391E-49B3-AE6B-28D8E66F2515}" type="slidenum">
              <a:rPr lang="fr-BE" smtClean="0"/>
              <a:pPr>
                <a:defRPr/>
              </a:pPr>
              <a:t>25</a:t>
            </a:fld>
            <a:endParaRPr lang="fr-BE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base</a:t>
            </a:r>
            <a:br>
              <a:rPr lang="fr-FR" smtClean="0"/>
            </a:br>
            <a:r>
              <a:rPr lang="fr-FR" smtClean="0"/>
              <a:t>	recopie de formule</a:t>
            </a:r>
          </a:p>
        </p:txBody>
      </p:sp>
      <p:sp>
        <p:nvSpPr>
          <p:cNvPr id="2867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mtClean="0"/>
              <a:t>Comme dans le cas de formules classiques, la recopie actualise les références utilisées dans les formules utilisant des fonctions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BC8769-D01A-4073-A9A6-E4D06173E1A2}" type="slidenum">
              <a:rPr lang="fr-BE" smtClean="0"/>
              <a:pPr>
                <a:defRPr/>
              </a:pPr>
              <a:t>26</a:t>
            </a:fld>
            <a:endParaRPr lang="fr-BE"/>
          </a:p>
        </p:txBody>
      </p:sp>
      <p:pic>
        <p:nvPicPr>
          <p:cNvPr id="28679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357438"/>
            <a:ext cx="7858125" cy="184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0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4572000"/>
            <a:ext cx="78327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5532438" y="5572125"/>
            <a:ext cx="214312" cy="21431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2" name="Connecteur droit avec flèche 11"/>
          <p:cNvCxnSpPr>
            <a:stCxn id="10" idx="3"/>
          </p:cNvCxnSpPr>
          <p:nvPr/>
        </p:nvCxnSpPr>
        <p:spPr>
          <a:xfrm flipV="1">
            <a:off x="5746750" y="5643563"/>
            <a:ext cx="2073275" cy="36512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103688" y="2370138"/>
            <a:ext cx="2000250" cy="428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de base</a:t>
            </a:r>
            <a:br>
              <a:rPr lang="fr-FR" smtClean="0"/>
            </a:br>
            <a:r>
              <a:rPr lang="fr-FR" smtClean="0"/>
              <a:t>	recopie de formule</a:t>
            </a:r>
          </a:p>
        </p:txBody>
      </p:sp>
      <p:sp>
        <p:nvSpPr>
          <p:cNvPr id="29699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mtClean="0"/>
              <a:t>La formule en D15 recopiée en E15 et F15 a été actualisée en tenant compte de la recopie horizontale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D9B54-FA86-47B3-947D-EFD17A0D4FDB}" type="slidenum">
              <a:rPr lang="fr-BE" smtClean="0"/>
              <a:pPr>
                <a:defRPr/>
              </a:pPr>
              <a:t>27</a:t>
            </a:fld>
            <a:endParaRPr lang="fr-BE"/>
          </a:p>
        </p:txBody>
      </p:sp>
      <p:pic>
        <p:nvPicPr>
          <p:cNvPr id="2970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78038"/>
            <a:ext cx="796607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4906863"/>
            <a:ext cx="7970837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4143375" y="2878038"/>
            <a:ext cx="2000250" cy="428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fr-FR" sz="3600" smtClean="0"/>
              <a:t>Les fonctions de base</a:t>
            </a:r>
            <a:br>
              <a:rPr lang="fr-FR" sz="3600" smtClean="0"/>
            </a:br>
            <a:r>
              <a:rPr lang="fr-FR" sz="3600" smtClean="0"/>
              <a:t>	Insertion de lignes dans une plage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D6E340-E601-4A90-98C0-64120AC43197}" type="slidenum">
              <a:rPr lang="fr-BE" smtClean="0"/>
              <a:pPr>
                <a:defRPr/>
              </a:pPr>
              <a:t>28</a:t>
            </a:fld>
            <a:endParaRPr lang="fr-BE"/>
          </a:p>
        </p:txBody>
      </p:sp>
      <p:pic>
        <p:nvPicPr>
          <p:cNvPr id="3072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357313"/>
            <a:ext cx="5749925" cy="480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à coins arrondis 8"/>
          <p:cNvSpPr/>
          <p:nvPr/>
        </p:nvSpPr>
        <p:spPr>
          <a:xfrm>
            <a:off x="6572250" y="1988840"/>
            <a:ext cx="2248222" cy="3368973"/>
          </a:xfrm>
          <a:prstGeom prst="wedgeRoundRectCallout">
            <a:avLst>
              <a:gd name="adj1" fmla="val -78025"/>
              <a:gd name="adj2" fmla="val 741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Cas 1 : insertion d’une ligne avant la ligne 8, c’est-à-dire à l’intérieur de la plage D2:D14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/>
          <a:lstStyle/>
          <a:p>
            <a:r>
              <a:rPr lang="fr-FR" sz="3600" smtClean="0"/>
              <a:t>Les fonctions de base</a:t>
            </a:r>
            <a:br>
              <a:rPr lang="fr-FR" sz="3600" smtClean="0"/>
            </a:br>
            <a:r>
              <a:rPr lang="fr-FR" sz="3600" smtClean="0"/>
              <a:t>	Insertion de lignes dans une plage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F5E601-C4AE-451A-B5DB-27E7B84401AE}" type="slidenum">
              <a:rPr lang="fr-BE" smtClean="0"/>
              <a:pPr>
                <a:defRPr/>
              </a:pPr>
              <a:t>29</a:t>
            </a:fld>
            <a:endParaRPr lang="fr-BE"/>
          </a:p>
        </p:txBody>
      </p:sp>
      <p:pic>
        <p:nvPicPr>
          <p:cNvPr id="317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357313"/>
            <a:ext cx="5357813" cy="476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à coins arrondis 7"/>
          <p:cNvSpPr/>
          <p:nvPr/>
        </p:nvSpPr>
        <p:spPr>
          <a:xfrm>
            <a:off x="6643688" y="1571625"/>
            <a:ext cx="2143125" cy="1214438"/>
          </a:xfrm>
          <a:prstGeom prst="wedgeRoundRectCallout">
            <a:avLst>
              <a:gd name="adj1" fmla="val -105259"/>
              <a:gd name="adj2" fmla="val 14580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Une nouvelle ligne a été insérée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6715125" y="4040187"/>
            <a:ext cx="2143125" cy="2093913"/>
          </a:xfrm>
          <a:prstGeom prst="wedgeRoundRectCallout">
            <a:avLst>
              <a:gd name="adj1" fmla="val -130813"/>
              <a:gd name="adj2" fmla="val -17192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La formule a été actualisée : la plage a été étendue d’une ligne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57563" y="1357313"/>
            <a:ext cx="1714500" cy="357187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143375" y="2254250"/>
            <a:ext cx="1500188" cy="357187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5656EB-2ADE-4EB7-8F27-46608F848F1F}" type="slidenum">
              <a:rPr lang="fr-BE" smtClean="0"/>
              <a:pPr>
                <a:defRPr/>
              </a:pPr>
              <a:t>3</a:t>
            </a:fld>
            <a:endParaRPr lang="fr-B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410128" cy="1143000"/>
          </a:xfrm>
        </p:spPr>
        <p:txBody>
          <a:bodyPr/>
          <a:lstStyle/>
          <a:p>
            <a:r>
              <a:rPr lang="fr-FR" sz="3600" dirty="0" smtClean="0"/>
              <a:t>Les fonctions de base</a:t>
            </a:r>
            <a:br>
              <a:rPr lang="fr-FR" sz="3600" dirty="0" smtClean="0"/>
            </a:br>
            <a:r>
              <a:rPr lang="fr-FR" sz="3600" dirty="0" smtClean="0"/>
              <a:t>	Insertion de lignes hors d’une plage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B8835A-964A-4D26-8873-AFD8717EF574}" type="slidenum">
              <a:rPr lang="fr-BE" smtClean="0"/>
              <a:pPr>
                <a:defRPr/>
              </a:pPr>
              <a:t>30</a:t>
            </a:fld>
            <a:endParaRPr lang="fr-BE"/>
          </a:p>
        </p:txBody>
      </p:sp>
      <p:pic>
        <p:nvPicPr>
          <p:cNvPr id="3277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357313"/>
            <a:ext cx="5749925" cy="480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à coins arrondis 8"/>
          <p:cNvSpPr/>
          <p:nvPr/>
        </p:nvSpPr>
        <p:spPr>
          <a:xfrm>
            <a:off x="6572250" y="1844824"/>
            <a:ext cx="2248222" cy="4013051"/>
          </a:xfrm>
          <a:prstGeom prst="wedgeRoundRectCallout">
            <a:avLst>
              <a:gd name="adj1" fmla="val -77117"/>
              <a:gd name="adj2" fmla="val 5013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Cas 2 : insertion d’une ligne avant la ligne 2 ou avant la ligne 15 (aux bornes extérieurs de la plage D2:D14)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482136" cy="1143000"/>
          </a:xfrm>
        </p:spPr>
        <p:txBody>
          <a:bodyPr/>
          <a:lstStyle/>
          <a:p>
            <a:r>
              <a:rPr lang="fr-FR" sz="3600" dirty="0" smtClean="0"/>
              <a:t>Les fonctions de base</a:t>
            </a:r>
            <a:br>
              <a:rPr lang="fr-FR" sz="3600" dirty="0" smtClean="0"/>
            </a:br>
            <a:r>
              <a:rPr lang="fr-FR" sz="3600" dirty="0" smtClean="0"/>
              <a:t>	Insertion de lignes hors d’une plage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E6DB0A-6F8F-4349-91C4-FF377EF4B6E0}" type="slidenum">
              <a:rPr lang="fr-BE" smtClean="0"/>
              <a:pPr>
                <a:defRPr/>
              </a:pPr>
              <a:t>31</a:t>
            </a:fld>
            <a:endParaRPr lang="fr-BE"/>
          </a:p>
        </p:txBody>
      </p:sp>
      <p:pic>
        <p:nvPicPr>
          <p:cNvPr id="337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357313"/>
            <a:ext cx="5572125" cy="488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à coins arrondis 7"/>
          <p:cNvSpPr/>
          <p:nvPr/>
        </p:nvSpPr>
        <p:spPr>
          <a:xfrm>
            <a:off x="6643688" y="1571625"/>
            <a:ext cx="2143125" cy="1214438"/>
          </a:xfrm>
          <a:prstGeom prst="wedgeRoundRectCallout">
            <a:avLst>
              <a:gd name="adj1" fmla="val -92550"/>
              <a:gd name="adj2" fmla="val 30119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Une nouvelle ligne a été insérée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6715125" y="3964781"/>
            <a:ext cx="2143125" cy="2393157"/>
          </a:xfrm>
          <a:prstGeom prst="wedgeRoundRectCallout">
            <a:avLst>
              <a:gd name="adj1" fmla="val -124524"/>
              <a:gd name="adj2" fmla="val -14859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La formule N’A PAS ETE  actualisée : la plage N’A PAS ETE étendue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0438" y="1304925"/>
            <a:ext cx="1714500" cy="428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286250" y="2233613"/>
            <a:ext cx="1500188" cy="3462337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626152" cy="1143000"/>
          </a:xfrm>
        </p:spPr>
        <p:txBody>
          <a:bodyPr/>
          <a:lstStyle/>
          <a:p>
            <a:r>
              <a:rPr lang="fr-FR" sz="3600" dirty="0" smtClean="0"/>
              <a:t>Les fonctions de base</a:t>
            </a:r>
            <a:br>
              <a:rPr lang="fr-FR" sz="3600" dirty="0" smtClean="0"/>
            </a:br>
            <a:r>
              <a:rPr lang="fr-FR" sz="3600" dirty="0" smtClean="0"/>
              <a:t>	Insertion de lignes hors d’une plage</a:t>
            </a:r>
          </a:p>
        </p:txBody>
      </p:sp>
      <p:sp>
        <p:nvSpPr>
          <p:cNvPr id="34819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800975" cy="4572000"/>
          </a:xfrm>
        </p:spPr>
        <p:txBody>
          <a:bodyPr/>
          <a:lstStyle/>
          <a:p>
            <a:r>
              <a:rPr lang="fr-FR" sz="2400" dirty="0" smtClean="0"/>
              <a:t>Les tableurs sont de plus en plus « intelligents » et sont capables de corriger (ou de signaler) une erreur potentielle</a:t>
            </a:r>
          </a:p>
          <a:p>
            <a:r>
              <a:rPr lang="fr-FR" sz="2400" dirty="0" smtClean="0"/>
              <a:t>Ainsi, Microsoft Excel va-</a:t>
            </a:r>
            <a:r>
              <a:rPr lang="fr-FR" sz="2400" dirty="0" err="1" smtClean="0"/>
              <a:t>t’il</a:t>
            </a:r>
            <a:r>
              <a:rPr lang="fr-FR" sz="2400" dirty="0" smtClean="0"/>
              <a:t> actualiser automatiquement la formule de la somme en étendant la plage s’il constate la saisie d’un nombre dans la cellule D15</a:t>
            </a:r>
          </a:p>
          <a:p>
            <a:r>
              <a:rPr lang="fr-FR" sz="2400" b="1" dirty="0" smtClean="0"/>
              <a:t>MAIS était-ce ce que le concepteur du modèle de calcul attendait ?</a:t>
            </a:r>
          </a:p>
          <a:p>
            <a:endParaRPr lang="fr-FR" sz="2400" dirty="0" smtClean="0"/>
          </a:p>
          <a:p>
            <a:r>
              <a:rPr lang="fr-FR" sz="2400" b="1" dirty="0" smtClean="0"/>
              <a:t>ATTENTION donc à la modification de la structure d’un tableau et son implication sur les formules faisant référence des plages concernées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CF8820-9E22-4907-AAEA-82CF93A3E70C}" type="slidenum">
              <a:rPr lang="fr-BE" smtClean="0"/>
              <a:pPr>
                <a:defRPr/>
              </a:pPr>
              <a:t>32</a:t>
            </a:fld>
            <a:endParaRPr lang="fr-BE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conditionnelles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EAC179-D489-4B98-84C3-48C90CE0EF93}" type="slidenum">
              <a:rPr lang="fr-BE" smtClean="0"/>
              <a:pPr>
                <a:defRPr/>
              </a:pPr>
              <a:t>33</a:t>
            </a:fld>
            <a:endParaRPr lang="fr-BE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conditionnelles</a:t>
            </a:r>
            <a:br>
              <a:rPr lang="fr-FR" smtClean="0"/>
            </a:br>
            <a:r>
              <a:rPr lang="fr-FR" smtClean="0"/>
              <a:t>	un exemple introductif</a:t>
            </a:r>
          </a:p>
        </p:txBody>
      </p:sp>
      <p:sp>
        <p:nvSpPr>
          <p:cNvPr id="3686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00063" y="1447800"/>
            <a:ext cx="3071812" cy="4572000"/>
          </a:xfrm>
        </p:spPr>
        <p:txBody>
          <a:bodyPr/>
          <a:lstStyle/>
          <a:p>
            <a:r>
              <a:rPr lang="fr-FR" sz="2400" dirty="0" smtClean="0"/>
              <a:t>On souhaite calculer le total CA des clients de la région 1 :</a:t>
            </a:r>
          </a:p>
          <a:p>
            <a:pPr lvl="1"/>
            <a:r>
              <a:rPr lang="fr-FR" sz="2000" dirty="0" smtClean="0"/>
              <a:t>Pour chaque cellule de la plage C2:C14, si la valeur est 1, on ajoute le montant  de CA correspondant à ce client (plage D2:D14) au total  CA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7CA3E-ED3D-44E8-908F-8EBA9E5A6BC9}" type="slidenum">
              <a:rPr lang="fr-BE" smtClean="0"/>
              <a:pPr>
                <a:defRPr/>
              </a:pPr>
              <a:t>34</a:t>
            </a:fld>
            <a:endParaRPr lang="fr-BE"/>
          </a:p>
        </p:txBody>
      </p:sp>
      <p:pic>
        <p:nvPicPr>
          <p:cNvPr id="368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75" y="1571625"/>
            <a:ext cx="5541963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6429375" y="2143125"/>
            <a:ext cx="1000125" cy="371475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7500938" y="2143125"/>
            <a:ext cx="1571625" cy="371475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3714750" y="2714625"/>
            <a:ext cx="2714625" cy="1071563"/>
          </a:xfrm>
          <a:prstGeom prst="wedgeRoundRectCallout">
            <a:avLst>
              <a:gd name="adj1" fmla="val 77209"/>
              <a:gd name="adj2" fmla="val -8819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Plage C2:C14, application du critère « =1 » 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3923928" y="5143500"/>
            <a:ext cx="2505447" cy="1143000"/>
          </a:xfrm>
          <a:prstGeom prst="wedgeRoundRectCallout">
            <a:avLst>
              <a:gd name="adj1" fmla="val 116941"/>
              <a:gd name="adj2" fmla="val -29469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Plage D2:D14, montants correspondants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539553" y="5857875"/>
            <a:ext cx="3175198" cy="857250"/>
          </a:xfrm>
          <a:prstGeom prst="wedgeRoundRectCallout">
            <a:avLst>
              <a:gd name="adj1" fmla="val -21500"/>
              <a:gd name="adj2" fmla="val -6461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Soit </a:t>
            </a:r>
            <a:r>
              <a:rPr lang="fr-FR" sz="2400" dirty="0" smtClean="0"/>
              <a:t>: </a:t>
            </a:r>
            <a:r>
              <a:rPr lang="fr-FR" sz="2400" dirty="0"/>
              <a:t>somme des CA  si la région est égale à 1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conditionnelles </a:t>
            </a:r>
            <a:br>
              <a:rPr lang="fr-FR" smtClean="0"/>
            </a:br>
            <a:r>
              <a:rPr lang="fr-FR" smtClean="0"/>
              <a:t>	SOMME.SI</a:t>
            </a:r>
          </a:p>
        </p:txBody>
      </p:sp>
      <p:sp>
        <p:nvSpPr>
          <p:cNvPr id="37891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001000" cy="4572000"/>
          </a:xfrm>
        </p:spPr>
        <p:txBody>
          <a:bodyPr/>
          <a:lstStyle/>
          <a:p>
            <a:pPr eaLnBrk="1" hangingPunct="1"/>
            <a:r>
              <a:rPr lang="fr-FR" dirty="0" smtClean="0"/>
              <a:t>La fonction SOMME.SI définit les paramètres suivants :</a:t>
            </a:r>
          </a:p>
          <a:p>
            <a:pPr lvl="1" eaLnBrk="1" hangingPunct="1"/>
            <a:r>
              <a:rPr lang="fr-FR" dirty="0" smtClean="0"/>
              <a:t>une plage de valeurs à tester</a:t>
            </a:r>
          </a:p>
          <a:p>
            <a:pPr lvl="1" eaLnBrk="1" hangingPunct="1"/>
            <a:r>
              <a:rPr lang="fr-FR" dirty="0" smtClean="0"/>
              <a:t>le critère à tester sur les valeurs de la plage</a:t>
            </a:r>
          </a:p>
          <a:p>
            <a:pPr lvl="1" eaLnBrk="1" hangingPunct="1"/>
            <a:r>
              <a:rPr lang="fr-FR" dirty="0" smtClean="0"/>
              <a:t>la plage des valeurs à additionner si le critère est VRAI</a:t>
            </a:r>
          </a:p>
          <a:p>
            <a:pPr lvl="1" eaLnBrk="1" hangingPunct="1"/>
            <a:endParaRPr lang="fr-FR" dirty="0" smtClean="0"/>
          </a:p>
          <a:p>
            <a:pPr marL="319088" lvl="1" indent="0" eaLnBrk="1" hangingPunct="1">
              <a:buNone/>
            </a:pPr>
            <a:endParaRPr lang="fr-FR" dirty="0" smtClean="0"/>
          </a:p>
          <a:p>
            <a:pPr lvl="1" eaLnBrk="1" hangingPunct="1"/>
            <a:r>
              <a:rPr lang="fr-FR" dirty="0" smtClean="0"/>
              <a:t>Pour chaque cellule de la </a:t>
            </a:r>
            <a:r>
              <a:rPr lang="fr-FR" b="1" dirty="0" smtClean="0"/>
              <a:t>plage</a:t>
            </a:r>
            <a:r>
              <a:rPr lang="fr-FR" dirty="0" smtClean="0"/>
              <a:t>, elle applique le </a:t>
            </a:r>
            <a:r>
              <a:rPr lang="fr-FR" b="1" dirty="0" smtClean="0"/>
              <a:t>critère</a:t>
            </a:r>
            <a:r>
              <a:rPr lang="fr-FR" dirty="0" smtClean="0"/>
              <a:t> : si le critère est vérifié, elle ajoute la valeur correspondante de </a:t>
            </a:r>
            <a:r>
              <a:rPr lang="fr-FR" b="1" dirty="0" err="1" smtClean="0"/>
              <a:t>somme_plage</a:t>
            </a:r>
            <a:r>
              <a:rPr lang="fr-FR" b="1" dirty="0" smtClean="0"/>
              <a:t> </a:t>
            </a:r>
            <a:r>
              <a:rPr lang="fr-FR" dirty="0" smtClean="0"/>
              <a:t>(ou </a:t>
            </a:r>
            <a:r>
              <a:rPr lang="fr-FR" b="1" dirty="0" smtClean="0"/>
              <a:t>plage</a:t>
            </a:r>
            <a:r>
              <a:rPr lang="fr-FR" dirty="0" smtClean="0"/>
              <a:t> si </a:t>
            </a:r>
            <a:r>
              <a:rPr lang="fr-FR" b="1" dirty="0" err="1" smtClean="0"/>
              <a:t>somme_plage</a:t>
            </a:r>
            <a:r>
              <a:rPr lang="fr-FR" b="1" dirty="0" smtClean="0"/>
              <a:t> </a:t>
            </a:r>
            <a:r>
              <a:rPr lang="fr-FR" dirty="0" smtClean="0"/>
              <a:t>est omis)</a:t>
            </a:r>
          </a:p>
          <a:p>
            <a:pPr lvl="1" eaLnBrk="1" hangingPunct="1"/>
            <a:r>
              <a:rPr lang="fr-FR" dirty="0" smtClean="0"/>
              <a:t>La fonction retourne la valeur ainsi totalisée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0F66A2-17B1-4C5B-8990-E55176EECFF6}" type="slidenum">
              <a:rPr lang="fr-BE" smtClean="0"/>
              <a:pPr>
                <a:defRPr/>
              </a:pPr>
              <a:t>35</a:t>
            </a:fld>
            <a:endParaRPr lang="fr-BE"/>
          </a:p>
        </p:txBody>
      </p:sp>
      <p:pic>
        <p:nvPicPr>
          <p:cNvPr id="37895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776" y="3677394"/>
            <a:ext cx="5643563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conditionnelles</a:t>
            </a:r>
            <a:br>
              <a:rPr lang="fr-FR" smtClean="0"/>
            </a:br>
            <a:r>
              <a:rPr lang="fr-FR" smtClean="0"/>
              <a:t>	Expression du critère</a:t>
            </a:r>
          </a:p>
        </p:txBody>
      </p:sp>
      <p:sp>
        <p:nvSpPr>
          <p:cNvPr id="38915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Les critères utilisent généralement des opérateurs de comparaison (par défaut l’égalité)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Le résultat de l’application d’un critère est une valeur booléenne à VRAI ou FAUX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3DA2C5-0A75-433C-B4B1-AA3F9E0D76F0}" type="slidenum">
              <a:rPr lang="fr-BE" smtClean="0"/>
              <a:pPr>
                <a:defRPr/>
              </a:pPr>
              <a:t>36</a:t>
            </a:fld>
            <a:endParaRPr lang="fr-BE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903109"/>
              </p:ext>
            </p:extLst>
          </p:nvPr>
        </p:nvGraphicFramePr>
        <p:xfrm>
          <a:off x="642938" y="2500313"/>
          <a:ext cx="8001057" cy="3134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02787"/>
                <a:gridCol w="2026248"/>
                <a:gridCol w="1142997"/>
                <a:gridCol w="3429025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Opérateur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Exemple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=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Égal à (défaut)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=2012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Valeur égale à</a:t>
                      </a:r>
                      <a:r>
                        <a:rPr lang="fr-FR" baseline="0" dirty="0" smtClean="0"/>
                        <a:t> 2012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&lt;&gt;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Différent de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&lt;&gt;0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Valeurs</a:t>
                      </a:r>
                      <a:r>
                        <a:rPr lang="fr-FR" baseline="0" dirty="0" smtClean="0"/>
                        <a:t> différentes de 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&lt;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Inférieur à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&lt;0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Valeurs négatives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&lt;=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Inférieur ou égal à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&lt;=9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Valeurs</a:t>
                      </a:r>
                      <a:r>
                        <a:rPr lang="fr-FR" baseline="0" dirty="0" smtClean="0"/>
                        <a:t> inférieures ou égales à 9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&gt;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Supérieur à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&gt;0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Valeurs</a:t>
                      </a:r>
                      <a:r>
                        <a:rPr lang="fr-FR" baseline="0" dirty="0" smtClean="0"/>
                        <a:t> positives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&gt;=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Supérieur ou égal à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&gt;=10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Valeurs</a:t>
                      </a:r>
                      <a:r>
                        <a:rPr lang="fr-FR" baseline="0" dirty="0" smtClean="0"/>
                        <a:t> supérieures ou égales à 10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conditionnelles</a:t>
            </a:r>
            <a:br>
              <a:rPr lang="fr-FR" smtClean="0"/>
            </a:br>
            <a:r>
              <a:rPr lang="fr-FR" smtClean="0"/>
              <a:t>	Expression du critère</a:t>
            </a:r>
          </a:p>
        </p:txBody>
      </p:sp>
      <p:sp>
        <p:nvSpPr>
          <p:cNvPr id="39939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smtClean="0"/>
              <a:t>Les critères peuvent également utiliser des caractères génériques (joker) pour effectuer des comparaisons textuelles :</a:t>
            </a:r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pPr lvl="1">
              <a:buFont typeface="Wingdings 2" pitchFamily="18" charset="2"/>
              <a:buNone/>
            </a:pPr>
            <a:endParaRPr lang="fr-FR" smtClean="0"/>
          </a:p>
          <a:p>
            <a:pPr lvl="1"/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2EF4A-B933-4C87-AEA1-9BAED588031B}" type="slidenum">
              <a:rPr lang="fr-BE" smtClean="0"/>
              <a:pPr>
                <a:defRPr/>
              </a:pPr>
              <a:t>37</a:t>
            </a:fld>
            <a:endParaRPr lang="fr-BE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46487"/>
              </p:ext>
            </p:extLst>
          </p:nvPr>
        </p:nvGraphicFramePr>
        <p:xfrm>
          <a:off x="642938" y="2785194"/>
          <a:ext cx="8001057" cy="14071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02787"/>
                <a:gridCol w="2026248"/>
                <a:gridCol w="1142997"/>
                <a:gridCol w="3429025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Caractère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Remplace ...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Exemple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?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 caractère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=P??l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Trouvera Paul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*</a:t>
                      </a:r>
                      <a:endParaRPr lang="fr-F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 à n caractères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=P*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Trouvera Pierre, Paul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996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63" y="4213944"/>
            <a:ext cx="7143750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4683125" y="4245694"/>
            <a:ext cx="3571875" cy="357187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conditionnelles </a:t>
            </a:r>
            <a:br>
              <a:rPr lang="fr-FR" smtClean="0"/>
            </a:br>
            <a:r>
              <a:rPr lang="fr-FR" smtClean="0"/>
              <a:t>	SOMME.SI</a:t>
            </a:r>
          </a:p>
        </p:txBody>
      </p:sp>
      <p:sp>
        <p:nvSpPr>
          <p:cNvPr id="4096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Exemples de critères appliqué au tableau de CA précédent :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946DE-9FA2-4603-AEDA-9A9DF3303E38}" type="slidenum">
              <a:rPr lang="fr-BE" smtClean="0"/>
              <a:pPr>
                <a:defRPr/>
              </a:pPr>
              <a:t>38</a:t>
            </a:fld>
            <a:endParaRPr lang="fr-BE"/>
          </a:p>
        </p:txBody>
      </p:sp>
      <p:pic>
        <p:nvPicPr>
          <p:cNvPr id="40967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599283"/>
            <a:ext cx="8664575" cy="270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conditionnelles </a:t>
            </a:r>
            <a:br>
              <a:rPr lang="fr-FR" smtClean="0"/>
            </a:br>
            <a:r>
              <a:rPr lang="fr-FR" smtClean="0"/>
              <a:t>	</a:t>
            </a:r>
          </a:p>
        </p:txBody>
      </p:sp>
      <p:sp>
        <p:nvSpPr>
          <p:cNvPr id="4198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001000" cy="4572000"/>
          </a:xfrm>
        </p:spPr>
        <p:txBody>
          <a:bodyPr/>
          <a:lstStyle/>
          <a:p>
            <a:r>
              <a:rPr lang="fr-FR" dirty="0" smtClean="0"/>
              <a:t>D’autres fonctions fonctionnent sur un principe identique :</a:t>
            </a:r>
          </a:p>
          <a:p>
            <a:pPr lvl="1"/>
            <a:r>
              <a:rPr lang="fr-FR" dirty="0" smtClean="0"/>
              <a:t>MOYENNE.SI : renvoie la moyenne des valeurs d’une plage si un critère est vérifié</a:t>
            </a:r>
          </a:p>
          <a:p>
            <a:pPr lvl="1"/>
            <a:endParaRPr lang="fr-FR" dirty="0" smtClean="0"/>
          </a:p>
          <a:p>
            <a:pPr lvl="1">
              <a:buFont typeface="Wingdings 2" pitchFamily="18" charset="2"/>
              <a:buNone/>
            </a:pPr>
            <a:endParaRPr lang="fr-FR" dirty="0" smtClean="0"/>
          </a:p>
          <a:p>
            <a:pPr lvl="1"/>
            <a:r>
              <a:rPr lang="fr-FR" dirty="0" smtClean="0"/>
              <a:t>NB.SI : renvoie le nombre de cellules d’une plage répondant à un critère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r>
              <a:rPr lang="fr-FR" dirty="0" smtClean="0"/>
              <a:t>Les critères utilisés par ces fonctions sont identiques à ceux utilisés par la fonction SOMME.SI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00092-DF05-41FF-BAED-5CA6F34FB1F9}" type="slidenum">
              <a:rPr lang="fr-BE" smtClean="0"/>
              <a:pPr>
                <a:defRPr/>
              </a:pPr>
              <a:t>39</a:t>
            </a:fld>
            <a:endParaRPr lang="fr-BE"/>
          </a:p>
        </p:txBody>
      </p:sp>
      <p:pic>
        <p:nvPicPr>
          <p:cNvPr id="41991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1840" y="3068960"/>
            <a:ext cx="5745163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2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016" y="4309610"/>
            <a:ext cx="30099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Les fonctions</a:t>
            </a:r>
            <a:br>
              <a:rPr lang="fr-FR" dirty="0" smtClean="0"/>
            </a:b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819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pPr eaLnBrk="1" hangingPunct="1"/>
            <a:r>
              <a:rPr lang="fr-FR" sz="2400" dirty="0" smtClean="0"/>
              <a:t>Une </a:t>
            </a:r>
            <a:r>
              <a:rPr lang="fr-FR" sz="2400" b="1" dirty="0" smtClean="0"/>
              <a:t>fonction </a:t>
            </a:r>
          </a:p>
          <a:p>
            <a:pPr lvl="1" eaLnBrk="1" hangingPunct="1"/>
            <a:r>
              <a:rPr lang="fr-FR" sz="2000" dirty="0" smtClean="0"/>
              <a:t>Attend une valeur (ou 0 ou plusieurs) sur laquelle elle applique un traitement</a:t>
            </a:r>
          </a:p>
          <a:p>
            <a:pPr lvl="1" eaLnBrk="1" hangingPunct="1"/>
            <a:r>
              <a:rPr lang="fr-FR" sz="2000" dirty="0" smtClean="0"/>
              <a:t>Et renvoie une valeur unique comme résultat de son appel.</a:t>
            </a:r>
          </a:p>
          <a:p>
            <a:pPr lvl="1" eaLnBrk="1" hangingPunct="1"/>
            <a:endParaRPr lang="fr-FR" sz="2000" dirty="0" smtClean="0"/>
          </a:p>
          <a:p>
            <a:pPr lvl="1" eaLnBrk="1" hangingPunct="1"/>
            <a:endParaRPr lang="fr-FR" sz="2000" dirty="0" smtClean="0"/>
          </a:p>
          <a:p>
            <a:pPr lvl="1" eaLnBrk="1" hangingPunct="1"/>
            <a:endParaRPr lang="fr-FR" sz="2000" dirty="0" smtClean="0"/>
          </a:p>
          <a:p>
            <a:pPr lvl="1" eaLnBrk="1" hangingPunct="1">
              <a:buFont typeface="Wingdings 2" pitchFamily="18" charset="2"/>
              <a:buNone/>
            </a:pPr>
            <a:endParaRPr lang="fr-FR" sz="2000" dirty="0" smtClean="0"/>
          </a:p>
          <a:p>
            <a:pPr lvl="1" eaLnBrk="1" hangingPunct="1"/>
            <a:r>
              <a:rPr lang="fr-FR" sz="2000" dirty="0" smtClean="0"/>
              <a:t>Une </a:t>
            </a:r>
            <a:r>
              <a:rPr lang="fr-FR" b="1" u="sng" dirty="0" smtClean="0"/>
              <a:t>fonction est assimilable à une expression </a:t>
            </a:r>
            <a:r>
              <a:rPr lang="fr-FR" sz="2000" dirty="0" smtClean="0"/>
              <a:t>d’un des types de données (une expression numérique, par exemple)</a:t>
            </a:r>
          </a:p>
          <a:p>
            <a:pPr lvl="1" eaLnBrk="1" hangingPunct="1"/>
            <a:r>
              <a:rPr lang="fr-FR" sz="2000" dirty="0" smtClean="0"/>
              <a:t>L’appel d’une fonction (assimilable au résultat qu’elle renvoie) est donc utilisable comme argument dans une expression ou comme argument d’une autre fonction</a:t>
            </a:r>
          </a:p>
        </p:txBody>
      </p:sp>
      <p:sp>
        <p:nvSpPr>
          <p:cNvPr id="10244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F4432-36F7-473D-AC83-C0F00462DF9B}" type="slidenum">
              <a:rPr lang="fr-BE"/>
              <a:pPr>
                <a:defRPr/>
              </a:pPr>
              <a:t>4</a:t>
            </a:fld>
            <a:endParaRPr lang="fr-BE" dirty="0"/>
          </a:p>
        </p:txBody>
      </p:sp>
      <p:sp>
        <p:nvSpPr>
          <p:cNvPr id="7" name="Rectangle 6"/>
          <p:cNvSpPr/>
          <p:nvPr/>
        </p:nvSpPr>
        <p:spPr>
          <a:xfrm>
            <a:off x="3214688" y="3006650"/>
            <a:ext cx="3214687" cy="121443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9600" dirty="0"/>
              <a:t>f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714375" y="3565450"/>
            <a:ext cx="714375" cy="11113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6429375" y="3563863"/>
            <a:ext cx="857250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2" name="ZoneTexte 10"/>
          <p:cNvSpPr txBox="1">
            <a:spLocks noChangeArrowheads="1"/>
          </p:cNvSpPr>
          <p:nvPr/>
        </p:nvSpPr>
        <p:spPr bwMode="auto">
          <a:xfrm>
            <a:off x="1428750" y="2993950"/>
            <a:ext cx="1785938" cy="1214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r-FR"/>
              <a:t>liste de paramètres attendus (peut être vide)</a:t>
            </a:r>
          </a:p>
        </p:txBody>
      </p:sp>
      <p:sp>
        <p:nvSpPr>
          <p:cNvPr id="8203" name="ZoneTexte 13"/>
          <p:cNvSpPr txBox="1">
            <a:spLocks noChangeArrowheads="1"/>
          </p:cNvSpPr>
          <p:nvPr/>
        </p:nvSpPr>
        <p:spPr bwMode="auto">
          <a:xfrm>
            <a:off x="7275513" y="3092375"/>
            <a:ext cx="12969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/>
              <a:t> </a:t>
            </a:r>
            <a:r>
              <a:rPr lang="fr-FR" sz="2000"/>
              <a:t>valeur envoyée</a:t>
            </a:r>
            <a:endParaRPr lang="fr-FR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logiques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4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A2BF9-4A74-44A8-AF48-7AD7D66914C0}" type="slidenum">
              <a:rPr lang="fr-BE" smtClean="0"/>
              <a:pPr>
                <a:defRPr/>
              </a:pPr>
              <a:t>40</a:t>
            </a:fld>
            <a:endParaRPr lang="fr-BE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logiques</a:t>
            </a:r>
            <a:br>
              <a:rPr lang="fr-FR" smtClean="0"/>
            </a:br>
            <a:endParaRPr lang="fr-FR" smtClean="0"/>
          </a:p>
        </p:txBody>
      </p:sp>
      <p:sp>
        <p:nvSpPr>
          <p:cNvPr id="44035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Les fonctions logiques utilisent des </a:t>
            </a:r>
            <a:r>
              <a:rPr lang="fr-FR" b="1" smtClean="0"/>
              <a:t>expressions logiques (booléennes) </a:t>
            </a:r>
            <a:r>
              <a:rPr lang="fr-FR" smtClean="0"/>
              <a:t>pour exprimer des conditions</a:t>
            </a:r>
          </a:p>
          <a:p>
            <a:pPr lvl="1"/>
            <a:r>
              <a:rPr lang="fr-FR" smtClean="0"/>
              <a:t>La fonction SI évalue une expression logique et renvoie une valeur ou bien une autre selon la vérité de l’expression</a:t>
            </a:r>
          </a:p>
          <a:p>
            <a:pPr lvl="1"/>
            <a:r>
              <a:rPr lang="fr-FR" smtClean="0"/>
              <a:t>Les fonctions ET, OU, NON évaluent une (ou plusieurs) expression logique et renvoie une valeur logique</a:t>
            </a:r>
          </a:p>
          <a:p>
            <a:pPr>
              <a:buFont typeface="Wingdings 2" pitchFamily="18" charset="2"/>
              <a:buNone/>
            </a:pP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8C71C-0D36-4D09-9A2A-379FB499B2F2}" type="slidenum">
              <a:rPr lang="fr-BE" smtClean="0"/>
              <a:pPr>
                <a:defRPr/>
              </a:pPr>
              <a:t>41</a:t>
            </a:fld>
            <a:endParaRPr lang="fr-BE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logiques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fr-FR" sz="4000" dirty="0" smtClean="0"/>
              <a:t>Expressions logiques</a:t>
            </a:r>
            <a:endParaRPr lang="fr-FR" sz="4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9880D1-7B21-4A1C-B220-ECF026AAF6EF}" type="slidenum">
              <a:rPr lang="fr-BE" smtClean="0"/>
              <a:pPr>
                <a:defRPr/>
              </a:pPr>
              <a:t>42</a:t>
            </a:fld>
            <a:endParaRPr lang="fr-BE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Fonctions logiques</a:t>
            </a:r>
            <a:br>
              <a:rPr lang="fr-FR" dirty="0" smtClean="0"/>
            </a:br>
            <a:r>
              <a:rPr lang="fr-FR" dirty="0" smtClean="0"/>
              <a:t>Expressions logiques</a:t>
            </a:r>
          </a:p>
        </p:txBody>
      </p:sp>
      <p:sp>
        <p:nvSpPr>
          <p:cNvPr id="4608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Une expression logique exprime une condition sous forme de la comparaison de valeurs (littéraux, références de cellules, résultats d’appel de fonctions)</a:t>
            </a:r>
          </a:p>
          <a:p>
            <a:r>
              <a:rPr lang="fr-FR" dirty="0" smtClean="0"/>
              <a:t>L’évaluation d’une expression logique est soit VRAI soit FAUX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0056E-D940-4AEE-BD62-6390B33E982B}" type="slidenum">
              <a:rPr lang="fr-BE" smtClean="0"/>
              <a:pPr>
                <a:defRPr/>
              </a:pPr>
              <a:t>43</a:t>
            </a:fld>
            <a:endParaRPr lang="fr-BE"/>
          </a:p>
        </p:txBody>
      </p:sp>
      <p:sp>
        <p:nvSpPr>
          <p:cNvPr id="7" name="Rectangle 6"/>
          <p:cNvSpPr/>
          <p:nvPr/>
        </p:nvSpPr>
        <p:spPr>
          <a:xfrm>
            <a:off x="1115616" y="3690019"/>
            <a:ext cx="7560840" cy="12144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4400" dirty="0">
                <a:solidFill>
                  <a:schemeClr val="tx1"/>
                </a:solidFill>
              </a:rPr>
              <a:t>(valeur1  operateur  valeur2)</a:t>
            </a:r>
          </a:p>
        </p:txBody>
      </p:sp>
      <p:cxnSp>
        <p:nvCxnSpPr>
          <p:cNvPr id="8" name="Connecteur droit avec flèche 7"/>
          <p:cNvCxnSpPr>
            <a:stCxn id="11" idx="1"/>
          </p:cNvCxnSpPr>
          <p:nvPr/>
        </p:nvCxnSpPr>
        <p:spPr>
          <a:xfrm flipH="1">
            <a:off x="4786313" y="5286375"/>
            <a:ext cx="1712" cy="230856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89" name="ZoneTexte 13"/>
          <p:cNvSpPr txBox="1">
            <a:spLocks noChangeArrowheads="1"/>
          </p:cNvSpPr>
          <p:nvPr/>
        </p:nvSpPr>
        <p:spPr bwMode="auto">
          <a:xfrm>
            <a:off x="3500438" y="5286375"/>
            <a:ext cx="25717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/>
              <a:t>VRAI (ou 1) </a:t>
            </a:r>
          </a:p>
          <a:p>
            <a:pPr algn="ctr"/>
            <a:r>
              <a:rPr lang="fr-FR" sz="2800"/>
              <a:t>ou</a:t>
            </a:r>
          </a:p>
          <a:p>
            <a:pPr algn="ctr"/>
            <a:r>
              <a:rPr lang="fr-FR" sz="2800"/>
              <a:t>FAUX (ou 0)</a:t>
            </a:r>
          </a:p>
        </p:txBody>
      </p:sp>
      <p:sp>
        <p:nvSpPr>
          <p:cNvPr id="11" name="Accolade ouvrante 10"/>
          <p:cNvSpPr/>
          <p:nvPr/>
        </p:nvSpPr>
        <p:spPr>
          <a:xfrm rot="16200000">
            <a:off x="4403390" y="1373349"/>
            <a:ext cx="769269" cy="7056782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338120" cy="1143000"/>
          </a:xfrm>
        </p:spPr>
        <p:txBody>
          <a:bodyPr/>
          <a:lstStyle/>
          <a:p>
            <a:r>
              <a:rPr lang="fr-FR" dirty="0" smtClean="0"/>
              <a:t>Fonctions logiques</a:t>
            </a:r>
            <a:br>
              <a:rPr lang="fr-FR" dirty="0" smtClean="0"/>
            </a:br>
            <a:r>
              <a:rPr lang="fr-FR" dirty="0" smtClean="0"/>
              <a:t>Expressions logiques et opérateurs</a:t>
            </a:r>
          </a:p>
        </p:txBody>
      </p:sp>
      <p:sp>
        <p:nvSpPr>
          <p:cNvPr id="47107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Les opérateurs relationnels (</a:t>
            </a:r>
            <a:r>
              <a:rPr lang="fr-FR" i="1" smtClean="0"/>
              <a:t>mettent en relation 2 valeurs pour les comparer</a:t>
            </a:r>
            <a:r>
              <a:rPr lang="fr-FR" smtClean="0"/>
              <a:t>) sont les opérateurs de comparaison classiques :</a:t>
            </a:r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C6E5-5D60-4AB4-9E96-8A017E8B1DCF}" type="slidenum">
              <a:rPr lang="fr-BE" smtClean="0"/>
              <a:pPr>
                <a:defRPr/>
              </a:pPr>
              <a:t>44</a:t>
            </a:fld>
            <a:endParaRPr lang="fr-BE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374766"/>
              </p:ext>
            </p:extLst>
          </p:nvPr>
        </p:nvGraphicFramePr>
        <p:xfrm>
          <a:off x="1763688" y="2924944"/>
          <a:ext cx="5000660" cy="328615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045724"/>
                <a:gridCol w="2954936"/>
              </a:tblGrid>
              <a:tr h="46945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Opérateur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=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Égal à</a:t>
                      </a:r>
                      <a:endParaRPr lang="fr-FR" sz="2400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&lt;&gt;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Différent de </a:t>
                      </a:r>
                      <a:endParaRPr lang="fr-FR" sz="2400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&lt;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Inférieur à</a:t>
                      </a:r>
                      <a:endParaRPr lang="fr-FR" sz="2400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&lt;=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Inférieur ou égal à</a:t>
                      </a:r>
                      <a:endParaRPr lang="fr-FR" sz="2400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&gt;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Supérieur à</a:t>
                      </a:r>
                      <a:endParaRPr lang="fr-FR" sz="2400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&gt;=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Supérieur ou égal à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9202216" cy="1143000"/>
          </a:xfrm>
        </p:spPr>
        <p:txBody>
          <a:bodyPr/>
          <a:lstStyle/>
          <a:p>
            <a:r>
              <a:rPr lang="fr-FR" dirty="0" smtClean="0"/>
              <a:t>Fonctions logiques</a:t>
            </a:r>
            <a:br>
              <a:rPr lang="fr-FR" dirty="0" smtClean="0"/>
            </a:br>
            <a:r>
              <a:rPr lang="fr-FR" dirty="0" smtClean="0"/>
              <a:t>Expressions logiques et opérateurs</a:t>
            </a:r>
          </a:p>
        </p:txBody>
      </p:sp>
      <p:sp>
        <p:nvSpPr>
          <p:cNvPr id="48131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Exemples :</a:t>
            </a:r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BAA383-6573-4197-9541-CBB49345DFB2}" type="slidenum">
              <a:rPr lang="fr-BE" smtClean="0"/>
              <a:pPr>
                <a:defRPr/>
              </a:pPr>
              <a:t>45</a:t>
            </a:fld>
            <a:endParaRPr lang="fr-BE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156462"/>
              </p:ext>
            </p:extLst>
          </p:nvPr>
        </p:nvGraphicFramePr>
        <p:xfrm>
          <a:off x="357188" y="2214563"/>
          <a:ext cx="8501123" cy="36396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714512"/>
                <a:gridCol w="3214710"/>
                <a:gridCol w="3571901"/>
              </a:tblGrid>
              <a:tr h="46945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Opérateur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Exemples d’expressions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Evaluation de l’expression (sa valeur)</a:t>
                      </a:r>
                      <a:endParaRPr lang="fr-FR" sz="2400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=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(1=1)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VRAI</a:t>
                      </a:r>
                      <a:endParaRPr lang="fr-FR" sz="2400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&lt;&gt;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(1&lt;&gt;1)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FAUX</a:t>
                      </a:r>
                      <a:endParaRPr lang="fr-FR" sz="2400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&lt;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(1&lt;1)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FAUX</a:t>
                      </a:r>
                      <a:endParaRPr lang="fr-FR" sz="2400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&lt;=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(1&lt;=1)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VRAI</a:t>
                      </a:r>
                      <a:endParaRPr lang="fr-FR" sz="2400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&gt;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(1&gt;1)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FAUX</a:t>
                      </a:r>
                      <a:endParaRPr lang="fr-FR" sz="2400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&gt;=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(1&gt;=1)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VRAI</a:t>
                      </a:r>
                      <a:endParaRPr lang="fr-FR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626152" cy="1143000"/>
          </a:xfrm>
        </p:spPr>
        <p:txBody>
          <a:bodyPr/>
          <a:lstStyle/>
          <a:p>
            <a:r>
              <a:rPr lang="fr-FR" dirty="0" smtClean="0"/>
              <a:t>Fonctions logiques</a:t>
            </a:r>
            <a:br>
              <a:rPr lang="fr-FR" dirty="0" smtClean="0"/>
            </a:br>
            <a:r>
              <a:rPr lang="fr-FR" dirty="0" smtClean="0"/>
              <a:t>Expressions logiques et opérateurs</a:t>
            </a:r>
          </a:p>
        </p:txBody>
      </p:sp>
      <p:sp>
        <p:nvSpPr>
          <p:cNvPr id="49155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Exemples (Excel):</a:t>
            </a:r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D5DA7A-2E68-4276-93C6-0070FB826BC3}" type="slidenum">
              <a:rPr lang="fr-BE" smtClean="0"/>
              <a:pPr>
                <a:defRPr/>
              </a:pPr>
              <a:t>46</a:t>
            </a:fld>
            <a:endParaRPr lang="fr-BE"/>
          </a:p>
        </p:txBody>
      </p:sp>
      <p:pic>
        <p:nvPicPr>
          <p:cNvPr id="491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857375"/>
            <a:ext cx="5286375" cy="246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8" y="3143250"/>
            <a:ext cx="522605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à coins arrondis 9"/>
          <p:cNvSpPr/>
          <p:nvPr/>
        </p:nvSpPr>
        <p:spPr>
          <a:xfrm>
            <a:off x="357188" y="4357688"/>
            <a:ext cx="2071687" cy="1357312"/>
          </a:xfrm>
          <a:prstGeom prst="wedgeRoundRectCallout">
            <a:avLst>
              <a:gd name="adj1" fmla="val 109416"/>
              <a:gd name="adj2" fmla="val -5810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Contenu : expressions logiques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7092281" y="5214938"/>
            <a:ext cx="1919958" cy="1000125"/>
          </a:xfrm>
          <a:prstGeom prst="wedgeRoundRectCallout">
            <a:avLst>
              <a:gd name="adj1" fmla="val -50435"/>
              <a:gd name="adj2" fmla="val -9117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Valeur (évaluation)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logiques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fr-FR" sz="4000" dirty="0" smtClean="0"/>
              <a:t>Fonctions logiques</a:t>
            </a:r>
            <a:endParaRPr lang="fr-FR" sz="4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31CE06-7911-42D1-8470-FD1F666E4BA0}" type="slidenum">
              <a:rPr lang="fr-BE" smtClean="0"/>
              <a:pPr>
                <a:defRPr/>
              </a:pPr>
              <a:t>47</a:t>
            </a:fld>
            <a:endParaRPr lang="fr-BE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logiques</a:t>
            </a:r>
            <a:br>
              <a:rPr lang="fr-FR" smtClean="0"/>
            </a:br>
            <a:r>
              <a:rPr lang="fr-FR" smtClean="0"/>
              <a:t>	SI</a:t>
            </a:r>
          </a:p>
        </p:txBody>
      </p:sp>
      <p:sp>
        <p:nvSpPr>
          <p:cNvPr id="5120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La fonction SI attend</a:t>
            </a:r>
          </a:p>
          <a:p>
            <a:pPr lvl="1"/>
            <a:r>
              <a:rPr lang="fr-FR" smtClean="0"/>
              <a:t>Une expression logique, un contenu1 et un contenu2 (contenu1 et contenu2 étant des littéraux, références de cellules ou expressions)</a:t>
            </a:r>
          </a:p>
          <a:p>
            <a:r>
              <a:rPr lang="fr-FR" smtClean="0"/>
              <a:t>Elle évalue l’expression logique :</a:t>
            </a:r>
          </a:p>
          <a:p>
            <a:pPr lvl="1"/>
            <a:r>
              <a:rPr lang="fr-FR" smtClean="0"/>
              <a:t>Si sa valeur est vraie, la fonction renvoie contenu1</a:t>
            </a:r>
          </a:p>
          <a:p>
            <a:pPr lvl="1"/>
            <a:r>
              <a:rPr lang="fr-FR" smtClean="0"/>
              <a:t>Sinon la cellule renvoie contenu2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C81B08-7A5F-4EE9-8CAE-C1323BADC6C3}" type="slidenum">
              <a:rPr lang="fr-BE" smtClean="0"/>
              <a:pPr>
                <a:defRPr/>
              </a:pPr>
              <a:t>48</a:t>
            </a:fld>
            <a:endParaRPr lang="fr-BE"/>
          </a:p>
        </p:txBody>
      </p:sp>
      <p:pic>
        <p:nvPicPr>
          <p:cNvPr id="512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9400" y="4500563"/>
            <a:ext cx="857885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logiques</a:t>
            </a:r>
            <a:br>
              <a:rPr lang="fr-FR" smtClean="0"/>
            </a:br>
            <a:r>
              <a:rPr lang="fr-FR" smtClean="0"/>
              <a:t>	SI</a:t>
            </a:r>
          </a:p>
        </p:txBody>
      </p:sp>
      <p:sp>
        <p:nvSpPr>
          <p:cNvPr id="52227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On peut se représenter la fonction SI de cette manière :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FCDCE-74AF-4337-A3F2-9D761E76EA1E}" type="slidenum">
              <a:rPr lang="fr-BE" smtClean="0"/>
              <a:pPr>
                <a:defRPr/>
              </a:pPr>
              <a:t>49</a:t>
            </a:fld>
            <a:endParaRPr lang="fr-BE"/>
          </a:p>
        </p:txBody>
      </p:sp>
      <p:sp>
        <p:nvSpPr>
          <p:cNvPr id="8" name="Losange 7"/>
          <p:cNvSpPr/>
          <p:nvPr/>
        </p:nvSpPr>
        <p:spPr>
          <a:xfrm>
            <a:off x="3143250" y="2571750"/>
            <a:ext cx="2214563" cy="857250"/>
          </a:xfrm>
          <a:prstGeom prst="diamond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1"/>
                </a:solidFill>
              </a:rPr>
              <a:t>TEST</a:t>
            </a:r>
          </a:p>
        </p:txBody>
      </p:sp>
      <p:sp>
        <p:nvSpPr>
          <p:cNvPr id="9" name="Organigramme : Connecteur 8"/>
          <p:cNvSpPr/>
          <p:nvPr/>
        </p:nvSpPr>
        <p:spPr>
          <a:xfrm>
            <a:off x="3929063" y="2000250"/>
            <a:ext cx="642937" cy="571500"/>
          </a:xfrm>
          <a:prstGeom prst="flowChart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85938" y="3571875"/>
            <a:ext cx="1643062" cy="7858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1"/>
                </a:solidFill>
              </a:rPr>
              <a:t>VALEUR SI VRAI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00625" y="3571875"/>
            <a:ext cx="1643063" cy="7858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1"/>
                </a:solidFill>
              </a:rPr>
              <a:t>VALEUR SI FAUX</a:t>
            </a:r>
          </a:p>
        </p:txBody>
      </p:sp>
      <p:cxnSp>
        <p:nvCxnSpPr>
          <p:cNvPr id="13" name="Forme 12"/>
          <p:cNvCxnSpPr>
            <a:stCxn id="8" idx="3"/>
            <a:endCxn id="11" idx="0"/>
          </p:cNvCxnSpPr>
          <p:nvPr/>
        </p:nvCxnSpPr>
        <p:spPr>
          <a:xfrm>
            <a:off x="5357813" y="3000375"/>
            <a:ext cx="465137" cy="571500"/>
          </a:xfrm>
          <a:prstGeom prst="bentConnector2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Forme 14"/>
          <p:cNvCxnSpPr>
            <a:stCxn id="8" idx="1"/>
            <a:endCxn id="10" idx="0"/>
          </p:cNvCxnSpPr>
          <p:nvPr/>
        </p:nvCxnSpPr>
        <p:spPr>
          <a:xfrm rot="10800000" flipV="1">
            <a:off x="2606675" y="3000375"/>
            <a:ext cx="536575" cy="571500"/>
          </a:xfrm>
          <a:prstGeom prst="bentConnector2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237" name="ZoneTexte 15"/>
          <p:cNvSpPr txBox="1">
            <a:spLocks noChangeArrowheads="1"/>
          </p:cNvSpPr>
          <p:nvPr/>
        </p:nvSpPr>
        <p:spPr bwMode="auto">
          <a:xfrm>
            <a:off x="1533525" y="2643188"/>
            <a:ext cx="16811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Si Test est vrai</a:t>
            </a:r>
          </a:p>
        </p:txBody>
      </p:sp>
      <p:sp>
        <p:nvSpPr>
          <p:cNvPr id="52238" name="ZoneTexte 16"/>
          <p:cNvSpPr txBox="1">
            <a:spLocks noChangeArrowheads="1"/>
          </p:cNvSpPr>
          <p:nvPr/>
        </p:nvSpPr>
        <p:spPr bwMode="auto">
          <a:xfrm>
            <a:off x="5248275" y="2643188"/>
            <a:ext cx="17446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Si Test est faux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1143000" y="5072063"/>
            <a:ext cx="2571750" cy="1071562"/>
          </a:xfrm>
          <a:prstGeom prst="wedgeRoundRectCallout">
            <a:avLst>
              <a:gd name="adj1" fmla="val -1921"/>
              <a:gd name="adj2" fmla="val -12450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Valeur de la cellule si Test est VRAI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5357813" y="5072063"/>
            <a:ext cx="2571750" cy="1071562"/>
          </a:xfrm>
          <a:prstGeom prst="wedgeRoundRectCallout">
            <a:avLst>
              <a:gd name="adj1" fmla="val -36720"/>
              <a:gd name="adj2" fmla="val -12813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Valeur de la cellule si Test est FAUX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Les fonctions</a:t>
            </a:r>
            <a:br>
              <a:rPr lang="fr-FR" dirty="0" smtClean="0"/>
            </a:b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819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pPr eaLnBrk="1" hangingPunct="1"/>
            <a:r>
              <a:rPr lang="fr-FR" sz="2400" dirty="0" smtClean="0"/>
              <a:t>Une </a:t>
            </a:r>
            <a:r>
              <a:rPr lang="fr-FR" sz="2400" b="1" dirty="0" smtClean="0"/>
              <a:t>fonction </a:t>
            </a:r>
          </a:p>
          <a:p>
            <a:pPr lvl="1" eaLnBrk="1" hangingPunct="1"/>
            <a:r>
              <a:rPr lang="fr-FR" sz="2000" dirty="0" smtClean="0"/>
              <a:t>Attend une valeur (ou 0 ou plusieurs) sur laquelle elle applique un traitement</a:t>
            </a:r>
          </a:p>
          <a:p>
            <a:pPr lvl="1" eaLnBrk="1" hangingPunct="1"/>
            <a:r>
              <a:rPr lang="fr-FR" sz="2000" dirty="0" smtClean="0"/>
              <a:t>Et renvoie une valeur unique comme résultat de son appel.</a:t>
            </a:r>
          </a:p>
          <a:p>
            <a:pPr lvl="1" eaLnBrk="1" hangingPunct="1"/>
            <a:endParaRPr lang="fr-FR" sz="2000" dirty="0" smtClean="0"/>
          </a:p>
          <a:p>
            <a:pPr lvl="1" eaLnBrk="1" hangingPunct="1"/>
            <a:endParaRPr lang="fr-FR" sz="2000" dirty="0" smtClean="0"/>
          </a:p>
          <a:p>
            <a:pPr lvl="1" eaLnBrk="1" hangingPunct="1"/>
            <a:endParaRPr lang="fr-FR" sz="2000" dirty="0" smtClean="0"/>
          </a:p>
          <a:p>
            <a:pPr lvl="1" eaLnBrk="1" hangingPunct="1">
              <a:buFont typeface="Wingdings 2" pitchFamily="18" charset="2"/>
              <a:buNone/>
            </a:pPr>
            <a:endParaRPr lang="fr-FR" sz="2000" dirty="0" smtClean="0"/>
          </a:p>
          <a:p>
            <a:pPr lvl="1" eaLnBrk="1" hangingPunct="1"/>
            <a:r>
              <a:rPr lang="fr-FR" sz="2000" dirty="0" smtClean="0"/>
              <a:t>Une </a:t>
            </a:r>
            <a:r>
              <a:rPr lang="fr-FR" b="1" u="sng" dirty="0" smtClean="0"/>
              <a:t>fonction est assimilable à une expression </a:t>
            </a:r>
            <a:r>
              <a:rPr lang="fr-FR" sz="2000" dirty="0" smtClean="0"/>
              <a:t>d’un des types de données (une expression numérique, par exemple)</a:t>
            </a:r>
          </a:p>
          <a:p>
            <a:pPr lvl="1" eaLnBrk="1" hangingPunct="1"/>
            <a:r>
              <a:rPr lang="fr-FR" sz="2000" dirty="0" smtClean="0"/>
              <a:t>L’appel d’une fonction (assimilable au résultat qu’elle renvoie) est donc utilisable comme argument dans une expression ou comme argument d’une autre fonction</a:t>
            </a:r>
          </a:p>
        </p:txBody>
      </p:sp>
      <p:sp>
        <p:nvSpPr>
          <p:cNvPr id="10244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4F4432-36F7-473D-AC83-C0F00462DF9B}" type="slidenum">
              <a:rPr lang="fr-BE"/>
              <a:pPr>
                <a:defRPr/>
              </a:pPr>
              <a:t>5</a:t>
            </a:fld>
            <a:endParaRPr lang="fr-BE" dirty="0"/>
          </a:p>
        </p:txBody>
      </p:sp>
      <p:sp>
        <p:nvSpPr>
          <p:cNvPr id="7" name="Rectangle 6"/>
          <p:cNvSpPr/>
          <p:nvPr/>
        </p:nvSpPr>
        <p:spPr>
          <a:xfrm>
            <a:off x="1475657" y="3006650"/>
            <a:ext cx="2448272" cy="1214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4800" dirty="0">
                <a:solidFill>
                  <a:schemeClr val="tx1"/>
                </a:solidFill>
              </a:rPr>
              <a:t>fonction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6749355" y="3563863"/>
            <a:ext cx="857250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2" name="ZoneTexte 10"/>
          <p:cNvSpPr txBox="1">
            <a:spLocks noChangeArrowheads="1"/>
          </p:cNvSpPr>
          <p:nvPr/>
        </p:nvSpPr>
        <p:spPr bwMode="auto">
          <a:xfrm>
            <a:off x="4355976" y="2993950"/>
            <a:ext cx="1785938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dirty="0"/>
              <a:t>liste de paramètres attendus </a:t>
            </a:r>
            <a:endParaRPr lang="fr-FR" dirty="0" smtClean="0"/>
          </a:p>
          <a:p>
            <a:pPr algn="ctr"/>
            <a:r>
              <a:rPr lang="fr-FR" dirty="0" smtClean="0"/>
              <a:t>(</a:t>
            </a:r>
            <a:r>
              <a:rPr lang="fr-FR" dirty="0"/>
              <a:t>peut être vide)</a:t>
            </a:r>
          </a:p>
        </p:txBody>
      </p:sp>
      <p:sp>
        <p:nvSpPr>
          <p:cNvPr id="8203" name="ZoneTexte 13"/>
          <p:cNvSpPr txBox="1">
            <a:spLocks noChangeArrowheads="1"/>
          </p:cNvSpPr>
          <p:nvPr/>
        </p:nvSpPr>
        <p:spPr bwMode="auto">
          <a:xfrm>
            <a:off x="7595493" y="3092375"/>
            <a:ext cx="12969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 dirty="0"/>
              <a:t> </a:t>
            </a:r>
            <a:r>
              <a:rPr lang="fr-FR" sz="2000" dirty="0"/>
              <a:t>valeur envoyée</a:t>
            </a:r>
            <a:endParaRPr lang="fr-FR" sz="2800" dirty="0"/>
          </a:p>
        </p:txBody>
      </p:sp>
      <p:sp>
        <p:nvSpPr>
          <p:cNvPr id="11" name="Rectangle 10"/>
          <p:cNvSpPr/>
          <p:nvPr/>
        </p:nvSpPr>
        <p:spPr>
          <a:xfrm>
            <a:off x="3779912" y="2924944"/>
            <a:ext cx="711696" cy="1214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9600" dirty="0" smtClean="0">
                <a:solidFill>
                  <a:schemeClr val="tx1"/>
                </a:solidFill>
              </a:rPr>
              <a:t>(</a:t>
            </a:r>
            <a:endParaRPr lang="fr-FR" sz="9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84168" y="2934642"/>
            <a:ext cx="711696" cy="1214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96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9404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logiques</a:t>
            </a:r>
            <a:br>
              <a:rPr lang="fr-FR" smtClean="0"/>
            </a:br>
            <a:r>
              <a:rPr lang="fr-FR" smtClean="0"/>
              <a:t>	SI</a:t>
            </a:r>
          </a:p>
        </p:txBody>
      </p:sp>
      <p:sp>
        <p:nvSpPr>
          <p:cNvPr id="53251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 :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291C4A-731E-48C3-A3DC-12007BCB9BDF}" type="slidenum">
              <a:rPr lang="fr-BE" smtClean="0"/>
              <a:pPr>
                <a:defRPr/>
              </a:pPr>
              <a:t>50</a:t>
            </a:fld>
            <a:endParaRPr lang="fr-BE"/>
          </a:p>
        </p:txBody>
      </p:sp>
      <p:pic>
        <p:nvPicPr>
          <p:cNvPr id="5325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8288" y="1928813"/>
            <a:ext cx="8518525" cy="282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4786313" y="1928813"/>
            <a:ext cx="4000500" cy="50006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" name="Losange 17"/>
          <p:cNvSpPr/>
          <p:nvPr/>
        </p:nvSpPr>
        <p:spPr>
          <a:xfrm>
            <a:off x="3722688" y="4786313"/>
            <a:ext cx="2214562" cy="857250"/>
          </a:xfrm>
          <a:prstGeom prst="diamond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1"/>
                </a:solidFill>
              </a:rPr>
              <a:t>A2=B2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365375" y="5786438"/>
            <a:ext cx="1643063" cy="7858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1"/>
                </a:solidFill>
              </a:rPr>
              <a:t>« égaux »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580063" y="5786438"/>
            <a:ext cx="1643062" cy="7858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1"/>
                </a:solidFill>
              </a:rPr>
              <a:t>« différents »</a:t>
            </a:r>
          </a:p>
        </p:txBody>
      </p:sp>
      <p:cxnSp>
        <p:nvCxnSpPr>
          <p:cNvPr id="21" name="Forme 20"/>
          <p:cNvCxnSpPr>
            <a:stCxn id="18" idx="3"/>
            <a:endCxn id="20" idx="0"/>
          </p:cNvCxnSpPr>
          <p:nvPr/>
        </p:nvCxnSpPr>
        <p:spPr>
          <a:xfrm>
            <a:off x="5937250" y="5214938"/>
            <a:ext cx="463550" cy="571500"/>
          </a:xfrm>
          <a:prstGeom prst="bentConnector2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Forme 21"/>
          <p:cNvCxnSpPr>
            <a:stCxn id="18" idx="1"/>
            <a:endCxn id="19" idx="0"/>
          </p:cNvCxnSpPr>
          <p:nvPr/>
        </p:nvCxnSpPr>
        <p:spPr>
          <a:xfrm rot="10800000" flipV="1">
            <a:off x="3186113" y="5214938"/>
            <a:ext cx="536575" cy="571500"/>
          </a:xfrm>
          <a:prstGeom prst="bentConnector2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logiques</a:t>
            </a:r>
            <a:br>
              <a:rPr lang="fr-FR" smtClean="0"/>
            </a:br>
            <a:r>
              <a:rPr lang="fr-FR" smtClean="0"/>
              <a:t>	SI</a:t>
            </a:r>
          </a:p>
        </p:txBody>
      </p:sp>
      <p:sp>
        <p:nvSpPr>
          <p:cNvPr id="54275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 :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009D3-462E-4634-8E4F-DCEF4C2ED0D7}" type="slidenum">
              <a:rPr lang="fr-BE" smtClean="0"/>
              <a:pPr>
                <a:defRPr/>
              </a:pPr>
              <a:t>51</a:t>
            </a:fld>
            <a:endParaRPr lang="fr-BE"/>
          </a:p>
        </p:txBody>
      </p:sp>
      <p:pic>
        <p:nvPicPr>
          <p:cNvPr id="5427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949450"/>
            <a:ext cx="6429375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4714875" y="2000250"/>
            <a:ext cx="2571750" cy="428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Losange 9"/>
          <p:cNvSpPr/>
          <p:nvPr/>
        </p:nvSpPr>
        <p:spPr>
          <a:xfrm>
            <a:off x="3722688" y="4786313"/>
            <a:ext cx="2214562" cy="857250"/>
          </a:xfrm>
          <a:prstGeom prst="diamond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1"/>
                </a:solidFill>
              </a:rPr>
              <a:t>A2&gt;B2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65375" y="5786438"/>
            <a:ext cx="1643063" cy="7858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1"/>
                </a:solidFill>
              </a:rPr>
              <a:t>A2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80063" y="5786438"/>
            <a:ext cx="1643062" cy="7858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tx1"/>
                </a:solidFill>
              </a:rPr>
              <a:t>B2</a:t>
            </a:r>
          </a:p>
        </p:txBody>
      </p:sp>
      <p:cxnSp>
        <p:nvCxnSpPr>
          <p:cNvPr id="13" name="Forme 12"/>
          <p:cNvCxnSpPr>
            <a:stCxn id="10" idx="3"/>
            <a:endCxn id="12" idx="0"/>
          </p:cNvCxnSpPr>
          <p:nvPr/>
        </p:nvCxnSpPr>
        <p:spPr>
          <a:xfrm>
            <a:off x="5937250" y="5214938"/>
            <a:ext cx="463550" cy="571500"/>
          </a:xfrm>
          <a:prstGeom prst="bentConnector2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Forme 13"/>
          <p:cNvCxnSpPr>
            <a:stCxn id="10" idx="1"/>
            <a:endCxn id="11" idx="0"/>
          </p:cNvCxnSpPr>
          <p:nvPr/>
        </p:nvCxnSpPr>
        <p:spPr>
          <a:xfrm rot="10800000" flipV="1">
            <a:off x="3186113" y="5214938"/>
            <a:ext cx="536575" cy="571500"/>
          </a:xfrm>
          <a:prstGeom prst="bentConnector2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logiques</a:t>
            </a:r>
            <a:br>
              <a:rPr lang="fr-FR" smtClean="0"/>
            </a:br>
            <a:r>
              <a:rPr lang="fr-FR" smtClean="0"/>
              <a:t>	OU</a:t>
            </a:r>
          </a:p>
        </p:txBody>
      </p:sp>
      <p:sp>
        <p:nvSpPr>
          <p:cNvPr id="55299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La fonction OU attend</a:t>
            </a:r>
          </a:p>
          <a:p>
            <a:pPr lvl="1"/>
            <a:r>
              <a:rPr lang="fr-FR" smtClean="0"/>
              <a:t>Une ou plusieurs expressions logiques</a:t>
            </a:r>
          </a:p>
          <a:p>
            <a:pPr lvl="1"/>
            <a:endParaRPr lang="fr-FR" smtClean="0"/>
          </a:p>
          <a:p>
            <a:pPr lvl="1"/>
            <a:endParaRPr lang="fr-FR" smtClean="0"/>
          </a:p>
          <a:p>
            <a:pPr lvl="1"/>
            <a:endParaRPr lang="fr-FR" smtClean="0"/>
          </a:p>
          <a:p>
            <a:pPr lvl="1"/>
            <a:endParaRPr lang="fr-FR" smtClean="0"/>
          </a:p>
          <a:p>
            <a:r>
              <a:rPr lang="fr-FR" smtClean="0"/>
              <a:t>Elle évalue les expressions logiques</a:t>
            </a:r>
          </a:p>
          <a:p>
            <a:pPr lvl="1"/>
            <a:r>
              <a:rPr lang="fr-FR" smtClean="0"/>
              <a:t>Si </a:t>
            </a:r>
            <a:r>
              <a:rPr lang="fr-FR" b="1" smtClean="0"/>
              <a:t>AU MOINS UNE des expressions a pour valeur VRAI</a:t>
            </a:r>
            <a:r>
              <a:rPr lang="fr-FR" smtClean="0"/>
              <a:t>, la fonction renvoie VRAI</a:t>
            </a:r>
          </a:p>
          <a:p>
            <a:pPr lvl="1"/>
            <a:r>
              <a:rPr lang="fr-FR" smtClean="0"/>
              <a:t>Sinon la cellule renvoie FAUX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D4493-D9CE-47D2-A5E7-D58844C1236A}" type="slidenum">
              <a:rPr lang="fr-BE" smtClean="0"/>
              <a:pPr>
                <a:defRPr/>
              </a:pPr>
              <a:t>52</a:t>
            </a:fld>
            <a:endParaRPr lang="fr-BE"/>
          </a:p>
        </p:txBody>
      </p:sp>
      <p:pic>
        <p:nvPicPr>
          <p:cNvPr id="5530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75" y="2306638"/>
            <a:ext cx="7072313" cy="14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logiques</a:t>
            </a:r>
            <a:br>
              <a:rPr lang="fr-FR" smtClean="0"/>
            </a:br>
            <a:r>
              <a:rPr lang="fr-FR" smtClean="0"/>
              <a:t>	OU</a:t>
            </a:r>
          </a:p>
        </p:txBody>
      </p:sp>
      <p:sp>
        <p:nvSpPr>
          <p:cNvPr id="5632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C4452D-ACCF-43A0-9970-C0485DB19602}" type="slidenum">
              <a:rPr lang="fr-BE" smtClean="0"/>
              <a:pPr>
                <a:defRPr/>
              </a:pPr>
              <a:t>53</a:t>
            </a:fld>
            <a:endParaRPr lang="fr-BE"/>
          </a:p>
        </p:txBody>
      </p:sp>
      <p:pic>
        <p:nvPicPr>
          <p:cNvPr id="563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928813"/>
            <a:ext cx="62865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4071938" y="1928813"/>
            <a:ext cx="2571750" cy="428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logiques</a:t>
            </a:r>
            <a:br>
              <a:rPr lang="fr-FR" smtClean="0"/>
            </a:br>
            <a:r>
              <a:rPr lang="fr-FR" smtClean="0"/>
              <a:t>	ET</a:t>
            </a:r>
          </a:p>
        </p:txBody>
      </p:sp>
      <p:sp>
        <p:nvSpPr>
          <p:cNvPr id="57347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La fonction ET attend</a:t>
            </a:r>
          </a:p>
          <a:p>
            <a:pPr lvl="1"/>
            <a:r>
              <a:rPr lang="fr-FR" smtClean="0"/>
              <a:t>Une ou plusieurs expressions logiques</a:t>
            </a:r>
          </a:p>
          <a:p>
            <a:pPr lvl="1"/>
            <a:endParaRPr lang="fr-FR" smtClean="0"/>
          </a:p>
          <a:p>
            <a:pPr lvl="1"/>
            <a:endParaRPr lang="fr-FR" smtClean="0"/>
          </a:p>
          <a:p>
            <a:pPr lvl="1"/>
            <a:endParaRPr lang="fr-FR" smtClean="0"/>
          </a:p>
          <a:p>
            <a:pPr lvl="1"/>
            <a:endParaRPr lang="fr-FR" smtClean="0"/>
          </a:p>
          <a:p>
            <a:r>
              <a:rPr lang="fr-FR" smtClean="0"/>
              <a:t>Elle évalue les expressions logiques</a:t>
            </a:r>
          </a:p>
          <a:p>
            <a:pPr lvl="1"/>
            <a:r>
              <a:rPr lang="fr-FR" smtClean="0"/>
              <a:t>Si </a:t>
            </a:r>
            <a:r>
              <a:rPr lang="fr-FR" b="1" smtClean="0"/>
              <a:t>TOUTES les expressions ont pour valeur VRAI</a:t>
            </a:r>
            <a:r>
              <a:rPr lang="fr-FR" smtClean="0"/>
              <a:t>, la fonction renvoie VRAI</a:t>
            </a:r>
          </a:p>
          <a:p>
            <a:pPr lvl="1"/>
            <a:r>
              <a:rPr lang="fr-FR" smtClean="0"/>
              <a:t>Sinon la cellule renvoie FAUX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55D51-DBF2-40E3-ADFA-A2ECE4051A08}" type="slidenum">
              <a:rPr lang="fr-BE" smtClean="0"/>
              <a:pPr>
                <a:defRPr/>
              </a:pPr>
              <a:t>54</a:t>
            </a:fld>
            <a:endParaRPr lang="fr-BE"/>
          </a:p>
        </p:txBody>
      </p:sp>
      <p:pic>
        <p:nvPicPr>
          <p:cNvPr id="5735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2357438"/>
            <a:ext cx="7500937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logiques</a:t>
            </a:r>
            <a:br>
              <a:rPr lang="fr-FR" smtClean="0"/>
            </a:br>
            <a:r>
              <a:rPr lang="fr-FR" smtClean="0"/>
              <a:t>	ET</a:t>
            </a:r>
          </a:p>
        </p:txBody>
      </p:sp>
      <p:sp>
        <p:nvSpPr>
          <p:cNvPr id="58371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 :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5F28F-F29A-4FA4-ABD8-968B5EDE646E}" type="slidenum">
              <a:rPr lang="fr-BE" smtClean="0"/>
              <a:pPr>
                <a:defRPr/>
              </a:pPr>
              <a:t>55</a:t>
            </a:fld>
            <a:endParaRPr lang="fr-BE"/>
          </a:p>
        </p:txBody>
      </p:sp>
      <p:pic>
        <p:nvPicPr>
          <p:cNvPr id="5837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928813"/>
            <a:ext cx="6249988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4071938" y="1928813"/>
            <a:ext cx="2286000" cy="428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logiques</a:t>
            </a:r>
            <a:br>
              <a:rPr lang="fr-FR" smtClean="0"/>
            </a:br>
            <a:r>
              <a:rPr lang="fr-FR" smtClean="0"/>
              <a:t>	NON</a:t>
            </a:r>
          </a:p>
        </p:txBody>
      </p:sp>
      <p:sp>
        <p:nvSpPr>
          <p:cNvPr id="5939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r>
              <a:rPr lang="fr-FR" dirty="0" smtClean="0"/>
              <a:t>La fonction NON attend</a:t>
            </a:r>
          </a:p>
          <a:p>
            <a:pPr lvl="1"/>
            <a:r>
              <a:rPr lang="fr-FR" dirty="0" smtClean="0"/>
              <a:t>Une expression logique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Elle évalue cette expression</a:t>
            </a:r>
          </a:p>
          <a:p>
            <a:pPr lvl="1"/>
            <a:r>
              <a:rPr lang="fr-FR" dirty="0" smtClean="0"/>
              <a:t>Si  cette expression a pour valeur VRAI, la fonction renvoie FAUX</a:t>
            </a:r>
          </a:p>
          <a:p>
            <a:pPr lvl="1"/>
            <a:r>
              <a:rPr lang="fr-FR" dirty="0" smtClean="0"/>
              <a:t>Sinon la fonction renvoie VRAI</a:t>
            </a:r>
          </a:p>
          <a:p>
            <a:r>
              <a:rPr lang="fr-FR" dirty="0" smtClean="0"/>
              <a:t>Exemple (tiré par les cheveux)</a:t>
            </a:r>
          </a:p>
          <a:p>
            <a:pPr lvl="1"/>
            <a:r>
              <a:rPr lang="fr-FR" dirty="0" smtClean="0"/>
              <a:t>Si on veut exprimer « si tu es content, je ne le suis pas »,  ou « si tu n’es pas content, je le suis »</a:t>
            </a:r>
          </a:p>
          <a:p>
            <a:pPr lvl="1"/>
            <a:r>
              <a:rPr lang="fr-FR" dirty="0" smtClean="0"/>
              <a:t>l’expression évaluée est « tu es content » : si elle est </a:t>
            </a:r>
            <a:r>
              <a:rPr lang="fr-FR" dirty="0" err="1" smtClean="0"/>
              <a:t>VRAIe</a:t>
            </a:r>
            <a:r>
              <a:rPr lang="fr-FR" dirty="0" smtClean="0"/>
              <a:t>, NON(« tu es content ») est FAUX, et inversement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14FB88-969F-49D0-B05D-6DA54286E1EA}" type="slidenum">
              <a:rPr lang="fr-BE" smtClean="0"/>
              <a:pPr>
                <a:defRPr/>
              </a:pPr>
              <a:t>56</a:t>
            </a:fld>
            <a:endParaRPr lang="fr-BE"/>
          </a:p>
        </p:txBody>
      </p:sp>
      <p:pic>
        <p:nvPicPr>
          <p:cNvPr id="593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0" y="1857375"/>
            <a:ext cx="30003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logiques</a:t>
            </a:r>
            <a:br>
              <a:rPr lang="fr-FR" smtClean="0"/>
            </a:br>
            <a:r>
              <a:rPr lang="fr-FR" smtClean="0"/>
              <a:t>	combinaison de fonctions</a:t>
            </a:r>
          </a:p>
        </p:txBody>
      </p:sp>
      <p:sp>
        <p:nvSpPr>
          <p:cNvPr id="60419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Une fonction étant assimilable à la valeur qu’elle renvoie (nombre, booléen, etc.), elle peut être utilisée comme argument dans l’appel d’une autre fonction</a:t>
            </a:r>
          </a:p>
          <a:p>
            <a:r>
              <a:rPr lang="fr-FR" smtClean="0"/>
              <a:t>Ainsi la fonction SI attend une expression logique, qui peut être fournie</a:t>
            </a:r>
          </a:p>
          <a:p>
            <a:pPr lvl="1"/>
            <a:r>
              <a:rPr lang="fr-FR" smtClean="0"/>
              <a:t>Par une expression logique avec opérateurs relationnels</a:t>
            </a:r>
          </a:p>
          <a:p>
            <a:pPr lvl="1"/>
            <a:r>
              <a:rPr lang="fr-FR" smtClean="0"/>
              <a:t>Ou bien par une autre fonction logique (OU, ET, NON)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411CEC-2C37-4D4B-BCDC-9B2AD4A939CA}" type="slidenum">
              <a:rPr lang="fr-BE" smtClean="0"/>
              <a:pPr>
                <a:defRPr/>
              </a:pPr>
              <a:t>57</a:t>
            </a:fld>
            <a:endParaRPr lang="fr-BE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logiques</a:t>
            </a:r>
            <a:br>
              <a:rPr lang="fr-FR" smtClean="0"/>
            </a:br>
            <a:r>
              <a:rPr lang="fr-FR" smtClean="0"/>
              <a:t>	combinaison de fonctions</a:t>
            </a:r>
          </a:p>
        </p:txBody>
      </p:sp>
      <p:sp>
        <p:nvSpPr>
          <p:cNvPr id="6144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 combinant SI et OU :</a:t>
            </a:r>
          </a:p>
          <a:p>
            <a:pPr lvl="1"/>
            <a:r>
              <a:rPr lang="fr-FR" smtClean="0"/>
              <a:t>Si (</a:t>
            </a:r>
            <a:r>
              <a:rPr lang="fr-FR" b="1" smtClean="0"/>
              <a:t>ou bien </a:t>
            </a:r>
            <a:r>
              <a:rPr lang="fr-FR" smtClean="0"/>
              <a:t>la note d’expression française est &gt;= 10 </a:t>
            </a:r>
            <a:r>
              <a:rPr lang="fr-FR" b="1" smtClean="0"/>
              <a:t>ou bien </a:t>
            </a:r>
            <a:r>
              <a:rPr lang="fr-FR" smtClean="0"/>
              <a:t>la note de mathématiques est &gt;= 10)</a:t>
            </a:r>
          </a:p>
          <a:p>
            <a:pPr lvl="1"/>
            <a:r>
              <a:rPr lang="fr-FR" smtClean="0"/>
              <a:t>Alors retourner « Passage »</a:t>
            </a:r>
          </a:p>
          <a:p>
            <a:pPr lvl="1"/>
            <a:r>
              <a:rPr lang="fr-FR" smtClean="0"/>
              <a:t>Sinon retourner « Jury »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0C5D23-46B1-4C61-BF77-8521C6C0F82E}" type="slidenum">
              <a:rPr lang="fr-BE" smtClean="0"/>
              <a:pPr>
                <a:defRPr/>
              </a:pPr>
              <a:t>58</a:t>
            </a:fld>
            <a:endParaRPr lang="fr-BE"/>
          </a:p>
        </p:txBody>
      </p:sp>
      <p:pic>
        <p:nvPicPr>
          <p:cNvPr id="614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375" y="3500438"/>
            <a:ext cx="8921750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4286250" y="3500438"/>
            <a:ext cx="4786313" cy="428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logiques</a:t>
            </a:r>
            <a:br>
              <a:rPr lang="fr-FR" smtClean="0"/>
            </a:br>
            <a:r>
              <a:rPr lang="fr-FR" smtClean="0"/>
              <a:t>	combinaison de fonctions</a:t>
            </a:r>
          </a:p>
        </p:txBody>
      </p:sp>
      <p:sp>
        <p:nvSpPr>
          <p:cNvPr id="62467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 combinant SI et ET :</a:t>
            </a:r>
          </a:p>
          <a:p>
            <a:pPr lvl="1"/>
            <a:r>
              <a:rPr lang="fr-FR" smtClean="0"/>
              <a:t>Si (</a:t>
            </a:r>
            <a:r>
              <a:rPr lang="fr-FR" b="1" smtClean="0"/>
              <a:t>à la fois </a:t>
            </a:r>
            <a:r>
              <a:rPr lang="fr-FR" smtClean="0"/>
              <a:t>la note d’expression française est &gt;= 10 </a:t>
            </a:r>
            <a:r>
              <a:rPr lang="fr-FR" b="1" smtClean="0"/>
              <a:t>et </a:t>
            </a:r>
            <a:r>
              <a:rPr lang="fr-FR" smtClean="0"/>
              <a:t>la note de mathématiques est &gt;= 10)</a:t>
            </a:r>
          </a:p>
          <a:p>
            <a:pPr lvl="1"/>
            <a:r>
              <a:rPr lang="fr-FR" smtClean="0"/>
              <a:t>Alors retourner « Passage »</a:t>
            </a:r>
          </a:p>
          <a:p>
            <a:pPr lvl="1"/>
            <a:r>
              <a:rPr lang="fr-FR" smtClean="0"/>
              <a:t>Sinon retourner « Jury »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1CEC4F-BBE0-405B-AE9D-12E093647F1C}" type="slidenum">
              <a:rPr lang="fr-BE" smtClean="0"/>
              <a:pPr>
                <a:defRPr/>
              </a:pPr>
              <a:t>59</a:t>
            </a:fld>
            <a:endParaRPr lang="fr-BE"/>
          </a:p>
        </p:txBody>
      </p:sp>
      <p:pic>
        <p:nvPicPr>
          <p:cNvPr id="6247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1138" y="3571875"/>
            <a:ext cx="8718550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4357688" y="3571875"/>
            <a:ext cx="4572000" cy="428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Les fonctions</a:t>
            </a:r>
            <a:br>
              <a:rPr lang="fr-FR" dirty="0" smtClean="0"/>
            </a:b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9219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229600" cy="4572000"/>
          </a:xfrm>
        </p:spPr>
        <p:txBody>
          <a:bodyPr/>
          <a:lstStyle/>
          <a:p>
            <a:pPr eaLnBrk="1" hangingPunct="1"/>
            <a:r>
              <a:rPr lang="fr-FR" dirty="0" smtClean="0"/>
              <a:t>Par exemple : </a:t>
            </a:r>
            <a:endParaRPr lang="fr-FR" b="1" dirty="0" smtClean="0"/>
          </a:p>
          <a:p>
            <a:pPr lvl="1" eaLnBrk="1" hangingPunct="1"/>
            <a:r>
              <a:rPr lang="fr-FR" dirty="0" smtClean="0"/>
              <a:t>Soit « </a:t>
            </a:r>
            <a:r>
              <a:rPr lang="fr-FR" dirty="0" err="1" smtClean="0"/>
              <a:t>maFonction</a:t>
            </a:r>
            <a:r>
              <a:rPr lang="fr-FR" dirty="0" smtClean="0"/>
              <a:t> », une fonction qui attend un nombre entier comme argument</a:t>
            </a:r>
          </a:p>
          <a:p>
            <a:pPr lvl="1" eaLnBrk="1" hangingPunct="1"/>
            <a:r>
              <a:rPr lang="fr-FR" dirty="0" smtClean="0"/>
              <a:t>Elle effectue le calcul (caché dans la boite noire) suivant : elle multiplie le nombre reçu par 2, résultat auquel elle ajoute 3, (si X est le nombre reçu : elle calcule 2*X+3)</a:t>
            </a:r>
          </a:p>
          <a:p>
            <a:pPr lvl="1" eaLnBrk="1" hangingPunct="1"/>
            <a:r>
              <a:rPr lang="fr-FR" dirty="0" smtClean="0"/>
              <a:t>Et renvoie le résultat de ce calcul (également un nombre entier).</a:t>
            </a:r>
          </a:p>
          <a:p>
            <a:pPr lvl="1" eaLnBrk="1" hangingPunct="1"/>
            <a:endParaRPr lang="fr-FR" dirty="0" smtClean="0"/>
          </a:p>
          <a:p>
            <a:pPr lvl="1" eaLnBrk="1" hangingPunct="1"/>
            <a:endParaRPr lang="fr-FR" dirty="0" smtClean="0"/>
          </a:p>
          <a:p>
            <a:pPr lvl="1" eaLnBrk="1" hangingPunct="1"/>
            <a:endParaRPr lang="fr-FR" dirty="0" smtClean="0"/>
          </a:p>
          <a:p>
            <a:pPr lvl="1" eaLnBrk="1" hangingPunct="1">
              <a:buFont typeface="Wingdings 2" pitchFamily="18" charset="2"/>
              <a:buNone/>
            </a:pPr>
            <a:endParaRPr lang="fr-FR" dirty="0" smtClean="0"/>
          </a:p>
        </p:txBody>
      </p:sp>
      <p:sp>
        <p:nvSpPr>
          <p:cNvPr id="10244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D9EE85-4B05-4D2E-B028-7CB52B67B7F9}" type="slidenum">
              <a:rPr lang="fr-BE"/>
              <a:pPr>
                <a:defRPr/>
              </a:pPr>
              <a:t>6</a:t>
            </a:fld>
            <a:endParaRPr lang="fr-BE" dirty="0"/>
          </a:p>
        </p:txBody>
      </p:sp>
      <p:sp>
        <p:nvSpPr>
          <p:cNvPr id="7" name="Rectangle 6"/>
          <p:cNvSpPr/>
          <p:nvPr/>
        </p:nvSpPr>
        <p:spPr>
          <a:xfrm>
            <a:off x="3214688" y="5025876"/>
            <a:ext cx="3214687" cy="121443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4400" dirty="0" err="1"/>
              <a:t>maFonction</a:t>
            </a:r>
            <a:endParaRPr lang="fr-FR" sz="4400" dirty="0"/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714375" y="5584676"/>
            <a:ext cx="714375" cy="11113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6429375" y="5583089"/>
            <a:ext cx="857250" cy="1587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6" name="ZoneTexte 10"/>
          <p:cNvSpPr txBox="1">
            <a:spLocks noChangeArrowheads="1"/>
          </p:cNvSpPr>
          <p:nvPr/>
        </p:nvSpPr>
        <p:spPr bwMode="auto">
          <a:xfrm>
            <a:off x="1428750" y="5013176"/>
            <a:ext cx="1785938" cy="1214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r"/>
            <a:endParaRPr lang="fr-FR"/>
          </a:p>
          <a:p>
            <a:pPr algn="r"/>
            <a:r>
              <a:rPr lang="fr-FR"/>
              <a:t>Un nombre entier, X</a:t>
            </a:r>
          </a:p>
        </p:txBody>
      </p:sp>
      <p:sp>
        <p:nvSpPr>
          <p:cNvPr id="9227" name="ZoneTexte 13"/>
          <p:cNvSpPr txBox="1">
            <a:spLocks noChangeArrowheads="1"/>
          </p:cNvSpPr>
          <p:nvPr/>
        </p:nvSpPr>
        <p:spPr bwMode="auto">
          <a:xfrm>
            <a:off x="7275513" y="5233839"/>
            <a:ext cx="1511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/>
              <a:t>un nombre entier</a:t>
            </a:r>
            <a:endParaRPr lang="fr-FR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logiques</a:t>
            </a:r>
            <a:br>
              <a:rPr lang="fr-FR" smtClean="0"/>
            </a:br>
            <a:r>
              <a:rPr lang="fr-FR" smtClean="0"/>
              <a:t>	imbrication de fonctions SI</a:t>
            </a:r>
          </a:p>
        </p:txBody>
      </p:sp>
      <p:sp>
        <p:nvSpPr>
          <p:cNvPr id="63491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 introductif  :</a:t>
            </a:r>
          </a:p>
          <a:p>
            <a:pPr lvl="2">
              <a:buFont typeface="Wingdings 2" pitchFamily="18" charset="2"/>
              <a:buNone/>
            </a:pPr>
            <a:r>
              <a:rPr lang="fr-FR" sz="2800" smtClean="0"/>
              <a:t>SI (la note &lt;5)</a:t>
            </a:r>
          </a:p>
          <a:p>
            <a:pPr lvl="2">
              <a:buFont typeface="Wingdings 2" pitchFamily="18" charset="2"/>
              <a:buNone/>
            </a:pPr>
            <a:r>
              <a:rPr lang="fr-FR" sz="2800" smtClean="0"/>
              <a:t>ALORS la valeur est « échec »</a:t>
            </a:r>
          </a:p>
          <a:p>
            <a:pPr lvl="2">
              <a:buFont typeface="Wingdings 2" pitchFamily="18" charset="2"/>
              <a:buNone/>
            </a:pPr>
            <a:r>
              <a:rPr lang="fr-FR" sz="2800" smtClean="0"/>
              <a:t>SINON</a:t>
            </a:r>
          </a:p>
          <a:p>
            <a:pPr lvl="3">
              <a:buFont typeface="Wingdings 2" pitchFamily="18" charset="2"/>
              <a:buNone/>
            </a:pPr>
            <a:r>
              <a:rPr lang="fr-FR" sz="2800" smtClean="0"/>
              <a:t>SI (la note &lt; 10)</a:t>
            </a:r>
          </a:p>
          <a:p>
            <a:pPr lvl="3">
              <a:buFont typeface="Wingdings 2" pitchFamily="18" charset="2"/>
              <a:buNone/>
            </a:pPr>
            <a:r>
              <a:rPr lang="fr-FR" sz="2800" smtClean="0"/>
              <a:t>ALORS la valeur est « rattrapage »</a:t>
            </a:r>
          </a:p>
          <a:p>
            <a:pPr lvl="3">
              <a:buFont typeface="Wingdings 2" pitchFamily="18" charset="2"/>
              <a:buNone/>
            </a:pPr>
            <a:r>
              <a:rPr lang="fr-FR" sz="2800" smtClean="0"/>
              <a:t>SINON</a:t>
            </a:r>
          </a:p>
          <a:p>
            <a:pPr lvl="4">
              <a:buFontTx/>
              <a:buNone/>
            </a:pPr>
            <a:r>
              <a:rPr lang="fr-FR" sz="2800" smtClean="0"/>
              <a:t>SI (la note &lt;15)</a:t>
            </a:r>
          </a:p>
          <a:p>
            <a:pPr lvl="4">
              <a:buFontTx/>
              <a:buNone/>
            </a:pPr>
            <a:r>
              <a:rPr lang="fr-FR" sz="2800" smtClean="0"/>
              <a:t>ALORS la valeur est « bien »</a:t>
            </a:r>
          </a:p>
          <a:p>
            <a:pPr lvl="4">
              <a:buFontTx/>
              <a:buNone/>
            </a:pPr>
            <a:r>
              <a:rPr lang="fr-FR" sz="2800" smtClean="0"/>
              <a:t>SINON la valeur est « excellent »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C22179-C117-46C4-A73A-9F87D3483EB1}" type="slidenum">
              <a:rPr lang="fr-BE" smtClean="0"/>
              <a:pPr>
                <a:defRPr/>
              </a:pPr>
              <a:t>60</a:t>
            </a:fld>
            <a:endParaRPr lang="fr-BE"/>
          </a:p>
        </p:txBody>
      </p:sp>
      <p:sp>
        <p:nvSpPr>
          <p:cNvPr id="7" name="Accolade ouvrante 6"/>
          <p:cNvSpPr/>
          <p:nvPr/>
        </p:nvSpPr>
        <p:spPr>
          <a:xfrm>
            <a:off x="428625" y="2071688"/>
            <a:ext cx="428625" cy="4071937"/>
          </a:xfrm>
          <a:prstGeom prst="lef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Accolade ouvrante 7"/>
          <p:cNvSpPr/>
          <p:nvPr/>
        </p:nvSpPr>
        <p:spPr>
          <a:xfrm>
            <a:off x="857250" y="3429000"/>
            <a:ext cx="428625" cy="2643188"/>
          </a:xfrm>
          <a:prstGeom prst="lef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Accolade ouvrante 8"/>
          <p:cNvSpPr/>
          <p:nvPr/>
        </p:nvSpPr>
        <p:spPr>
          <a:xfrm>
            <a:off x="1285875" y="4857750"/>
            <a:ext cx="428625" cy="1143000"/>
          </a:xfrm>
          <a:prstGeom prst="lef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logiques</a:t>
            </a:r>
            <a:br>
              <a:rPr lang="fr-FR" smtClean="0"/>
            </a:br>
            <a:r>
              <a:rPr lang="fr-FR" smtClean="0"/>
              <a:t>	Imbrication de fonctions SI</a:t>
            </a:r>
          </a:p>
        </p:txBody>
      </p:sp>
      <p:sp>
        <p:nvSpPr>
          <p:cNvPr id="64515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Exemple imbriquant un SI dans un autre si :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60016-463A-476E-A55D-037CA8FB1111}" type="slidenum">
              <a:rPr lang="fr-BE" smtClean="0"/>
              <a:pPr>
                <a:defRPr/>
              </a:pPr>
              <a:t>61</a:t>
            </a:fld>
            <a:endParaRPr lang="fr-BE"/>
          </a:p>
        </p:txBody>
      </p:sp>
      <p:pic>
        <p:nvPicPr>
          <p:cNvPr id="645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3050" y="2286000"/>
            <a:ext cx="8864600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2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" y="4857750"/>
            <a:ext cx="896302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ccolade ouvrante 9"/>
          <p:cNvSpPr/>
          <p:nvPr/>
        </p:nvSpPr>
        <p:spPr>
          <a:xfrm rot="16200000">
            <a:off x="4399756" y="1678782"/>
            <a:ext cx="428625" cy="8786812"/>
          </a:xfrm>
          <a:prstGeom prst="lef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Accolade ouvrante 10"/>
          <p:cNvSpPr/>
          <p:nvPr/>
        </p:nvSpPr>
        <p:spPr>
          <a:xfrm rot="16200000">
            <a:off x="5393531" y="2536032"/>
            <a:ext cx="357187" cy="6572250"/>
          </a:xfrm>
          <a:prstGeom prst="lef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Accolade ouvrante 11"/>
          <p:cNvSpPr/>
          <p:nvPr/>
        </p:nvSpPr>
        <p:spPr>
          <a:xfrm rot="16200000">
            <a:off x="6679406" y="3679032"/>
            <a:ext cx="357187" cy="3714750"/>
          </a:xfrm>
          <a:prstGeom prst="lef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357563" y="2286000"/>
            <a:ext cx="5786437" cy="28575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0" y="4857750"/>
            <a:ext cx="8929688" cy="42862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6" name="Connecteur droit avec flèche 15"/>
          <p:cNvCxnSpPr/>
          <p:nvPr/>
        </p:nvCxnSpPr>
        <p:spPr>
          <a:xfrm rot="5400000">
            <a:off x="6393657" y="2964656"/>
            <a:ext cx="2286000" cy="1500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Fonctions d’information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C1A1D3-F8B6-432A-AD24-1DAFC43A6C83}" type="slidenum">
              <a:rPr lang="fr-BE" smtClean="0"/>
              <a:pPr>
                <a:defRPr/>
              </a:pPr>
              <a:t>62</a:t>
            </a:fld>
            <a:endParaRPr lang="fr-BE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d’information</a:t>
            </a:r>
            <a:br>
              <a:rPr lang="fr-FR" smtClean="0"/>
            </a:br>
            <a:endParaRPr lang="fr-FR" smtClean="0"/>
          </a:p>
        </p:txBody>
      </p:sp>
      <p:sp>
        <p:nvSpPr>
          <p:cNvPr id="6656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Les fonctions d’information apportent une information sur le contenu d’une cellule</a:t>
            </a:r>
          </a:p>
          <a:p>
            <a:r>
              <a:rPr lang="fr-FR" smtClean="0"/>
              <a:t>Par exemple :</a:t>
            </a:r>
          </a:p>
          <a:p>
            <a:pPr lvl="1"/>
            <a:r>
              <a:rPr lang="fr-FR" smtClean="0"/>
              <a:t>La fonction ESTNUM attend une valeur ou une référence de cellule et détermine si sa valeur est un nombre ou non, et  retourne un booléen (VRAI ou FAUX)</a:t>
            </a:r>
          </a:p>
          <a:p>
            <a:r>
              <a:rPr lang="fr-FR" smtClean="0"/>
              <a:t>Les fonctions d’information permettent la gestion des erreurs suite à l’exécution d’une formule</a:t>
            </a:r>
          </a:p>
          <a:p>
            <a:pPr lvl="1"/>
            <a:r>
              <a:rPr lang="fr-FR" smtClean="0"/>
              <a:t>La fonction ESTERREUR attend une référence et  teste si sa valeur est en erreur ou non, et retourne un booléen (VRAI ou FAUX)</a:t>
            </a:r>
          </a:p>
          <a:p>
            <a:pPr lvl="1"/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85327F-C689-473D-8514-66DCD95F2CC9}" type="slidenum">
              <a:rPr lang="fr-BE" smtClean="0"/>
              <a:pPr>
                <a:defRPr/>
              </a:pPr>
              <a:t>63</a:t>
            </a:fld>
            <a:endParaRPr lang="fr-BE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d’information</a:t>
            </a:r>
            <a:br>
              <a:rPr lang="fr-FR" smtClean="0"/>
            </a:br>
            <a:r>
              <a:rPr lang="fr-FR" smtClean="0"/>
              <a:t>	sur le contenu</a:t>
            </a:r>
          </a:p>
        </p:txBody>
      </p:sp>
      <p:sp>
        <p:nvSpPr>
          <p:cNvPr id="67587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La fonction ESTNUM attend une valeur ou une référence de cellules et détermine si la valeur est un nombre ou non, et retourne un booléen (VRAI ou FAUX)</a:t>
            </a:r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pPr>
              <a:buFont typeface="Wingdings 2" pitchFamily="18" charset="2"/>
              <a:buNone/>
            </a:pPr>
            <a:endParaRPr lang="fr-FR" smtClean="0"/>
          </a:p>
          <a:p>
            <a:endParaRPr lang="fr-FR" smtClean="0"/>
          </a:p>
          <a:p>
            <a:pPr lvl="1"/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265BA-23BF-4992-BF98-97647C6D703C}" type="slidenum">
              <a:rPr lang="fr-BE" smtClean="0"/>
              <a:pPr>
                <a:defRPr/>
              </a:pPr>
              <a:t>64</a:t>
            </a:fld>
            <a:endParaRPr lang="fr-BE"/>
          </a:p>
        </p:txBody>
      </p:sp>
      <p:pic>
        <p:nvPicPr>
          <p:cNvPr id="67591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63" y="2724150"/>
            <a:ext cx="6429375" cy="351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6143625" y="2643188"/>
            <a:ext cx="2071688" cy="5715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142875" y="5143500"/>
            <a:ext cx="1071563" cy="857250"/>
          </a:xfrm>
          <a:prstGeom prst="wedgeRoundRectCallout">
            <a:avLst>
              <a:gd name="adj1" fmla="val 162047"/>
              <a:gd name="adj2" fmla="val 2051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/>
              <a:t>Cellule vide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71875" y="3571875"/>
            <a:ext cx="1500188" cy="2714625"/>
          </a:xfrm>
          <a:prstGeom prst="rect">
            <a:avLst/>
          </a:prstGeom>
          <a:noFill/>
          <a:ln w="508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d’information</a:t>
            </a:r>
            <a:br>
              <a:rPr lang="fr-FR" smtClean="0"/>
            </a:br>
            <a:r>
              <a:rPr lang="fr-FR" smtClean="0"/>
              <a:t>	sur le contenu</a:t>
            </a:r>
          </a:p>
        </p:txBody>
      </p:sp>
      <p:sp>
        <p:nvSpPr>
          <p:cNvPr id="68611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La fonction ESTVIDE attend une valeur ou une référence de cellules et détermine si la valeur est vide ou pas en retournant un booléen  (VRAI ou FAUX)</a:t>
            </a:r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pPr>
              <a:buFont typeface="Wingdings 2" pitchFamily="18" charset="2"/>
              <a:buNone/>
            </a:pPr>
            <a:endParaRPr lang="fr-FR" smtClean="0"/>
          </a:p>
          <a:p>
            <a:endParaRPr lang="fr-FR" smtClean="0"/>
          </a:p>
          <a:p>
            <a:pPr lvl="1"/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FB93B-8AE5-4447-A74C-68C9BCC04F6F}" type="slidenum">
              <a:rPr lang="fr-BE" smtClean="0"/>
              <a:pPr>
                <a:defRPr/>
              </a:pPr>
              <a:t>65</a:t>
            </a:fld>
            <a:endParaRPr lang="fr-BE"/>
          </a:p>
        </p:txBody>
      </p:sp>
      <p:pic>
        <p:nvPicPr>
          <p:cNvPr id="68615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93850" y="3168922"/>
            <a:ext cx="6192838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5857875" y="3168922"/>
            <a:ext cx="2071688" cy="46196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786313" y="3954735"/>
            <a:ext cx="1500187" cy="2714625"/>
          </a:xfrm>
          <a:prstGeom prst="rect">
            <a:avLst/>
          </a:prstGeom>
          <a:noFill/>
          <a:ln w="508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d’information</a:t>
            </a:r>
            <a:br>
              <a:rPr lang="fr-FR" smtClean="0"/>
            </a:br>
            <a:r>
              <a:rPr lang="fr-FR" smtClean="0"/>
              <a:t>	A savoir</a:t>
            </a:r>
          </a:p>
        </p:txBody>
      </p:sp>
      <p:sp>
        <p:nvSpPr>
          <p:cNvPr id="69635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Une cellule vide n’est pas considérée comme « numérique » par la fonction ESTNUM</a:t>
            </a:r>
          </a:p>
          <a:p>
            <a:r>
              <a:rPr lang="fr-FR" smtClean="0"/>
              <a:t>Par contre, le calcul  (A5+1) fonctionne et considère la valeur vide comme valant 0</a:t>
            </a:r>
          </a:p>
          <a:p>
            <a:pPr lvl="1"/>
            <a:r>
              <a:rPr lang="fr-FR" smtClean="0"/>
              <a:t>Remarque : on peut considérer « logique » que le contenu d’une cellule vide ait une valeur « 0 »  dans le cadre d’un calcul arithmétique</a:t>
            </a:r>
          </a:p>
          <a:p>
            <a:r>
              <a:rPr lang="fr-FR" smtClean="0"/>
              <a:t>L’utilisation de NB ne comptera pas une cellule vide.</a:t>
            </a:r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pPr>
              <a:buFont typeface="Wingdings 2" pitchFamily="18" charset="2"/>
              <a:buNone/>
            </a:pPr>
            <a:endParaRPr lang="fr-FR" smtClean="0"/>
          </a:p>
          <a:p>
            <a:endParaRPr lang="fr-FR" smtClean="0"/>
          </a:p>
          <a:p>
            <a:pPr lvl="1"/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A55A75-EFF0-4B31-9F76-67CCFE62BAA8}" type="slidenum">
              <a:rPr lang="fr-BE" smtClean="0"/>
              <a:pPr>
                <a:defRPr/>
              </a:pPr>
              <a:t>66</a:t>
            </a:fld>
            <a:endParaRPr lang="fr-BE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d’information</a:t>
            </a:r>
            <a:br>
              <a:rPr lang="fr-FR" smtClean="0"/>
            </a:br>
            <a:r>
              <a:rPr lang="fr-FR" smtClean="0"/>
              <a:t>	sur les erreurs</a:t>
            </a:r>
          </a:p>
        </p:txBody>
      </p:sp>
      <p:sp>
        <p:nvSpPr>
          <p:cNvPr id="70659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Dans le tableau suivant, la formule utilisée en D2 produit une erreur  (on ne peut pas ajouter 1 à une lettre) :</a:t>
            </a:r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pPr>
              <a:buFont typeface="Wingdings 2" pitchFamily="18" charset="2"/>
              <a:buNone/>
            </a:pPr>
            <a:endParaRPr lang="fr-FR" smtClean="0"/>
          </a:p>
          <a:p>
            <a:endParaRPr lang="fr-FR" smtClean="0"/>
          </a:p>
          <a:p>
            <a:pPr lvl="1"/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E0079-3343-4C1F-B241-18327E7205D7}" type="slidenum">
              <a:rPr lang="fr-BE" smtClean="0"/>
              <a:pPr>
                <a:defRPr/>
              </a:pPr>
              <a:t>67</a:t>
            </a:fld>
            <a:endParaRPr lang="fr-BE"/>
          </a:p>
        </p:txBody>
      </p:sp>
      <p:pic>
        <p:nvPicPr>
          <p:cNvPr id="706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2880890"/>
            <a:ext cx="6215062" cy="343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286375" y="2880890"/>
            <a:ext cx="1285875" cy="5715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611813" y="3666703"/>
            <a:ext cx="1500187" cy="2714625"/>
          </a:xfrm>
          <a:prstGeom prst="rect">
            <a:avLst/>
          </a:prstGeom>
          <a:noFill/>
          <a:ln w="508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d’information</a:t>
            </a:r>
            <a:br>
              <a:rPr lang="fr-FR" smtClean="0"/>
            </a:br>
            <a:r>
              <a:rPr lang="fr-FR" smtClean="0"/>
              <a:t>	sur les erreurs</a:t>
            </a:r>
          </a:p>
        </p:txBody>
      </p:sp>
      <p:sp>
        <p:nvSpPr>
          <p:cNvPr id="7168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La fonction ESTERREUR permet la détection d’une formule en erreur :</a:t>
            </a:r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pPr>
              <a:buFont typeface="Wingdings 2" pitchFamily="18" charset="2"/>
              <a:buNone/>
            </a:pPr>
            <a:endParaRPr lang="fr-FR" smtClean="0"/>
          </a:p>
          <a:p>
            <a:endParaRPr lang="fr-FR" smtClean="0"/>
          </a:p>
          <a:p>
            <a:pPr lvl="1"/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C2D428-E837-4AA1-B128-1F158A21B524}" type="slidenum">
              <a:rPr lang="fr-BE" smtClean="0"/>
              <a:pPr>
                <a:defRPr/>
              </a:pPr>
              <a:t>68</a:t>
            </a:fld>
            <a:endParaRPr lang="fr-BE"/>
          </a:p>
        </p:txBody>
      </p:sp>
      <p:pic>
        <p:nvPicPr>
          <p:cNvPr id="716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2286000"/>
            <a:ext cx="6815137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715000" y="2214563"/>
            <a:ext cx="2500313" cy="5715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072188" y="3143250"/>
            <a:ext cx="1500187" cy="2714625"/>
          </a:xfrm>
          <a:prstGeom prst="rect">
            <a:avLst/>
          </a:prstGeom>
          <a:noFill/>
          <a:ln w="508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Les fonctions d’information</a:t>
            </a:r>
            <a:br>
              <a:rPr lang="fr-FR" smtClean="0"/>
            </a:br>
            <a:r>
              <a:rPr lang="fr-FR" smtClean="0"/>
              <a:t>	sur les erreurs</a:t>
            </a:r>
          </a:p>
        </p:txBody>
      </p:sp>
      <p:sp>
        <p:nvSpPr>
          <p:cNvPr id="72707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mtClean="0"/>
              <a:t>Combinée à la fonction SI, la fonction ESTERREUR permet la gestion de l’erreur :</a:t>
            </a:r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pPr>
              <a:buFont typeface="Wingdings 2" pitchFamily="18" charset="2"/>
              <a:buNone/>
            </a:pPr>
            <a:endParaRPr lang="fr-FR" smtClean="0"/>
          </a:p>
          <a:p>
            <a:endParaRPr lang="fr-FR" smtClean="0"/>
          </a:p>
          <a:p>
            <a:pPr lvl="1"/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AD3066-C6E6-49E4-9413-0232AD100D12}" type="slidenum">
              <a:rPr lang="fr-BE" smtClean="0"/>
              <a:pPr>
                <a:defRPr/>
              </a:pPr>
              <a:t>69</a:t>
            </a:fld>
            <a:endParaRPr lang="fr-BE"/>
          </a:p>
        </p:txBody>
      </p:sp>
      <p:pic>
        <p:nvPicPr>
          <p:cNvPr id="727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57438"/>
            <a:ext cx="9012238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4286250" y="2286000"/>
            <a:ext cx="4714875" cy="5715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6143625" y="3429000"/>
            <a:ext cx="2857500" cy="2786063"/>
          </a:xfrm>
          <a:prstGeom prst="wedgeRoundRectCallout">
            <a:avLst>
              <a:gd name="adj1" fmla="val -40753"/>
              <a:gd name="adj2" fmla="val -6986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/>
              <a:t>Si l’expression (A2+1) est en erreur, la valeur de D2 est « impossible » sinon la valeur de D2 est (A2+1)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43438" y="3000375"/>
            <a:ext cx="1428750" cy="2714625"/>
          </a:xfrm>
          <a:prstGeom prst="rect">
            <a:avLst/>
          </a:prstGeom>
          <a:noFill/>
          <a:ln w="508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Les fonctions</a:t>
            </a:r>
            <a:br>
              <a:rPr lang="fr-FR" dirty="0" smtClean="0"/>
            </a:br>
            <a:r>
              <a:rPr lang="fr-FR" dirty="0" smtClean="0"/>
              <a:t>	appel d’une fonction</a:t>
            </a:r>
            <a:endParaRPr lang="fr-FR" dirty="0"/>
          </a:p>
        </p:txBody>
      </p:sp>
      <p:sp>
        <p:nvSpPr>
          <p:cNvPr id="14339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Une fonction est appelée en faisant référence à son nom suivi de la liste des arguments entre parenthèses</a:t>
            </a:r>
          </a:p>
          <a:p>
            <a:pPr eaLnBrk="1" hangingPunct="1">
              <a:defRPr/>
            </a:pPr>
            <a:endParaRPr lang="fr-FR" dirty="0" smtClean="0"/>
          </a:p>
          <a:p>
            <a:pPr eaLnBrk="1" hangingPunct="1">
              <a:defRPr/>
            </a:pPr>
            <a:endParaRPr lang="fr-FR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8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F86EE0-11C2-4130-B9F8-1558EE418E9D}" type="slidenum">
              <a:rPr lang="fr-BE"/>
              <a:pPr>
                <a:defRPr/>
              </a:pPr>
              <a:t>7</a:t>
            </a:fld>
            <a:endParaRPr lang="fr-BE" dirty="0"/>
          </a:p>
        </p:txBody>
      </p:sp>
      <p:sp>
        <p:nvSpPr>
          <p:cNvPr id="7" name="Rectangle 6"/>
          <p:cNvSpPr/>
          <p:nvPr/>
        </p:nvSpPr>
        <p:spPr>
          <a:xfrm>
            <a:off x="2051720" y="2584450"/>
            <a:ext cx="5256584" cy="1214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9600" dirty="0">
                <a:solidFill>
                  <a:schemeClr val="tx1"/>
                </a:solidFill>
              </a:rPr>
              <a:t>f (       )</a:t>
            </a:r>
          </a:p>
        </p:txBody>
      </p:sp>
      <p:cxnSp>
        <p:nvCxnSpPr>
          <p:cNvPr id="9" name="Connecteur droit avec flèche 8"/>
          <p:cNvCxnSpPr>
            <a:stCxn id="13" idx="1"/>
            <a:endCxn id="10249" idx="0"/>
          </p:cNvCxnSpPr>
          <p:nvPr/>
        </p:nvCxnSpPr>
        <p:spPr>
          <a:xfrm>
            <a:off x="3881650" y="4500563"/>
            <a:ext cx="36003" cy="527050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9" name="ZoneTexte 13"/>
          <p:cNvSpPr txBox="1">
            <a:spLocks noChangeArrowheads="1"/>
          </p:cNvSpPr>
          <p:nvPr/>
        </p:nvSpPr>
        <p:spPr bwMode="auto">
          <a:xfrm>
            <a:off x="3131840" y="5027613"/>
            <a:ext cx="1571625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 dirty="0"/>
              <a:t> </a:t>
            </a:r>
            <a:r>
              <a:rPr lang="fr-FR" sz="2000" dirty="0"/>
              <a:t>valeur équivalente (résultat de l’appel)</a:t>
            </a:r>
            <a:endParaRPr lang="fr-FR" sz="2800" dirty="0"/>
          </a:p>
        </p:txBody>
      </p:sp>
      <p:sp>
        <p:nvSpPr>
          <p:cNvPr id="10250" name="ZoneTexte 10"/>
          <p:cNvSpPr txBox="1">
            <a:spLocks noChangeArrowheads="1"/>
          </p:cNvSpPr>
          <p:nvPr/>
        </p:nvSpPr>
        <p:spPr bwMode="auto">
          <a:xfrm>
            <a:off x="3786188" y="2786063"/>
            <a:ext cx="1785937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/>
              <a:t>Liste d’ arguments (peut être vide)</a:t>
            </a:r>
          </a:p>
        </p:txBody>
      </p:sp>
      <p:sp>
        <p:nvSpPr>
          <p:cNvPr id="13" name="Accolade ouvrante 12"/>
          <p:cNvSpPr/>
          <p:nvPr/>
        </p:nvSpPr>
        <p:spPr>
          <a:xfrm rot="16200000">
            <a:off x="3560180" y="1917117"/>
            <a:ext cx="642938" cy="452395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Résumé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fr-FR" sz="32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1850C5-5B72-478E-B5AA-DEF80F75E6AD}" type="slidenum">
              <a:rPr lang="fr-BE" smtClean="0"/>
              <a:pPr>
                <a:defRPr/>
              </a:pPr>
              <a:t>70</a:t>
            </a:fld>
            <a:endParaRPr lang="fr-BE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Résumé</a:t>
            </a:r>
            <a:br>
              <a:rPr lang="fr-FR" smtClean="0"/>
            </a:br>
            <a:endParaRPr lang="fr-FR" smtClean="0"/>
          </a:p>
        </p:txBody>
      </p:sp>
      <p:sp>
        <p:nvSpPr>
          <p:cNvPr id="74755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sz="2400" dirty="0" smtClean="0"/>
              <a:t>Utilisation des fonctions</a:t>
            </a:r>
          </a:p>
          <a:p>
            <a:pPr lvl="1"/>
            <a:r>
              <a:rPr lang="fr-FR" sz="2000" dirty="0" smtClean="0"/>
              <a:t>Paramètres attendus et type de LA valeur retournée</a:t>
            </a:r>
          </a:p>
          <a:p>
            <a:pPr lvl="1"/>
            <a:r>
              <a:rPr lang="fr-FR" sz="2000" dirty="0" smtClean="0"/>
              <a:t>SOMME, MOYENNE, MIN, MAX</a:t>
            </a:r>
          </a:p>
          <a:p>
            <a:pPr lvl="1"/>
            <a:r>
              <a:rPr lang="fr-FR" sz="2000" dirty="0" smtClean="0"/>
              <a:t>NB, NBVAL</a:t>
            </a:r>
          </a:p>
          <a:p>
            <a:r>
              <a:rPr lang="fr-FR" sz="2400" dirty="0" smtClean="0"/>
              <a:t>Les fonctions conditionnelles</a:t>
            </a:r>
          </a:p>
          <a:p>
            <a:pPr lvl="1"/>
            <a:r>
              <a:rPr lang="fr-FR" sz="2000" dirty="0" smtClean="0"/>
              <a:t>SOMME.SI, MOYENNE.SI, NB.SI</a:t>
            </a:r>
          </a:p>
          <a:p>
            <a:r>
              <a:rPr lang="fr-FR" sz="2400" dirty="0" smtClean="0"/>
              <a:t>Les fonctions logiques</a:t>
            </a:r>
          </a:p>
          <a:p>
            <a:pPr lvl="1"/>
            <a:r>
              <a:rPr lang="fr-FR" sz="2000" dirty="0" smtClean="0"/>
              <a:t>Expressions logiques et opérateurs relationnels</a:t>
            </a:r>
          </a:p>
          <a:p>
            <a:pPr lvl="1"/>
            <a:r>
              <a:rPr lang="fr-FR" sz="2000" dirty="0" smtClean="0"/>
              <a:t>SI</a:t>
            </a:r>
          </a:p>
          <a:p>
            <a:pPr lvl="1"/>
            <a:r>
              <a:rPr lang="fr-FR" sz="2000" dirty="0" smtClean="0"/>
              <a:t>ET, OU, NON</a:t>
            </a:r>
          </a:p>
          <a:p>
            <a:r>
              <a:rPr lang="fr-FR" sz="2400" dirty="0" smtClean="0"/>
              <a:t>Les fonctions d’information et de gestion des erreurs</a:t>
            </a:r>
          </a:p>
          <a:p>
            <a:pPr lvl="1"/>
            <a:r>
              <a:rPr lang="fr-FR" sz="2000" dirty="0" smtClean="0"/>
              <a:t>ESTNUM, ESTVIDE, ESTERREUR</a:t>
            </a:r>
          </a:p>
          <a:p>
            <a:pPr lvl="1"/>
            <a:endParaRPr lang="fr-FR" sz="20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D9391-4394-41C3-88AB-9402D7586611}" type="slidenum">
              <a:rPr lang="fr-BE" smtClean="0"/>
              <a:pPr>
                <a:defRPr/>
              </a:pPr>
              <a:t>71</a:t>
            </a:fld>
            <a:endParaRPr lang="fr-B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Les fonctions</a:t>
            </a:r>
            <a:br>
              <a:rPr lang="fr-FR" dirty="0" smtClean="0"/>
            </a:br>
            <a:r>
              <a:rPr lang="fr-FR" dirty="0" smtClean="0"/>
              <a:t>	appel d’une fonction</a:t>
            </a:r>
            <a:endParaRPr lang="fr-FR" dirty="0"/>
          </a:p>
        </p:txBody>
      </p:sp>
      <p:sp>
        <p:nvSpPr>
          <p:cNvPr id="14339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Exemples d’appel de la fonction « </a:t>
            </a:r>
            <a:r>
              <a:rPr lang="fr-FR" dirty="0" err="1" smtClean="0"/>
              <a:t>maFonction</a:t>
            </a:r>
            <a:r>
              <a:rPr lang="fr-FR" dirty="0" smtClean="0"/>
              <a:t> » précédente (2*x+3)</a:t>
            </a:r>
          </a:p>
          <a:p>
            <a:pPr eaLnBrk="1" hangingPunct="1">
              <a:defRPr/>
            </a:pPr>
            <a:endParaRPr lang="fr-FR" dirty="0" smtClean="0"/>
          </a:p>
          <a:p>
            <a:pPr eaLnBrk="1" hangingPunct="1">
              <a:defRPr/>
            </a:pPr>
            <a:endParaRPr lang="fr-FR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8" name="Espace réservé de la date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2D1EC7-40B6-42FE-AB97-5A93621D3F1C}" type="slidenum">
              <a:rPr lang="fr-BE"/>
              <a:pPr>
                <a:defRPr/>
              </a:pPr>
              <a:t>8</a:t>
            </a:fld>
            <a:endParaRPr lang="fr-BE" dirty="0"/>
          </a:p>
        </p:txBody>
      </p:sp>
      <p:sp>
        <p:nvSpPr>
          <p:cNvPr id="7" name="Rectangle 6"/>
          <p:cNvSpPr/>
          <p:nvPr/>
        </p:nvSpPr>
        <p:spPr>
          <a:xfrm>
            <a:off x="357188" y="2584450"/>
            <a:ext cx="4286821" cy="1214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4800" dirty="0" err="1">
                <a:solidFill>
                  <a:schemeClr val="tx1"/>
                </a:solidFill>
              </a:rPr>
              <a:t>maFonction</a:t>
            </a:r>
            <a:r>
              <a:rPr lang="fr-FR" sz="4800" dirty="0">
                <a:solidFill>
                  <a:schemeClr val="tx1"/>
                </a:solidFill>
              </a:rPr>
              <a:t>(  )</a:t>
            </a:r>
          </a:p>
        </p:txBody>
      </p:sp>
      <p:cxnSp>
        <p:nvCxnSpPr>
          <p:cNvPr id="9" name="Connecteur droit avec flèche 8"/>
          <p:cNvCxnSpPr>
            <a:stCxn id="13" idx="1"/>
            <a:endCxn id="11273" idx="0"/>
          </p:cNvCxnSpPr>
          <p:nvPr/>
        </p:nvCxnSpPr>
        <p:spPr>
          <a:xfrm>
            <a:off x="2356297" y="4143375"/>
            <a:ext cx="6151" cy="527050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3" name="ZoneTexte 13"/>
          <p:cNvSpPr txBox="1">
            <a:spLocks noChangeArrowheads="1"/>
          </p:cNvSpPr>
          <p:nvPr/>
        </p:nvSpPr>
        <p:spPr bwMode="auto">
          <a:xfrm>
            <a:off x="2025104" y="4670425"/>
            <a:ext cx="6746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/>
              <a:t>13</a:t>
            </a:r>
          </a:p>
        </p:txBody>
      </p:sp>
      <p:sp>
        <p:nvSpPr>
          <p:cNvPr id="11274" name="ZoneTexte 10"/>
          <p:cNvSpPr txBox="1">
            <a:spLocks noChangeArrowheads="1"/>
          </p:cNvSpPr>
          <p:nvPr/>
        </p:nvSpPr>
        <p:spPr bwMode="auto">
          <a:xfrm>
            <a:off x="3783906" y="2786063"/>
            <a:ext cx="50006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fr-FR" dirty="0"/>
          </a:p>
          <a:p>
            <a:pPr algn="ctr"/>
            <a:r>
              <a:rPr lang="fr-FR" dirty="0"/>
              <a:t>5</a:t>
            </a:r>
          </a:p>
        </p:txBody>
      </p:sp>
      <p:sp>
        <p:nvSpPr>
          <p:cNvPr id="13" name="Accolade ouvrante 12"/>
          <p:cNvSpPr/>
          <p:nvPr/>
        </p:nvSpPr>
        <p:spPr>
          <a:xfrm rot="16200000">
            <a:off x="2034828" y="1894234"/>
            <a:ext cx="642937" cy="385534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4644009" y="2571750"/>
            <a:ext cx="4214242" cy="1214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4800" dirty="0" err="1">
                <a:solidFill>
                  <a:schemeClr val="tx1"/>
                </a:solidFill>
              </a:rPr>
              <a:t>maFonction</a:t>
            </a:r>
            <a:r>
              <a:rPr lang="fr-FR" sz="4800" dirty="0">
                <a:solidFill>
                  <a:schemeClr val="tx1"/>
                </a:solidFill>
              </a:rPr>
              <a:t>(  )</a:t>
            </a:r>
          </a:p>
        </p:txBody>
      </p:sp>
      <p:cxnSp>
        <p:nvCxnSpPr>
          <p:cNvPr id="21" name="Connecteur droit avec flèche 20"/>
          <p:cNvCxnSpPr>
            <a:stCxn id="24" idx="1"/>
            <a:endCxn id="11278" idx="0"/>
          </p:cNvCxnSpPr>
          <p:nvPr/>
        </p:nvCxnSpPr>
        <p:spPr>
          <a:xfrm flipH="1">
            <a:off x="6657950" y="4130676"/>
            <a:ext cx="2286" cy="527049"/>
          </a:xfrm>
          <a:prstGeom prst="straightConnector1">
            <a:avLst/>
          </a:prstGeom>
          <a:ln w="508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8" name="ZoneTexte 13"/>
          <p:cNvSpPr txBox="1">
            <a:spLocks noChangeArrowheads="1"/>
          </p:cNvSpPr>
          <p:nvPr/>
        </p:nvSpPr>
        <p:spPr bwMode="auto">
          <a:xfrm>
            <a:off x="6372200" y="4657725"/>
            <a:ext cx="5715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/>
              <a:t>3</a:t>
            </a:r>
          </a:p>
        </p:txBody>
      </p:sp>
      <p:sp>
        <p:nvSpPr>
          <p:cNvPr id="11279" name="ZoneTexte 10"/>
          <p:cNvSpPr txBox="1">
            <a:spLocks noChangeArrowheads="1"/>
          </p:cNvSpPr>
          <p:nvPr/>
        </p:nvSpPr>
        <p:spPr bwMode="auto">
          <a:xfrm>
            <a:off x="8032378" y="2773363"/>
            <a:ext cx="50006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fr-FR" dirty="0"/>
          </a:p>
          <a:p>
            <a:pPr algn="ctr"/>
            <a:r>
              <a:rPr lang="fr-FR" dirty="0"/>
              <a:t>0</a:t>
            </a:r>
          </a:p>
        </p:txBody>
      </p:sp>
      <p:sp>
        <p:nvSpPr>
          <p:cNvPr id="24" name="Accolade ouvrante 23"/>
          <p:cNvSpPr/>
          <p:nvPr/>
        </p:nvSpPr>
        <p:spPr>
          <a:xfrm rot="16200000">
            <a:off x="6338766" y="1792983"/>
            <a:ext cx="642938" cy="4032447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Quelle serait la fonction qui permettrait, en fonction de la largeur, la longueur et la hauteur d’une pièce, de calculer la surface des murs de cette pièce ?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Modéliser à l'aide d'un tableur (2)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FF3D1-DA09-4374-BD3A-5D9ABFC378AF}" type="slidenum">
              <a:rPr lang="fr-BE" smtClean="0"/>
              <a:pPr>
                <a:defRPr/>
              </a:pPr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339863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4051</TotalTime>
  <Words>3044</Words>
  <Application>Microsoft Office PowerPoint</Application>
  <PresentationFormat>Affichage à l'écran (4:3)</PresentationFormat>
  <Paragraphs>628</Paragraphs>
  <Slides>71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71</vt:i4>
      </vt:variant>
    </vt:vector>
  </HeadingPairs>
  <TitlesOfParts>
    <vt:vector size="72" baseType="lpstr">
      <vt:lpstr>Capitaux</vt:lpstr>
      <vt:lpstr>Modéliser à l’aide d’un tableur </vt:lpstr>
      <vt:lpstr>Séance 2</vt:lpstr>
      <vt:lpstr>Les fonctions</vt:lpstr>
      <vt:lpstr>Les fonctions  </vt:lpstr>
      <vt:lpstr>Les fonctions  </vt:lpstr>
      <vt:lpstr>Les fonctions  </vt:lpstr>
      <vt:lpstr>Les fonctions  appel d’une fonction</vt:lpstr>
      <vt:lpstr>Les fonctions  appel d’une fonction</vt:lpstr>
      <vt:lpstr>Question </vt:lpstr>
      <vt:lpstr>Les fonctions  appel d’une fonction</vt:lpstr>
      <vt:lpstr>Les fonctions  intégrées au tableur</vt:lpstr>
      <vt:lpstr>Les fonctions  intégrées au tableur</vt:lpstr>
      <vt:lpstr>Les fonctions  intégrées au tableur</vt:lpstr>
      <vt:lpstr>Les fonctions  appel dans une formule</vt:lpstr>
      <vt:lpstr>Les fonctions  paramètres et arguments</vt:lpstr>
      <vt:lpstr>Fonctions de base</vt:lpstr>
      <vt:lpstr>Fonctions de base  SOMME </vt:lpstr>
      <vt:lpstr>Fonctions de base  SOMME </vt:lpstr>
      <vt:lpstr>Fonctions de base  MOYENNE </vt:lpstr>
      <vt:lpstr>Fonctions de base  MIN et MAX </vt:lpstr>
      <vt:lpstr>Fonctions de base  NB et NBVAL </vt:lpstr>
      <vt:lpstr>Les fonctions de base  exemple</vt:lpstr>
      <vt:lpstr>Les fonctions de base  exemple : formules </vt:lpstr>
      <vt:lpstr>Les fonctions de base  remarque sur MOYENNE</vt:lpstr>
      <vt:lpstr>Les fonctions de base  autres fonctions</vt:lpstr>
      <vt:lpstr>Les fonctions de base  recopie de formule</vt:lpstr>
      <vt:lpstr>Les fonctions de base  recopie de formule</vt:lpstr>
      <vt:lpstr>Les fonctions de base  Insertion de lignes dans une plage</vt:lpstr>
      <vt:lpstr>Les fonctions de base  Insertion de lignes dans une plage</vt:lpstr>
      <vt:lpstr>Les fonctions de base  Insertion de lignes hors d’une plage</vt:lpstr>
      <vt:lpstr>Les fonctions de base  Insertion de lignes hors d’une plage</vt:lpstr>
      <vt:lpstr>Les fonctions de base  Insertion de lignes hors d’une plage</vt:lpstr>
      <vt:lpstr>Fonctions conditionnelles</vt:lpstr>
      <vt:lpstr>Fonctions conditionnelles  un exemple introductif</vt:lpstr>
      <vt:lpstr>Fonctions conditionnelles   SOMME.SI</vt:lpstr>
      <vt:lpstr>Fonctions conditionnelles  Expression du critère</vt:lpstr>
      <vt:lpstr>Fonctions conditionnelles  Expression du critère</vt:lpstr>
      <vt:lpstr>Fonctions conditionnelles   SOMME.SI</vt:lpstr>
      <vt:lpstr>Fonctions conditionnelles   </vt:lpstr>
      <vt:lpstr>Fonctions logiques</vt:lpstr>
      <vt:lpstr>Fonctions logiques </vt:lpstr>
      <vt:lpstr>Fonctions logiques</vt:lpstr>
      <vt:lpstr>Fonctions logiques Expressions logiques</vt:lpstr>
      <vt:lpstr>Fonctions logiques Expressions logiques et opérateurs</vt:lpstr>
      <vt:lpstr>Fonctions logiques Expressions logiques et opérateurs</vt:lpstr>
      <vt:lpstr>Fonctions logiques Expressions logiques et opérateurs</vt:lpstr>
      <vt:lpstr>Fonctions logiques</vt:lpstr>
      <vt:lpstr>Fonctions logiques  SI</vt:lpstr>
      <vt:lpstr>Fonctions logiques  SI</vt:lpstr>
      <vt:lpstr>Fonctions logiques  SI</vt:lpstr>
      <vt:lpstr>Fonctions logiques  SI</vt:lpstr>
      <vt:lpstr>Fonctions logiques  OU</vt:lpstr>
      <vt:lpstr>Fonctions logiques  OU</vt:lpstr>
      <vt:lpstr>Fonctions logiques  ET</vt:lpstr>
      <vt:lpstr>Fonctions logiques  ET</vt:lpstr>
      <vt:lpstr>Fonctions logiques  NON</vt:lpstr>
      <vt:lpstr>Fonctions logiques  combinaison de fonctions</vt:lpstr>
      <vt:lpstr>Fonctions logiques  combinaison de fonctions</vt:lpstr>
      <vt:lpstr>Fonctions logiques  combinaison de fonctions</vt:lpstr>
      <vt:lpstr>Fonctions logiques  imbrication de fonctions SI</vt:lpstr>
      <vt:lpstr>Fonctions logiques  Imbrication de fonctions SI</vt:lpstr>
      <vt:lpstr>Fonctions d’information</vt:lpstr>
      <vt:lpstr>Les fonctions d’information </vt:lpstr>
      <vt:lpstr>Les fonctions d’information  sur le contenu</vt:lpstr>
      <vt:lpstr>Les fonctions d’information  sur le contenu</vt:lpstr>
      <vt:lpstr>Les fonctions d’information  A savoir</vt:lpstr>
      <vt:lpstr>Les fonctions d’information  sur les erreurs</vt:lpstr>
      <vt:lpstr>Les fonctions d’information  sur les erreurs</vt:lpstr>
      <vt:lpstr>Les fonctions d’information  sur les erreurs</vt:lpstr>
      <vt:lpstr>Résumé</vt:lpstr>
      <vt:lpstr>Résumé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Tableur_seance2</dc:title>
  <dc:creator>vista</dc:creator>
  <cp:lastModifiedBy>moi</cp:lastModifiedBy>
  <cp:revision>523</cp:revision>
  <cp:lastPrinted>2018-09-27T10:19:46Z</cp:lastPrinted>
  <dcterms:modified xsi:type="dcterms:W3CDTF">2018-09-27T10:21:21Z</dcterms:modified>
</cp:coreProperties>
</file>