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6"/>
  </p:notesMasterIdLst>
  <p:handoutMasterIdLst>
    <p:handoutMasterId r:id="rId87"/>
  </p:handoutMasterIdLst>
  <p:sldIdLst>
    <p:sldId id="256" r:id="rId2"/>
    <p:sldId id="257" r:id="rId3"/>
    <p:sldId id="372" r:id="rId4"/>
    <p:sldId id="472" r:id="rId5"/>
    <p:sldId id="495" r:id="rId6"/>
    <p:sldId id="470" r:id="rId7"/>
    <p:sldId id="457" r:id="rId8"/>
    <p:sldId id="533" r:id="rId9"/>
    <p:sldId id="458" r:id="rId10"/>
    <p:sldId id="529" r:id="rId11"/>
    <p:sldId id="530" r:id="rId12"/>
    <p:sldId id="459" r:id="rId13"/>
    <p:sldId id="531" r:id="rId14"/>
    <p:sldId id="461" r:id="rId15"/>
    <p:sldId id="463" r:id="rId16"/>
    <p:sldId id="464" r:id="rId17"/>
    <p:sldId id="525" r:id="rId18"/>
    <p:sldId id="462" r:id="rId19"/>
    <p:sldId id="467" r:id="rId20"/>
    <p:sldId id="465" r:id="rId21"/>
    <p:sldId id="505" r:id="rId22"/>
    <p:sldId id="466" r:id="rId23"/>
    <p:sldId id="532" r:id="rId24"/>
    <p:sldId id="534" r:id="rId25"/>
    <p:sldId id="474" r:id="rId26"/>
    <p:sldId id="475" r:id="rId27"/>
    <p:sldId id="473" r:id="rId28"/>
    <p:sldId id="468" r:id="rId29"/>
    <p:sldId id="469" r:id="rId30"/>
    <p:sldId id="535" r:id="rId31"/>
    <p:sldId id="494" r:id="rId32"/>
    <p:sldId id="496" r:id="rId33"/>
    <p:sldId id="497" r:id="rId34"/>
    <p:sldId id="498" r:id="rId35"/>
    <p:sldId id="536" r:id="rId36"/>
    <p:sldId id="476" r:id="rId37"/>
    <p:sldId id="478" r:id="rId38"/>
    <p:sldId id="477" r:id="rId39"/>
    <p:sldId id="479" r:id="rId40"/>
    <p:sldId id="537" r:id="rId41"/>
    <p:sldId id="527" r:id="rId42"/>
    <p:sldId id="538" r:id="rId43"/>
    <p:sldId id="480" r:id="rId44"/>
    <p:sldId id="481" r:id="rId45"/>
    <p:sldId id="482" r:id="rId46"/>
    <p:sldId id="483" r:id="rId47"/>
    <p:sldId id="539" r:id="rId48"/>
    <p:sldId id="484" r:id="rId49"/>
    <p:sldId id="485" r:id="rId50"/>
    <p:sldId id="526" r:id="rId51"/>
    <p:sldId id="353" r:id="rId52"/>
    <p:sldId id="490" r:id="rId53"/>
    <p:sldId id="492" r:id="rId54"/>
    <p:sldId id="499" r:id="rId55"/>
    <p:sldId id="519" r:id="rId56"/>
    <p:sldId id="520" r:id="rId57"/>
    <p:sldId id="491" r:id="rId58"/>
    <p:sldId id="500" r:id="rId59"/>
    <p:sldId id="501" r:id="rId60"/>
    <p:sldId id="521" r:id="rId61"/>
    <p:sldId id="522" r:id="rId62"/>
    <p:sldId id="493" r:id="rId63"/>
    <p:sldId id="487" r:id="rId64"/>
    <p:sldId id="502" r:id="rId65"/>
    <p:sldId id="523" r:id="rId66"/>
    <p:sldId id="524" r:id="rId67"/>
    <p:sldId id="528" r:id="rId68"/>
    <p:sldId id="506" r:id="rId69"/>
    <p:sldId id="507" r:id="rId70"/>
    <p:sldId id="508" r:id="rId71"/>
    <p:sldId id="509" r:id="rId72"/>
    <p:sldId id="510" r:id="rId73"/>
    <p:sldId id="503" r:id="rId74"/>
    <p:sldId id="512" r:id="rId75"/>
    <p:sldId id="518" r:id="rId76"/>
    <p:sldId id="513" r:id="rId77"/>
    <p:sldId id="514" r:id="rId78"/>
    <p:sldId id="515" r:id="rId79"/>
    <p:sldId id="516" r:id="rId80"/>
    <p:sldId id="517" r:id="rId81"/>
    <p:sldId id="511" r:id="rId82"/>
    <p:sldId id="504" r:id="rId83"/>
    <p:sldId id="428" r:id="rId84"/>
    <p:sldId id="429" r:id="rId85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7" autoAdjust="0"/>
    <p:restoredTop sz="96750" autoAdjust="0"/>
  </p:normalViewPr>
  <p:slideViewPr>
    <p:cSldViewPr>
      <p:cViewPr varScale="1">
        <p:scale>
          <a:sx n="67" d="100"/>
          <a:sy n="67" d="100"/>
        </p:scale>
        <p:origin x="-139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8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9" d="100"/>
        <a:sy n="2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heme" Target="theme/theme1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handoutMaster" Target="handoutMasters/handout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87AA63C-25D9-47D4-9BF2-E3981B9B7FE9}" type="datetimeFigureOut">
              <a:rPr lang="fr-FR"/>
              <a:pPr>
                <a:defRPr/>
              </a:pPr>
              <a:t>01/10/2013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833E14F-EA43-43E2-8A07-14386F309DA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323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B2AB21FF-37D5-4299-A255-A7231380458B}" type="datetimeFigureOut">
              <a:rPr lang="fr-FR"/>
              <a:pPr>
                <a:defRPr/>
              </a:pPr>
              <a:t>01/10/2013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9DB0FA61-C23C-4D94-B220-1A8BE35FC1C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113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ectangle à coins arrondis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1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Modéliser à l'aide d'un tableur</a:t>
            </a:r>
            <a:endParaRPr lang="fr-BE" dirty="0"/>
          </a:p>
        </p:txBody>
      </p:sp>
      <p:sp>
        <p:nvSpPr>
          <p:cNvPr id="12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 dirty="0"/>
          </a:p>
        </p:txBody>
      </p:sp>
      <p:sp>
        <p:nvSpPr>
          <p:cNvPr id="13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E59D62D-B00B-4803-BA2C-685ED0BD2380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aseline="0"/>
            </a:lvl1pPr>
          </a:lstStyle>
          <a:p>
            <a:r>
              <a:rPr lang="fr-FR" dirty="0" smtClean="0"/>
              <a:t>Cliquez pour modifier le style du titre</a:t>
            </a:r>
            <a:endParaRPr lang="en-US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7ABD8-6ECA-4597-A0F4-79457AFF79E2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ectangle à coins arrondis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28F79-0513-4B4C-A17F-3F4E8F232B31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pour modifier le style du titre</a:t>
            </a:r>
            <a:endParaRPr lang="en-US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AC858-F0E7-484F-9FB3-2C2DFC5635D3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8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9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2074B-E094-41E7-B233-B0F3D71B681E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4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1ECBB-5EB1-4594-97F3-F254C873DD20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C4489-6BC5-4626-AE1C-FC4E717E8A2B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C7C6D-A646-41A2-9AEF-79E7FF895455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597DE-E0F2-44E2-8B41-060E9D37FE64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Espace réservé du titre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du titre</a:t>
            </a:r>
            <a:endParaRPr lang="en-US" dirty="0" smtClean="0"/>
          </a:p>
        </p:txBody>
      </p:sp>
      <p:sp>
        <p:nvSpPr>
          <p:cNvPr id="1029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 smtClean="0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889D598B-93F0-4F40-A954-B5A80FC0EEC2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52" r:id="rId1"/>
    <p:sldLayoutId id="2147484445" r:id="rId2"/>
    <p:sldLayoutId id="2147484453" r:id="rId3"/>
    <p:sldLayoutId id="2147484446" r:id="rId4"/>
    <p:sldLayoutId id="2147484447" r:id="rId5"/>
    <p:sldLayoutId id="2147484448" r:id="rId6"/>
    <p:sldLayoutId id="2147484449" r:id="rId7"/>
    <p:sldLayoutId id="2147484450" r:id="rId8"/>
    <p:sldLayoutId id="2147484451" r:id="rId9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hyperlink" Target="http://office.microsoft.com/fr-ca/support/" TargetMode="External"/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Séance 3</a:t>
            </a:r>
          </a:p>
          <a:p>
            <a:pPr eaLnBrk="1" hangingPunct="1"/>
            <a:endParaRPr lang="fr-FR" smtClean="0"/>
          </a:p>
        </p:txBody>
      </p:sp>
      <p:sp>
        <p:nvSpPr>
          <p:cNvPr id="4099" name="Titre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lang="fr-FR" smtClean="0"/>
              <a:t>Modéliser à l’aide d’un tableur</a:t>
            </a:r>
            <a:br>
              <a:rPr lang="fr-FR" smtClean="0"/>
            </a:br>
            <a:endParaRPr lang="fr-FR" smtClean="0"/>
          </a:p>
        </p:txBody>
      </p:sp>
      <p:sp>
        <p:nvSpPr>
          <p:cNvPr id="6148" name="Espace réservé de la date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768186-574F-465E-95D3-5F6EEDF2938C}" type="slidenum">
              <a:rPr lang="fr-BE"/>
              <a:pPr>
                <a:defRPr/>
              </a:pPr>
              <a:t>1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5263" y="1196752"/>
            <a:ext cx="8551862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recherche</a:t>
            </a:r>
            <a:br>
              <a:rPr lang="fr-FR" smtClean="0"/>
            </a:br>
            <a:r>
              <a:rPr lang="fr-FR" smtClean="0"/>
              <a:t>	RECHERCHEV (Verticale)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71394E-1231-4147-8165-D68FFCA645D7}" type="slidenum">
              <a:rPr lang="fr-BE" smtClean="0"/>
              <a:pPr>
                <a:defRPr/>
              </a:pPr>
              <a:t>10</a:t>
            </a:fld>
            <a:endParaRPr lang="fr-B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92" y="2619374"/>
            <a:ext cx="9032412" cy="2278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04668" y="3744188"/>
            <a:ext cx="5864060" cy="1139103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à coins arrondis 2"/>
          <p:cNvSpPr/>
          <p:nvPr/>
        </p:nvSpPr>
        <p:spPr>
          <a:xfrm>
            <a:off x="1187624" y="5085184"/>
            <a:ext cx="2620864" cy="1368152"/>
          </a:xfrm>
          <a:prstGeom prst="wedgeRoundRectCallout">
            <a:avLst>
              <a:gd name="adj1" fmla="val 32166"/>
              <a:gd name="adj2" fmla="val -65530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« </a:t>
            </a:r>
            <a:r>
              <a:rPr lang="fr-FR" b="1" dirty="0" err="1" smtClean="0"/>
              <a:t>table_matrice</a:t>
            </a:r>
            <a:r>
              <a:rPr lang="fr-FR" dirty="0" smtClean="0"/>
              <a:t> » : plage de recherche, dont la première colonne contient la clef</a:t>
            </a:r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7257232" y="2630251"/>
            <a:ext cx="1489893" cy="684076"/>
          </a:xfrm>
          <a:prstGeom prst="wedgeRoundRectCallout">
            <a:avLst>
              <a:gd name="adj1" fmla="val 47349"/>
              <a:gd name="adj2" fmla="val 81715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« </a:t>
            </a:r>
            <a:r>
              <a:rPr lang="fr-FR" b="1" dirty="0" smtClean="0"/>
              <a:t>valeur cherchée</a:t>
            </a:r>
            <a:r>
              <a:rPr lang="fr-FR" dirty="0" smtClean="0"/>
              <a:t> »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4592298" y="2051619"/>
            <a:ext cx="2393155" cy="1449389"/>
          </a:xfrm>
          <a:prstGeom prst="wedgeRoundRectCallout">
            <a:avLst>
              <a:gd name="adj1" fmla="val 97433"/>
              <a:gd name="adj2" fmla="val 77998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« </a:t>
            </a:r>
            <a:r>
              <a:rPr lang="fr-FR" b="1" dirty="0" err="1" smtClean="0"/>
              <a:t>no_index</a:t>
            </a:r>
            <a:r>
              <a:rPr lang="fr-FR" dirty="0" smtClean="0"/>
              <a:t> » : numéro de la colonne qui contient la valeur à renvoyer par la fonction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5508104" y="4897579"/>
            <a:ext cx="3528392" cy="1555757"/>
          </a:xfrm>
          <a:prstGeom prst="wedgeRoundRectCallout">
            <a:avLst>
              <a:gd name="adj1" fmla="val 24074"/>
              <a:gd name="adj2" fmla="val -9074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résultat</a:t>
            </a:r>
            <a:r>
              <a:rPr lang="fr-FR" dirty="0" smtClean="0"/>
              <a:t> : rechercher exactement la valeur 2 dans la première colonne de la plage et, en cas de succès,  renvoyer la valeur de la 3</a:t>
            </a:r>
            <a:r>
              <a:rPr lang="fr-FR" baseline="30000" dirty="0" smtClean="0"/>
              <a:t>ème</a:t>
            </a:r>
            <a:r>
              <a:rPr lang="fr-FR" dirty="0" smtClean="0"/>
              <a:t> colonne </a:t>
            </a:r>
            <a:endParaRPr lang="fr-FR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611560" y="2051618"/>
            <a:ext cx="2425138" cy="567755"/>
          </a:xfrm>
          <a:prstGeom prst="wedgeRoundRectCallout">
            <a:avLst>
              <a:gd name="adj1" fmla="val 94260"/>
              <a:gd name="adj2" fmla="val 5879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« </a:t>
            </a:r>
            <a:r>
              <a:rPr lang="fr-FR" b="1" dirty="0" smtClean="0"/>
              <a:t>valeur proche</a:t>
            </a:r>
            <a:r>
              <a:rPr lang="fr-FR" dirty="0" smtClean="0"/>
              <a:t> » : ici recherche exacte</a:t>
            </a:r>
            <a:endParaRPr lang="fr-FR" dirty="0"/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1187624" y="3758476"/>
            <a:ext cx="0" cy="483334"/>
          </a:xfrm>
          <a:prstGeom prst="straightConnector1">
            <a:avLst/>
          </a:prstGeom>
          <a:ln w="508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1187624" y="4241810"/>
            <a:ext cx="1944216" cy="0"/>
          </a:xfrm>
          <a:prstGeom prst="straightConnector1">
            <a:avLst/>
          </a:prstGeom>
          <a:ln w="508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103264" y="4000143"/>
            <a:ext cx="1584176" cy="313596"/>
          </a:xfrm>
          <a:prstGeom prst="rect">
            <a:avLst/>
          </a:prstGeom>
          <a:noFill/>
          <a:ln w="508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996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recherche</a:t>
            </a:r>
            <a:br>
              <a:rPr lang="fr-FR" smtClean="0"/>
            </a:br>
            <a:r>
              <a:rPr lang="fr-FR" smtClean="0"/>
              <a:t>	RECHERCHEV (Verticale)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b="1" dirty="0" smtClean="0"/>
              <a:t>en général</a:t>
            </a:r>
            <a:r>
              <a:rPr lang="fr-FR" dirty="0" smtClean="0"/>
              <a:t>, les plages de recherche auront leur adresse absolues, </a:t>
            </a:r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ou mieux, sous forme d’une plage nommée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71394E-1231-4147-8165-D68FFCA645D7}" type="slidenum">
              <a:rPr lang="fr-BE" smtClean="0"/>
              <a:pPr>
                <a:defRPr/>
              </a:pPr>
              <a:t>11</a:t>
            </a:fld>
            <a:endParaRPr lang="fr-BE"/>
          </a:p>
        </p:txBody>
      </p:sp>
      <p:sp>
        <p:nvSpPr>
          <p:cNvPr id="9" name="Rectangle 8"/>
          <p:cNvSpPr/>
          <p:nvPr/>
        </p:nvSpPr>
        <p:spPr>
          <a:xfrm>
            <a:off x="755576" y="2322017"/>
            <a:ext cx="8064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=RECHERCHEV</a:t>
            </a:r>
            <a:r>
              <a:rPr lang="fr-FR" sz="2800" dirty="0" smtClean="0"/>
              <a:t>( H6 ; $</a:t>
            </a:r>
            <a:r>
              <a:rPr lang="fr-FR" sz="2800" dirty="0"/>
              <a:t>B$7:$</a:t>
            </a:r>
            <a:r>
              <a:rPr lang="fr-FR" sz="2800" dirty="0" smtClean="0"/>
              <a:t>E$10 ; H7 ;FAUX</a:t>
            </a:r>
            <a:r>
              <a:rPr lang="fr-FR" sz="2800" dirty="0"/>
              <a:t>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55576" y="3789040"/>
            <a:ext cx="77048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=</a:t>
            </a:r>
            <a:r>
              <a:rPr lang="fr-FR" sz="2800" dirty="0" smtClean="0"/>
              <a:t>RECHERCHEV(H6 ; T_NOM ; H7 ; FAUX</a:t>
            </a:r>
            <a:r>
              <a:rPr lang="fr-FR" sz="2800" dirty="0"/>
              <a:t>)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12260"/>
            <a:ext cx="8905106" cy="2069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522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recherche</a:t>
            </a:r>
            <a:br>
              <a:rPr lang="fr-FR" smtClean="0"/>
            </a:br>
            <a:r>
              <a:rPr lang="fr-FR" smtClean="0"/>
              <a:t>	RECHERCHEV - </a:t>
            </a:r>
            <a:r>
              <a:rPr lang="fr-FR" b="1" smtClean="0"/>
              <a:t>EXACTE</a:t>
            </a:r>
          </a:p>
        </p:txBody>
      </p:sp>
      <p:sp>
        <p:nvSpPr>
          <p:cNvPr id="13315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29538" cy="4572000"/>
          </a:xfrm>
        </p:spPr>
        <p:txBody>
          <a:bodyPr/>
          <a:lstStyle/>
          <a:p>
            <a:r>
              <a:rPr lang="fr-FR" dirty="0" smtClean="0"/>
              <a:t>Le mode de recherche est fixé à FAUX </a:t>
            </a:r>
            <a:r>
              <a:rPr lang="fr-FR" i="1" dirty="0" smtClean="0"/>
              <a:t>(« ...</a:t>
            </a:r>
            <a:r>
              <a:rPr lang="fr-FR" b="1" i="1" dirty="0" smtClean="0"/>
              <a:t>pour trouver une correspondance exacte</a:t>
            </a:r>
            <a:r>
              <a:rPr lang="fr-FR" i="1" dirty="0" smtClean="0"/>
              <a:t> »</a:t>
            </a:r>
            <a:r>
              <a:rPr lang="fr-FR" dirty="0" smtClean="0"/>
              <a:t>)</a:t>
            </a:r>
          </a:p>
          <a:p>
            <a:endParaRPr lang="fr-FR" dirty="0" smtClean="0"/>
          </a:p>
          <a:p>
            <a:r>
              <a:rPr lang="fr-FR" dirty="0" smtClean="0"/>
              <a:t>En </a:t>
            </a:r>
            <a:r>
              <a:rPr lang="fr-FR" dirty="0" smtClean="0"/>
              <a:t>cas de succès (</a:t>
            </a:r>
            <a:r>
              <a:rPr lang="fr-FR" b="1" dirty="0" smtClean="0"/>
              <a:t>la valeur </a:t>
            </a:r>
            <a:r>
              <a:rPr lang="fr-FR" b="1" u="sng" dirty="0" smtClean="0"/>
              <a:t>exacte</a:t>
            </a:r>
            <a:r>
              <a:rPr lang="fr-FR" b="1" dirty="0" smtClean="0"/>
              <a:t> recherchée a été trouvée</a:t>
            </a:r>
            <a:r>
              <a:rPr lang="fr-FR" dirty="0" smtClean="0"/>
              <a:t>), la fonction renvoie la valeur située sur la même ligne, dans le numéro de colonne spécifié par le 3</a:t>
            </a:r>
            <a:r>
              <a:rPr lang="fr-FR" baseline="30000" dirty="0" smtClean="0"/>
              <a:t>ème</a:t>
            </a:r>
            <a:r>
              <a:rPr lang="fr-FR" dirty="0" smtClean="0"/>
              <a:t> paramètre</a:t>
            </a:r>
          </a:p>
          <a:p>
            <a:pPr lvl="1"/>
            <a:r>
              <a:rPr lang="fr-FR" b="1" dirty="0" smtClean="0"/>
              <a:t>Le numéro de colonne est relatif à la plage de recherche </a:t>
            </a:r>
            <a:r>
              <a:rPr lang="fr-FR" dirty="0" smtClean="0"/>
              <a:t>(et non pas à la feuille</a:t>
            </a:r>
            <a:r>
              <a:rPr lang="fr-FR" dirty="0" smtClean="0"/>
              <a:t>)</a:t>
            </a:r>
          </a:p>
          <a:p>
            <a:r>
              <a:rPr lang="fr-FR" dirty="0" smtClean="0"/>
              <a:t>En </a:t>
            </a:r>
            <a:r>
              <a:rPr lang="fr-FR" dirty="0" smtClean="0"/>
              <a:t>cas </a:t>
            </a:r>
            <a:r>
              <a:rPr lang="fr-FR" dirty="0" smtClean="0"/>
              <a:t>d’échec (la valeur de la clef n’a pas été trouvée), </a:t>
            </a:r>
            <a:r>
              <a:rPr lang="fr-FR" dirty="0" smtClean="0"/>
              <a:t>la fonction renvoie un indicateur d’erreur #N/A</a:t>
            </a:r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5C5866-E0B6-435D-8086-8C7147842BE2}" type="slidenum">
              <a:rPr lang="fr-BE" smtClean="0"/>
              <a:pPr>
                <a:defRPr/>
              </a:pPr>
              <a:t>12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recherche</a:t>
            </a:r>
            <a:br>
              <a:rPr lang="fr-FR" smtClean="0"/>
            </a:br>
            <a:r>
              <a:rPr lang="fr-FR" smtClean="0"/>
              <a:t>	RECHERCHEV (Verticale)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En cas d’erreur de clef (valeur de la clef non trouvée) : 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En cas d’erreur de colonne (numéro de colonne en dehors de la plage)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Modéliser à l'aide d'un tableur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71394E-1231-4147-8165-D68FFCA645D7}" type="slidenum">
              <a:rPr lang="fr-BE" smtClean="0"/>
              <a:pPr>
                <a:defRPr/>
              </a:pPr>
              <a:t>13</a:t>
            </a:fld>
            <a:endParaRPr lang="fr-BE"/>
          </a:p>
        </p:txBody>
      </p:sp>
      <p:sp>
        <p:nvSpPr>
          <p:cNvPr id="5" name="Rectangle à coins arrondis 4"/>
          <p:cNvSpPr/>
          <p:nvPr/>
        </p:nvSpPr>
        <p:spPr>
          <a:xfrm>
            <a:off x="6804248" y="3356992"/>
            <a:ext cx="2016224" cy="475637"/>
          </a:xfrm>
          <a:prstGeom prst="wedgeRoundRectCallout">
            <a:avLst>
              <a:gd name="adj1" fmla="val 24074"/>
              <a:gd name="adj2" fmla="val -9074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résultat</a:t>
            </a:r>
            <a:r>
              <a:rPr lang="fr-FR" dirty="0" smtClean="0"/>
              <a:t> : #N/A</a:t>
            </a:r>
            <a:endParaRPr lang="fr-F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132856"/>
            <a:ext cx="8707515" cy="158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68" y="4509120"/>
            <a:ext cx="8715804" cy="1585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Rectangle à coins arrondis 18"/>
          <p:cNvSpPr/>
          <p:nvPr/>
        </p:nvSpPr>
        <p:spPr>
          <a:xfrm>
            <a:off x="6804248" y="5733256"/>
            <a:ext cx="2016224" cy="475637"/>
          </a:xfrm>
          <a:prstGeom prst="wedgeRoundRectCallout">
            <a:avLst>
              <a:gd name="adj1" fmla="val 24074"/>
              <a:gd name="adj2" fmla="val -9074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résultat</a:t>
            </a:r>
            <a:r>
              <a:rPr lang="fr-FR" dirty="0" smtClean="0"/>
              <a:t> : #REF!</a:t>
            </a:r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104668" y="2636912"/>
            <a:ext cx="5691468" cy="1080319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104668" y="5013176"/>
            <a:ext cx="5691468" cy="1080319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539552" y="6151016"/>
            <a:ext cx="6264696" cy="649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cette erreur ne devrait jamais arriver : en effet le numéro de colonne est généralement saisi directement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28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recherche</a:t>
            </a:r>
            <a:br>
              <a:rPr lang="fr-FR" smtClean="0"/>
            </a:br>
            <a:r>
              <a:rPr lang="fr-FR" smtClean="0"/>
              <a:t>	RECHERCHEV - exacte</a:t>
            </a:r>
          </a:p>
        </p:txBody>
      </p:sp>
      <p:sp>
        <p:nvSpPr>
          <p:cNvPr id="14339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dirty="0" smtClean="0"/>
              <a:t>Exemple 1 : rechercher « FR » (B1) dans la 1</a:t>
            </a:r>
            <a:r>
              <a:rPr lang="fr-FR" baseline="30000" dirty="0" smtClean="0"/>
              <a:t>ère</a:t>
            </a:r>
            <a:r>
              <a:rPr lang="fr-FR" dirty="0" smtClean="0"/>
              <a:t> colonne du tableau et renvoyer la valeur de la 2</a:t>
            </a:r>
            <a:r>
              <a:rPr lang="fr-FR" baseline="30000" dirty="0" smtClean="0"/>
              <a:t>ème</a:t>
            </a:r>
            <a:r>
              <a:rPr lang="fr-FR" dirty="0" smtClean="0"/>
              <a:t> colonne (désignation)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>
          <a:xfrm>
            <a:off x="6199956" y="6553150"/>
            <a:ext cx="2476500" cy="476250"/>
          </a:xfrm>
        </p:spPr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AC6576-9C57-4C41-807E-D274434CC2CE}" type="slidenum">
              <a:rPr lang="fr-BE" smtClean="0"/>
              <a:pPr>
                <a:defRPr/>
              </a:pPr>
              <a:t>14</a:t>
            </a:fld>
            <a:endParaRPr lang="fr-BE"/>
          </a:p>
        </p:txBody>
      </p:sp>
      <p:pic>
        <p:nvPicPr>
          <p:cNvPr id="1434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038" y="2682701"/>
            <a:ext cx="9001125" cy="413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3028131" y="3576588"/>
            <a:ext cx="1643063" cy="357187"/>
          </a:xfrm>
          <a:prstGeom prst="rect">
            <a:avLst/>
          </a:prstGeom>
          <a:noFill/>
          <a:ln w="508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099819" y="4648150"/>
            <a:ext cx="2857500" cy="2214563"/>
          </a:xfrm>
          <a:prstGeom prst="rect">
            <a:avLst/>
          </a:prstGeom>
          <a:noFill/>
          <a:ln w="508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Accolade ouvrante 11"/>
          <p:cNvSpPr/>
          <p:nvPr/>
        </p:nvSpPr>
        <p:spPr>
          <a:xfrm rot="16200000">
            <a:off x="6242818" y="3005088"/>
            <a:ext cx="214313" cy="357188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Accolade ouvrante 12"/>
          <p:cNvSpPr/>
          <p:nvPr/>
        </p:nvSpPr>
        <p:spPr>
          <a:xfrm rot="16200000">
            <a:off x="6778599" y="2897932"/>
            <a:ext cx="214313" cy="571500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Accolade ouvrante 13"/>
          <p:cNvSpPr/>
          <p:nvPr/>
        </p:nvSpPr>
        <p:spPr>
          <a:xfrm rot="16200000">
            <a:off x="7242943" y="3076526"/>
            <a:ext cx="214313" cy="214312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6" name="Forme 15"/>
          <p:cNvCxnSpPr>
            <a:stCxn id="12" idx="1"/>
            <a:endCxn id="10" idx="3"/>
          </p:cNvCxnSpPr>
          <p:nvPr/>
        </p:nvCxnSpPr>
        <p:spPr>
          <a:xfrm rot="5400000">
            <a:off x="5278413" y="2683619"/>
            <a:ext cx="465137" cy="1679575"/>
          </a:xfrm>
          <a:prstGeom prst="curvedConnector2">
            <a:avLst/>
          </a:prstGeom>
          <a:ln w="50800">
            <a:solidFill>
              <a:srgbClr val="FF0000"/>
            </a:solidFill>
            <a:prstDash val="dash"/>
            <a:headEnd type="triangle" w="lg" len="lg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en arc 17"/>
          <p:cNvCxnSpPr>
            <a:stCxn id="13" idx="1"/>
          </p:cNvCxnSpPr>
          <p:nvPr/>
        </p:nvCxnSpPr>
        <p:spPr>
          <a:xfrm rot="5400000">
            <a:off x="5992787" y="3683745"/>
            <a:ext cx="1285875" cy="500062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prstDash val="dash"/>
            <a:headEnd type="triangle" w="lg" len="lg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14" idx="1"/>
          </p:cNvCxnSpPr>
          <p:nvPr/>
        </p:nvCxnSpPr>
        <p:spPr>
          <a:xfrm flipH="1">
            <a:off x="7350099" y="3290839"/>
            <a:ext cx="1" cy="962024"/>
          </a:xfrm>
          <a:prstGeom prst="straightConnector1">
            <a:avLst/>
          </a:prstGeom>
          <a:ln w="50800">
            <a:solidFill>
              <a:srgbClr val="FF0000"/>
            </a:solidFill>
            <a:prstDash val="dash"/>
            <a:headEnd type="triangle" w="lg" len="lg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>
            <a:off x="5744344" y="4437112"/>
            <a:ext cx="0" cy="432048"/>
          </a:xfrm>
          <a:prstGeom prst="straightConnector1">
            <a:avLst/>
          </a:prstGeom>
          <a:ln w="5080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orme libre 23"/>
          <p:cNvSpPr/>
          <p:nvPr/>
        </p:nvSpPr>
        <p:spPr>
          <a:xfrm>
            <a:off x="3771081" y="4252863"/>
            <a:ext cx="3543300" cy="939800"/>
          </a:xfrm>
          <a:custGeom>
            <a:avLst/>
            <a:gdLst>
              <a:gd name="connsiteX0" fmla="*/ 3544110 w 3544110"/>
              <a:gd name="connsiteY0" fmla="*/ 739302 h 940340"/>
              <a:gd name="connsiteX1" fmla="*/ 586902 w 3544110"/>
              <a:gd name="connsiteY1" fmla="*/ 817123 h 940340"/>
              <a:gd name="connsiteX2" fmla="*/ 22697 w 3544110"/>
              <a:gd name="connsiteY2" fmla="*/ 0 h 940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44110" h="940340">
                <a:moveTo>
                  <a:pt x="3544110" y="739302"/>
                </a:moveTo>
                <a:cubicBezTo>
                  <a:pt x="2358957" y="839821"/>
                  <a:pt x="1173804" y="940340"/>
                  <a:pt x="586902" y="817123"/>
                </a:cubicBezTo>
                <a:cubicBezTo>
                  <a:pt x="0" y="693906"/>
                  <a:pt x="11348" y="346953"/>
                  <a:pt x="22697" y="0"/>
                </a:cubicBezTo>
              </a:path>
            </a:pathLst>
          </a:custGeom>
          <a:ln w="5080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21" name="Connecteur droit avec flèche 20"/>
          <p:cNvCxnSpPr/>
          <p:nvPr/>
        </p:nvCxnSpPr>
        <p:spPr>
          <a:xfrm>
            <a:off x="5744344" y="4805536"/>
            <a:ext cx="784225" cy="0"/>
          </a:xfrm>
          <a:prstGeom prst="straightConnector1">
            <a:avLst/>
          </a:prstGeom>
          <a:ln w="5080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488" y="2414588"/>
            <a:ext cx="8929687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recherche</a:t>
            </a:r>
            <a:br>
              <a:rPr lang="fr-FR" smtClean="0"/>
            </a:br>
            <a:r>
              <a:rPr lang="fr-FR" smtClean="0"/>
              <a:t>	RECHERCHEV - exacte</a:t>
            </a:r>
          </a:p>
        </p:txBody>
      </p:sp>
      <p:sp>
        <p:nvSpPr>
          <p:cNvPr id="15364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28750"/>
            <a:ext cx="8229600" cy="4572000"/>
          </a:xfrm>
        </p:spPr>
        <p:txBody>
          <a:bodyPr/>
          <a:lstStyle/>
          <a:p>
            <a:r>
              <a:rPr lang="fr-FR" dirty="0" smtClean="0"/>
              <a:t>Exemple 2 : rechercher  « SE » (B1) dans la 1</a:t>
            </a:r>
            <a:r>
              <a:rPr lang="fr-FR" baseline="30000" dirty="0" smtClean="0"/>
              <a:t>ère</a:t>
            </a:r>
            <a:r>
              <a:rPr lang="fr-FR" dirty="0" smtClean="0"/>
              <a:t> colonne du tableau et renvoyer la valeur de la 3</a:t>
            </a:r>
            <a:r>
              <a:rPr lang="fr-FR" baseline="30000" dirty="0" smtClean="0"/>
              <a:t>ème</a:t>
            </a:r>
            <a:r>
              <a:rPr lang="fr-FR" dirty="0" smtClean="0"/>
              <a:t> colonne (devise)</a:t>
            </a:r>
          </a:p>
          <a:p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6CD364-E44E-415D-B6C6-4F3FDB498AA7}" type="slidenum">
              <a:rPr lang="fr-BE" smtClean="0"/>
              <a:pPr>
                <a:defRPr/>
              </a:pPr>
              <a:t>15</a:t>
            </a:fld>
            <a:endParaRPr lang="fr-BE"/>
          </a:p>
        </p:txBody>
      </p:sp>
      <p:sp>
        <p:nvSpPr>
          <p:cNvPr id="10" name="Rectangle 9"/>
          <p:cNvSpPr/>
          <p:nvPr/>
        </p:nvSpPr>
        <p:spPr>
          <a:xfrm>
            <a:off x="3000375" y="3240088"/>
            <a:ext cx="1643063" cy="357187"/>
          </a:xfrm>
          <a:prstGeom prst="rect">
            <a:avLst/>
          </a:prstGeom>
          <a:noFill/>
          <a:ln w="508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072063" y="4279900"/>
            <a:ext cx="3857625" cy="2214563"/>
          </a:xfrm>
          <a:prstGeom prst="rect">
            <a:avLst/>
          </a:prstGeom>
          <a:noFill/>
          <a:ln w="508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Accolade ouvrante 11"/>
          <p:cNvSpPr/>
          <p:nvPr/>
        </p:nvSpPr>
        <p:spPr>
          <a:xfrm rot="16200000">
            <a:off x="6215062" y="2636838"/>
            <a:ext cx="214313" cy="357188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Accolade ouvrante 12"/>
          <p:cNvSpPr/>
          <p:nvPr/>
        </p:nvSpPr>
        <p:spPr>
          <a:xfrm rot="16200000">
            <a:off x="6750843" y="2529682"/>
            <a:ext cx="214313" cy="571500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Accolade ouvrante 13"/>
          <p:cNvSpPr/>
          <p:nvPr/>
        </p:nvSpPr>
        <p:spPr>
          <a:xfrm rot="16200000">
            <a:off x="7215187" y="2708276"/>
            <a:ext cx="214313" cy="214312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6" name="Forme 15"/>
          <p:cNvCxnSpPr>
            <a:stCxn id="12" idx="1"/>
            <a:endCxn id="10" idx="3"/>
          </p:cNvCxnSpPr>
          <p:nvPr/>
        </p:nvCxnSpPr>
        <p:spPr>
          <a:xfrm rot="5400000">
            <a:off x="5234782" y="2331244"/>
            <a:ext cx="496887" cy="1679575"/>
          </a:xfrm>
          <a:prstGeom prst="curvedConnector2">
            <a:avLst/>
          </a:prstGeom>
          <a:ln w="50800">
            <a:solidFill>
              <a:srgbClr val="FF0000"/>
            </a:solidFill>
            <a:prstDash val="dash"/>
            <a:headEnd type="triangle" w="lg" len="lg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en arc 17"/>
          <p:cNvCxnSpPr>
            <a:stCxn id="13" idx="1"/>
            <a:endCxn id="11" idx="0"/>
          </p:cNvCxnSpPr>
          <p:nvPr/>
        </p:nvCxnSpPr>
        <p:spPr>
          <a:xfrm rot="16200000" flipH="1">
            <a:off x="6250782" y="3529806"/>
            <a:ext cx="1357312" cy="142875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prstDash val="dash"/>
            <a:headEnd type="triangle" w="lg" len="lg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14" idx="1"/>
          </p:cNvCxnSpPr>
          <p:nvPr/>
        </p:nvCxnSpPr>
        <p:spPr>
          <a:xfrm>
            <a:off x="7322344" y="2922589"/>
            <a:ext cx="1066080" cy="1154483"/>
          </a:xfrm>
          <a:prstGeom prst="straightConnector1">
            <a:avLst/>
          </a:prstGeom>
          <a:ln w="50800">
            <a:solidFill>
              <a:srgbClr val="FF0000"/>
            </a:solidFill>
            <a:prstDash val="dash"/>
            <a:headEnd type="triangle" w="lg" len="lg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H="1">
            <a:off x="5714999" y="4351338"/>
            <a:ext cx="1589" cy="1309912"/>
          </a:xfrm>
          <a:prstGeom prst="straightConnector1">
            <a:avLst/>
          </a:prstGeom>
          <a:ln w="5080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rme libre 20"/>
          <p:cNvSpPr/>
          <p:nvPr/>
        </p:nvSpPr>
        <p:spPr>
          <a:xfrm>
            <a:off x="3279775" y="4279900"/>
            <a:ext cx="4935538" cy="1939925"/>
          </a:xfrm>
          <a:custGeom>
            <a:avLst/>
            <a:gdLst>
              <a:gd name="connsiteX0" fmla="*/ 4935166 w 4935166"/>
              <a:gd name="connsiteY0" fmla="*/ 1361873 h 1939047"/>
              <a:gd name="connsiteX1" fmla="*/ 791183 w 4935166"/>
              <a:gd name="connsiteY1" fmla="*/ 1712068 h 1939047"/>
              <a:gd name="connsiteX2" fmla="*/ 188068 w 4935166"/>
              <a:gd name="connsiteY2" fmla="*/ 0 h 1939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35166" h="1939047">
                <a:moveTo>
                  <a:pt x="4935166" y="1361873"/>
                </a:moveTo>
                <a:cubicBezTo>
                  <a:pt x="3258766" y="1650460"/>
                  <a:pt x="1582366" y="1939047"/>
                  <a:pt x="791183" y="1712068"/>
                </a:cubicBezTo>
                <a:cubicBezTo>
                  <a:pt x="0" y="1485089"/>
                  <a:pt x="94034" y="742544"/>
                  <a:pt x="188068" y="0"/>
                </a:cubicBezTo>
              </a:path>
            </a:pathLst>
          </a:custGeom>
          <a:ln w="5080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22" name="Connecteur droit avec flèche 21"/>
          <p:cNvCxnSpPr/>
          <p:nvPr/>
        </p:nvCxnSpPr>
        <p:spPr>
          <a:xfrm>
            <a:off x="5747544" y="5517232"/>
            <a:ext cx="2467769" cy="0"/>
          </a:xfrm>
          <a:prstGeom prst="straightConnector1">
            <a:avLst/>
          </a:prstGeom>
          <a:ln w="5080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recherche</a:t>
            </a:r>
            <a:br>
              <a:rPr lang="fr-FR" smtClean="0"/>
            </a:br>
            <a:r>
              <a:rPr lang="fr-FR" smtClean="0"/>
              <a:t>	RECHERCHEV - exacte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28750"/>
            <a:ext cx="8229600" cy="4572000"/>
          </a:xfrm>
        </p:spPr>
        <p:txBody>
          <a:bodyPr/>
          <a:lstStyle/>
          <a:p>
            <a:r>
              <a:rPr lang="fr-FR" smtClean="0"/>
              <a:t>En cas de « clef » non trouvée : </a:t>
            </a:r>
          </a:p>
          <a:p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65B1F2-FF85-4075-B7A2-B0C4545E4D8B}" type="slidenum">
              <a:rPr lang="fr-BE" smtClean="0"/>
              <a:pPr>
                <a:defRPr/>
              </a:pPr>
              <a:t>16</a:t>
            </a:fld>
            <a:endParaRPr lang="fr-BE"/>
          </a:p>
        </p:txBody>
      </p:sp>
      <p:pic>
        <p:nvPicPr>
          <p:cNvPr id="1639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844824"/>
            <a:ext cx="8820150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3071813" y="3071813"/>
            <a:ext cx="1643062" cy="357187"/>
          </a:xfrm>
          <a:prstGeom prst="rect">
            <a:avLst/>
          </a:prstGeom>
          <a:noFill/>
          <a:ln w="508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>
            <a:off x="5572125" y="2286000"/>
            <a:ext cx="2857500" cy="857250"/>
          </a:xfrm>
          <a:prstGeom prst="wedgeRoundRectCallout">
            <a:avLst>
              <a:gd name="adj1" fmla="val -84152"/>
              <a:gd name="adj2" fmla="val 5342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000" b="1" dirty="0"/>
              <a:t>Pas de valeur exacte correspondante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recherche</a:t>
            </a:r>
            <a:br>
              <a:rPr lang="fr-FR" smtClean="0"/>
            </a:br>
            <a:r>
              <a:rPr lang="fr-FR" smtClean="0"/>
              <a:t>	RECHERCHEV - exacte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28750"/>
            <a:ext cx="8229600" cy="4572000"/>
          </a:xfrm>
        </p:spPr>
        <p:txBody>
          <a:bodyPr/>
          <a:lstStyle/>
          <a:p>
            <a:r>
              <a:rPr lang="fr-FR" dirty="0" smtClean="0"/>
              <a:t>Rechercher la désignation d’un produit à partir de sa référence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>
          <a:xfrm>
            <a:off x="6172200" y="6467312"/>
            <a:ext cx="2476500" cy="476250"/>
          </a:xfrm>
        </p:spPr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050" y="6309320"/>
            <a:ext cx="457200" cy="457200"/>
          </a:xfrm>
        </p:spPr>
        <p:txBody>
          <a:bodyPr/>
          <a:lstStyle/>
          <a:p>
            <a:pPr>
              <a:defRPr/>
            </a:pPr>
            <a:fld id="{6365B1F2-FF85-4075-B7A2-B0C4545E4D8B}" type="slidenum">
              <a:rPr lang="fr-BE" smtClean="0"/>
              <a:pPr>
                <a:defRPr/>
              </a:pPr>
              <a:t>17</a:t>
            </a:fld>
            <a:endParaRPr lang="fr-B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645" y="2204864"/>
            <a:ext cx="7614627" cy="4298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29005" y="4776632"/>
            <a:ext cx="5400713" cy="21431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3857620" y="5562450"/>
            <a:ext cx="2428892" cy="1214446"/>
          </a:xfrm>
          <a:prstGeom prst="rect">
            <a:avLst/>
          </a:prstGeom>
          <a:noFill/>
          <a:ln w="508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" name="Forme libre 14"/>
          <p:cNvSpPr/>
          <p:nvPr/>
        </p:nvSpPr>
        <p:spPr>
          <a:xfrm>
            <a:off x="2354094" y="4108760"/>
            <a:ext cx="1517515" cy="1955260"/>
          </a:xfrm>
          <a:custGeom>
            <a:avLst/>
            <a:gdLst>
              <a:gd name="connsiteX0" fmla="*/ 0 w 1517515"/>
              <a:gd name="connsiteY0" fmla="*/ 0 h 1955260"/>
              <a:gd name="connsiteX1" fmla="*/ 622570 w 1517515"/>
              <a:gd name="connsiteY1" fmla="*/ 817123 h 1955260"/>
              <a:gd name="connsiteX2" fmla="*/ 544749 w 1517515"/>
              <a:gd name="connsiteY2" fmla="*/ 1809345 h 1955260"/>
              <a:gd name="connsiteX3" fmla="*/ 1517515 w 1517515"/>
              <a:gd name="connsiteY3" fmla="*/ 1692613 h 1955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7515" h="1955260">
                <a:moveTo>
                  <a:pt x="0" y="0"/>
                </a:moveTo>
                <a:cubicBezTo>
                  <a:pt x="265889" y="257783"/>
                  <a:pt x="531779" y="515566"/>
                  <a:pt x="622570" y="817123"/>
                </a:cubicBezTo>
                <a:cubicBezTo>
                  <a:pt x="713361" y="1118680"/>
                  <a:pt x="395592" y="1663430"/>
                  <a:pt x="544749" y="1809345"/>
                </a:cubicBezTo>
                <a:cubicBezTo>
                  <a:pt x="693906" y="1955260"/>
                  <a:pt x="1105710" y="1823936"/>
                  <a:pt x="1517515" y="1692613"/>
                </a:cubicBezTo>
              </a:path>
            </a:pathLst>
          </a:custGeom>
          <a:ln w="508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orme libre 15"/>
          <p:cNvSpPr/>
          <p:nvPr/>
        </p:nvSpPr>
        <p:spPr>
          <a:xfrm>
            <a:off x="3786182" y="3990814"/>
            <a:ext cx="1836405" cy="1616005"/>
          </a:xfrm>
          <a:custGeom>
            <a:avLst/>
            <a:gdLst>
              <a:gd name="connsiteX0" fmla="*/ 1595336 w 1595336"/>
              <a:gd name="connsiteY0" fmla="*/ 1686127 h 1686127"/>
              <a:gd name="connsiteX1" fmla="*/ 739302 w 1595336"/>
              <a:gd name="connsiteY1" fmla="*/ 246434 h 1686127"/>
              <a:gd name="connsiteX2" fmla="*/ 0 w 1595336"/>
              <a:gd name="connsiteY2" fmla="*/ 207523 h 1686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5336" h="1686127">
                <a:moveTo>
                  <a:pt x="1595336" y="1686127"/>
                </a:moveTo>
                <a:cubicBezTo>
                  <a:pt x="1300263" y="1089497"/>
                  <a:pt x="1005191" y="492868"/>
                  <a:pt x="739302" y="246434"/>
                </a:cubicBezTo>
                <a:cubicBezTo>
                  <a:pt x="473413" y="0"/>
                  <a:pt x="236706" y="103761"/>
                  <a:pt x="0" y="207523"/>
                </a:cubicBezTo>
              </a:path>
            </a:pathLst>
          </a:custGeom>
          <a:ln w="508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à coins arrondis 17"/>
          <p:cNvSpPr/>
          <p:nvPr/>
        </p:nvSpPr>
        <p:spPr>
          <a:xfrm>
            <a:off x="6929454" y="2562054"/>
            <a:ext cx="2214546" cy="3000396"/>
          </a:xfrm>
          <a:prstGeom prst="wedgeRoundRectCallout">
            <a:avLst>
              <a:gd name="adj1" fmla="val -192838"/>
              <a:gd name="adj2" fmla="val 9589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En C3 : rechercher la valeur de B1 dans 1</a:t>
            </a:r>
            <a:r>
              <a:rPr lang="fr-FR" b="1" baseline="30000" dirty="0" smtClean="0"/>
              <a:t>ère</a:t>
            </a:r>
            <a:r>
              <a:rPr lang="fr-FR" b="1" dirty="0" smtClean="0"/>
              <a:t> colonne de la plage B14:C17; si la valeur est trouvée, renvoyer la valeur de la 2èmecolonne</a:t>
            </a:r>
            <a:endParaRPr lang="fr-FR" b="1" dirty="0"/>
          </a:p>
        </p:txBody>
      </p:sp>
      <p:sp>
        <p:nvSpPr>
          <p:cNvPr id="19" name="Rectangle 18"/>
          <p:cNvSpPr/>
          <p:nvPr/>
        </p:nvSpPr>
        <p:spPr>
          <a:xfrm>
            <a:off x="3877075" y="5581905"/>
            <a:ext cx="2357454" cy="357190"/>
          </a:xfrm>
          <a:prstGeom prst="rect">
            <a:avLst/>
          </a:prstGeom>
          <a:noFill/>
          <a:ln w="508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recherche</a:t>
            </a:r>
            <a:br>
              <a:rPr lang="fr-FR" smtClean="0"/>
            </a:br>
            <a:r>
              <a:rPr lang="fr-FR" smtClean="0"/>
              <a:t>	RECHERCHEV - exacte</a:t>
            </a:r>
          </a:p>
        </p:txBody>
      </p:sp>
      <p:sp>
        <p:nvSpPr>
          <p:cNvPr id="17411" name="Espace réservé du contenu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9144000" cy="4572000"/>
          </a:xfrm>
        </p:spPr>
        <p:txBody>
          <a:bodyPr/>
          <a:lstStyle/>
          <a:p>
            <a:r>
              <a:rPr lang="fr-FR" b="1" dirty="0" smtClean="0"/>
              <a:t>Attention</a:t>
            </a:r>
            <a:r>
              <a:rPr lang="fr-FR" dirty="0" smtClean="0"/>
              <a:t> : pour que la recherche aboutisse, la valeur recherchée </a:t>
            </a:r>
            <a:r>
              <a:rPr lang="fr-FR" dirty="0" smtClean="0"/>
              <a:t>doit </a:t>
            </a:r>
            <a:r>
              <a:rPr lang="fr-FR" dirty="0" smtClean="0"/>
              <a:t>trouver une </a:t>
            </a:r>
            <a:r>
              <a:rPr lang="fr-FR" b="1" dirty="0" smtClean="0"/>
              <a:t>correspondance exacte </a:t>
            </a:r>
            <a:r>
              <a:rPr lang="fr-FR" dirty="0" smtClean="0"/>
              <a:t>dans la plage de recherche (</a:t>
            </a:r>
            <a:r>
              <a:rPr lang="fr-FR" b="1" dirty="0" smtClean="0"/>
              <a:t>attention aux espaces au début et à la fin d’une chaîne de caractères</a:t>
            </a:r>
            <a:r>
              <a:rPr lang="fr-FR" dirty="0" smtClean="0"/>
              <a:t>)</a:t>
            </a:r>
          </a:p>
          <a:p>
            <a:r>
              <a:rPr lang="fr-FR" dirty="0" smtClean="0"/>
              <a:t>Des fonctions de chaines de caractères permettent l’élimination des espaces ou la vérification de la longueur : </a:t>
            </a:r>
          </a:p>
          <a:p>
            <a:pPr lvl="1"/>
            <a:r>
              <a:rPr lang="fr-FR" dirty="0" smtClean="0"/>
              <a:t>SUPPRESPACE(chaine de caractères) : attend une chaîne de caractères et renvoie la chaîne sans les espaces de début et de fin</a:t>
            </a:r>
          </a:p>
          <a:p>
            <a:pPr lvl="1"/>
            <a:r>
              <a:rPr lang="fr-FR" dirty="0" smtClean="0"/>
              <a:t>NBCAR (chaine de caractères) : attend une chaîne de caractères et renvoie la longueur de la chaîne (combinée à la fonction SI, elle permet le contrôle de la longueur d’un code – exemple :  code pays de 2 caractères)</a:t>
            </a:r>
          </a:p>
          <a:p>
            <a:pPr lvl="1"/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6FC6CC-111B-449A-A917-35418EB6B92B}" type="slidenum">
              <a:rPr lang="fr-BE" smtClean="0"/>
              <a:pPr>
                <a:defRPr/>
              </a:pPr>
              <a:t>18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9562256" cy="1143000"/>
          </a:xfrm>
        </p:spPr>
        <p:txBody>
          <a:bodyPr/>
          <a:lstStyle/>
          <a:p>
            <a:r>
              <a:rPr lang="fr-FR" dirty="0" smtClean="0"/>
              <a:t>Les fonctions de recherche</a:t>
            </a:r>
            <a:br>
              <a:rPr lang="fr-FR" dirty="0" smtClean="0"/>
            </a:br>
            <a:r>
              <a:rPr lang="fr-FR" dirty="0" smtClean="0"/>
              <a:t>	RECHERCHEV – </a:t>
            </a:r>
            <a:r>
              <a:rPr lang="fr-FR" b="1" dirty="0" smtClean="0"/>
              <a:t>PAR INTERVALLE</a:t>
            </a:r>
          </a:p>
        </p:txBody>
      </p:sp>
      <p:sp>
        <p:nvSpPr>
          <p:cNvPr id="18435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07504" y="1447800"/>
            <a:ext cx="9036496" cy="4572000"/>
          </a:xfrm>
        </p:spPr>
        <p:txBody>
          <a:bodyPr/>
          <a:lstStyle/>
          <a:p>
            <a:r>
              <a:rPr lang="fr-FR" dirty="0" smtClean="0"/>
              <a:t>Le mode de recherche est fixé à VRAI </a:t>
            </a:r>
            <a:r>
              <a:rPr lang="fr-FR" i="1" dirty="0" smtClean="0"/>
              <a:t>(« ...</a:t>
            </a:r>
            <a:r>
              <a:rPr lang="fr-FR" b="1" i="1" dirty="0" smtClean="0"/>
              <a:t>pour trouver une valeur proche</a:t>
            </a:r>
            <a:r>
              <a:rPr lang="fr-FR" i="1" dirty="0" smtClean="0"/>
              <a:t>... »</a:t>
            </a:r>
            <a:r>
              <a:rPr lang="fr-FR" dirty="0" smtClean="0"/>
              <a:t>) – </a:t>
            </a:r>
            <a:r>
              <a:rPr lang="fr-FR" b="1" dirty="0" smtClean="0"/>
              <a:t>valeur par défaut</a:t>
            </a:r>
          </a:p>
          <a:p>
            <a:r>
              <a:rPr lang="fr-FR" dirty="0" smtClean="0"/>
              <a:t>Ce mode de recherche requiert une </a:t>
            </a:r>
            <a:r>
              <a:rPr lang="fr-FR" b="1" dirty="0" smtClean="0"/>
              <a:t>PLAGE DE RECHERCHE TRIÉE en ordre croissant des « clefs » </a:t>
            </a:r>
            <a:r>
              <a:rPr lang="fr-FR" dirty="0" smtClean="0"/>
              <a:t>(1</a:t>
            </a:r>
            <a:r>
              <a:rPr lang="fr-FR" baseline="30000" dirty="0" smtClean="0"/>
              <a:t>ère</a:t>
            </a:r>
            <a:r>
              <a:rPr lang="fr-FR" dirty="0" smtClean="0"/>
              <a:t>  colonne de la plage), l’ensemble des clefs successives formant des intervalles de valeurs</a:t>
            </a:r>
          </a:p>
          <a:p>
            <a:r>
              <a:rPr lang="fr-FR" dirty="0" smtClean="0"/>
              <a:t>En cas de succès (</a:t>
            </a:r>
            <a:r>
              <a:rPr lang="fr-FR" b="1" dirty="0" smtClean="0"/>
              <a:t>à la valeur recherchée correspond un intervalle de valeurs</a:t>
            </a:r>
            <a:r>
              <a:rPr lang="fr-FR" dirty="0" smtClean="0"/>
              <a:t>), la fonction renvoie la valeur située dans le numéro de colonne spécifié, sur la même ligne</a:t>
            </a:r>
          </a:p>
          <a:p>
            <a:r>
              <a:rPr lang="fr-FR" dirty="0" smtClean="0"/>
              <a:t>En cas d’échec, la fonction renvoie un indicateur d’erreur #N/A</a:t>
            </a:r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98A277-36C4-4AD4-9C91-6C62F2CF82C6}" type="slidenum">
              <a:rPr lang="fr-BE" smtClean="0"/>
              <a:pPr>
                <a:defRPr/>
              </a:pPr>
              <a:t>19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Séance 3</a:t>
            </a:r>
          </a:p>
        </p:txBody>
      </p:sp>
      <p:sp>
        <p:nvSpPr>
          <p:cNvPr id="6147" name="Espace réservé du contenu 4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122096" cy="4572000"/>
          </a:xfrm>
        </p:spPr>
        <p:txBody>
          <a:bodyPr/>
          <a:lstStyle/>
          <a:p>
            <a:pPr eaLnBrk="1" hangingPunct="1"/>
            <a:r>
              <a:rPr lang="fr-FR" dirty="0" smtClean="0"/>
              <a:t>Fonctions de recherche</a:t>
            </a:r>
          </a:p>
          <a:p>
            <a:pPr lvl="1" eaLnBrk="1" hangingPunct="1"/>
            <a:r>
              <a:rPr lang="fr-FR" dirty="0" smtClean="0"/>
              <a:t>RECHERCHEV, RECHERCHEH</a:t>
            </a:r>
          </a:p>
          <a:p>
            <a:pPr lvl="1" eaLnBrk="1" hangingPunct="1"/>
            <a:r>
              <a:rPr lang="fr-FR" i="1" dirty="0" smtClean="0"/>
              <a:t>RECHERCHE</a:t>
            </a:r>
          </a:p>
          <a:p>
            <a:pPr lvl="1" eaLnBrk="1" hangingPunct="1"/>
            <a:r>
              <a:rPr lang="fr-FR" dirty="0" smtClean="0"/>
              <a:t>CHOISIR, EQUIV, INDEX</a:t>
            </a:r>
          </a:p>
          <a:p>
            <a:pPr eaLnBrk="1" hangingPunct="1"/>
            <a:r>
              <a:rPr lang="fr-FR" dirty="0" smtClean="0"/>
              <a:t>Intercepter les erreurs</a:t>
            </a:r>
          </a:p>
          <a:p>
            <a:pPr lvl="1" eaLnBrk="1" hangingPunct="1"/>
            <a:r>
              <a:rPr lang="fr-FR" dirty="0" smtClean="0"/>
              <a:t>ESTNA, ESTERREUR</a:t>
            </a:r>
          </a:p>
          <a:p>
            <a:pPr eaLnBrk="1" hangingPunct="1"/>
            <a:r>
              <a:rPr lang="fr-FR" dirty="0" smtClean="0"/>
              <a:t>Fonctions matricielles</a:t>
            </a:r>
          </a:p>
          <a:p>
            <a:pPr lvl="1" eaLnBrk="1" hangingPunct="1"/>
            <a:r>
              <a:rPr lang="fr-FR" dirty="0" smtClean="0"/>
              <a:t>SOMMEPROD, fonctions appliquées à une matrice {}</a:t>
            </a:r>
          </a:p>
          <a:p>
            <a:pPr eaLnBrk="1" hangingPunct="1"/>
            <a:r>
              <a:rPr lang="fr-FR" dirty="0" smtClean="0"/>
              <a:t>Fonctions de bases de données</a:t>
            </a:r>
          </a:p>
          <a:p>
            <a:pPr lvl="1" eaLnBrk="1" hangingPunct="1"/>
            <a:r>
              <a:rPr lang="fr-FR" dirty="0" smtClean="0"/>
              <a:t>BDLIRE, BDSOMME, BDMOYENNE, etc.</a:t>
            </a:r>
          </a:p>
          <a:p>
            <a:pPr eaLnBrk="1" hangingPunct="1"/>
            <a:r>
              <a:rPr lang="fr-FR" dirty="0" smtClean="0"/>
              <a:t>Annexe : raccourcis claviers</a:t>
            </a:r>
          </a:p>
          <a:p>
            <a:pPr eaLnBrk="1" hangingPunct="1"/>
            <a:r>
              <a:rPr lang="fr-FR" dirty="0" smtClean="0"/>
              <a:t>Résumé</a:t>
            </a:r>
          </a:p>
          <a:p>
            <a:pPr eaLnBrk="1" hangingPunct="1"/>
            <a:endParaRPr lang="fr-FR" dirty="0" smtClean="0"/>
          </a:p>
        </p:txBody>
      </p:sp>
      <p:sp>
        <p:nvSpPr>
          <p:cNvPr id="9220" name="Espace réservé de la date 5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C810A6-A912-40DA-AC6D-5B60AA5395E3}" type="slidenum">
              <a:rPr lang="fr-BE"/>
              <a:pPr>
                <a:defRPr/>
              </a:pPr>
              <a:t>2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488" y="2497138"/>
            <a:ext cx="8934450" cy="38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986192" cy="1143000"/>
          </a:xfrm>
        </p:spPr>
        <p:txBody>
          <a:bodyPr/>
          <a:lstStyle/>
          <a:p>
            <a:r>
              <a:rPr lang="fr-FR" dirty="0" smtClean="0"/>
              <a:t>Les fonctions de recherche</a:t>
            </a:r>
            <a:br>
              <a:rPr lang="fr-FR" dirty="0" smtClean="0"/>
            </a:br>
            <a:r>
              <a:rPr lang="fr-FR" dirty="0" smtClean="0"/>
              <a:t>	RECHERCHEV – par intervalle</a:t>
            </a:r>
          </a:p>
        </p:txBody>
      </p:sp>
      <p:sp>
        <p:nvSpPr>
          <p:cNvPr id="19460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0488" y="1447800"/>
            <a:ext cx="9053512" cy="4572000"/>
          </a:xfrm>
        </p:spPr>
        <p:txBody>
          <a:bodyPr/>
          <a:lstStyle/>
          <a:p>
            <a:r>
              <a:rPr lang="fr-FR" dirty="0" smtClean="0"/>
              <a:t>Exemple 1 : rechercher 13 (B1) dans les notes et s’arrêter dès qu’un intervalle de valeurs correspond (ici [ 12 , 14 [ ) </a:t>
            </a:r>
          </a:p>
          <a:p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1C286B-820F-41F5-81B0-873C1CA153F2}" type="slidenum">
              <a:rPr lang="fr-BE" smtClean="0"/>
              <a:pPr>
                <a:defRPr/>
              </a:pPr>
              <a:t>20</a:t>
            </a:fld>
            <a:endParaRPr lang="fr-BE"/>
          </a:p>
        </p:txBody>
      </p:sp>
      <p:sp>
        <p:nvSpPr>
          <p:cNvPr id="10" name="Rectangle 9"/>
          <p:cNvSpPr/>
          <p:nvPr/>
        </p:nvSpPr>
        <p:spPr>
          <a:xfrm>
            <a:off x="3071813" y="3500438"/>
            <a:ext cx="1643062" cy="357187"/>
          </a:xfrm>
          <a:prstGeom prst="rect">
            <a:avLst/>
          </a:prstGeom>
          <a:noFill/>
          <a:ln w="508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143500" y="4643438"/>
            <a:ext cx="3143250" cy="1571625"/>
          </a:xfrm>
          <a:prstGeom prst="rect">
            <a:avLst/>
          </a:prstGeom>
          <a:noFill/>
          <a:ln w="508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Accolade ouvrante 11"/>
          <p:cNvSpPr/>
          <p:nvPr/>
        </p:nvSpPr>
        <p:spPr>
          <a:xfrm rot="16200000">
            <a:off x="7000875" y="2786063"/>
            <a:ext cx="214313" cy="357187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Accolade ouvrante 12"/>
          <p:cNvSpPr/>
          <p:nvPr/>
        </p:nvSpPr>
        <p:spPr>
          <a:xfrm rot="16200000">
            <a:off x="7536656" y="2678907"/>
            <a:ext cx="214313" cy="571500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Accolade ouvrante 13"/>
          <p:cNvSpPr/>
          <p:nvPr/>
        </p:nvSpPr>
        <p:spPr>
          <a:xfrm rot="16200000">
            <a:off x="8001000" y="2857500"/>
            <a:ext cx="214313" cy="214313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6" name="Forme 15"/>
          <p:cNvCxnSpPr>
            <a:stCxn id="12" idx="1"/>
            <a:endCxn id="10" idx="3"/>
          </p:cNvCxnSpPr>
          <p:nvPr/>
        </p:nvCxnSpPr>
        <p:spPr>
          <a:xfrm rot="5400000">
            <a:off x="5608637" y="2178051"/>
            <a:ext cx="606425" cy="2393950"/>
          </a:xfrm>
          <a:prstGeom prst="curvedConnector2">
            <a:avLst/>
          </a:prstGeom>
          <a:ln w="50800">
            <a:solidFill>
              <a:srgbClr val="FF0000"/>
            </a:solidFill>
            <a:prstDash val="dash"/>
            <a:headEnd type="triangle" w="lg" len="lg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en arc 17"/>
          <p:cNvCxnSpPr>
            <a:stCxn id="13" idx="1"/>
          </p:cNvCxnSpPr>
          <p:nvPr/>
        </p:nvCxnSpPr>
        <p:spPr>
          <a:xfrm rot="5400000">
            <a:off x="5715001" y="3071812"/>
            <a:ext cx="1928812" cy="1928813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prstDash val="dash"/>
            <a:headEnd type="triangle" w="lg" len="lg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14" idx="1"/>
          </p:cNvCxnSpPr>
          <p:nvPr/>
        </p:nvCxnSpPr>
        <p:spPr>
          <a:xfrm rot="5400000">
            <a:off x="7019132" y="3696494"/>
            <a:ext cx="1714500" cy="465137"/>
          </a:xfrm>
          <a:prstGeom prst="straightConnector1">
            <a:avLst/>
          </a:prstGeom>
          <a:ln w="50800">
            <a:solidFill>
              <a:srgbClr val="FF0000"/>
            </a:solidFill>
            <a:prstDash val="dash"/>
            <a:headEnd type="triangle" w="lg" len="lg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rot="5400000">
            <a:off x="5106987" y="5465763"/>
            <a:ext cx="1216025" cy="0"/>
          </a:xfrm>
          <a:prstGeom prst="straightConnector1">
            <a:avLst/>
          </a:prstGeom>
          <a:ln w="5080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orme libre 16"/>
          <p:cNvSpPr/>
          <p:nvPr/>
        </p:nvSpPr>
        <p:spPr>
          <a:xfrm>
            <a:off x="3430588" y="4164013"/>
            <a:ext cx="3748087" cy="1408112"/>
          </a:xfrm>
          <a:custGeom>
            <a:avLst/>
            <a:gdLst>
              <a:gd name="connsiteX0" fmla="*/ 3748392 w 3748392"/>
              <a:gd name="connsiteY0" fmla="*/ 1089498 h 1271081"/>
              <a:gd name="connsiteX1" fmla="*/ 596630 w 3748392"/>
              <a:gd name="connsiteY1" fmla="*/ 1089498 h 1271081"/>
              <a:gd name="connsiteX2" fmla="*/ 168613 w 3748392"/>
              <a:gd name="connsiteY2" fmla="*/ 0 h 1271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48392" h="1271081">
                <a:moveTo>
                  <a:pt x="3748392" y="1089498"/>
                </a:moveTo>
                <a:cubicBezTo>
                  <a:pt x="2470826" y="1180289"/>
                  <a:pt x="1193260" y="1271081"/>
                  <a:pt x="596630" y="1089498"/>
                </a:cubicBezTo>
                <a:cubicBezTo>
                  <a:pt x="0" y="907915"/>
                  <a:pt x="84306" y="453957"/>
                  <a:pt x="168613" y="0"/>
                </a:cubicBezTo>
              </a:path>
            </a:pathLst>
          </a:custGeom>
          <a:ln w="5080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/>
          <a:lstStyle/>
          <a:p>
            <a:r>
              <a:rPr lang="fr-FR" smtClean="0"/>
              <a:t>Les fonctions de recherche</a:t>
            </a:r>
            <a:br>
              <a:rPr lang="fr-FR" smtClean="0"/>
            </a:br>
            <a:r>
              <a:rPr lang="fr-FR" smtClean="0"/>
              <a:t>	RECHERCHEV – par intervalle</a:t>
            </a:r>
          </a:p>
        </p:txBody>
      </p:sp>
      <p:sp>
        <p:nvSpPr>
          <p:cNvPr id="2048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07504" y="1447800"/>
            <a:ext cx="9036496" cy="4572000"/>
          </a:xfrm>
        </p:spPr>
        <p:txBody>
          <a:bodyPr/>
          <a:lstStyle/>
          <a:p>
            <a:r>
              <a:rPr lang="fr-FR" dirty="0" smtClean="0"/>
              <a:t>Dans la recherche par intervalle (commune à d’autre fonctions de recherche), la plage de recherche forme une liste d’intervalles, chacun étant constitué par </a:t>
            </a:r>
          </a:p>
          <a:p>
            <a:pPr lvl="1"/>
            <a:r>
              <a:rPr lang="fr-FR" dirty="0" smtClean="0"/>
              <a:t>Une borne inférieure </a:t>
            </a:r>
            <a:r>
              <a:rPr lang="fr-FR" b="1" dirty="0" smtClean="0"/>
              <a:t>incluse</a:t>
            </a:r>
            <a:r>
              <a:rPr lang="fr-FR" dirty="0" smtClean="0"/>
              <a:t> : valeur de la </a:t>
            </a:r>
            <a:r>
              <a:rPr lang="fr-FR" b="1" dirty="0" smtClean="0"/>
              <a:t>cellule courante </a:t>
            </a:r>
          </a:p>
          <a:p>
            <a:pPr lvl="1"/>
            <a:r>
              <a:rPr lang="fr-FR" dirty="0" smtClean="0"/>
              <a:t>Une borne supérieure</a:t>
            </a:r>
            <a:r>
              <a:rPr lang="fr-FR" b="1" dirty="0" smtClean="0"/>
              <a:t> exclue : </a:t>
            </a:r>
            <a:r>
              <a:rPr lang="fr-FR" dirty="0" smtClean="0"/>
              <a:t> valeur de la </a:t>
            </a:r>
            <a:r>
              <a:rPr lang="fr-FR" b="1" dirty="0" smtClean="0"/>
              <a:t>cellule suivante </a:t>
            </a:r>
          </a:p>
          <a:p>
            <a:pPr lvl="1"/>
            <a:r>
              <a:rPr lang="fr-FR" b="1" dirty="0" smtClean="0"/>
              <a:t>Soit :  </a:t>
            </a:r>
            <a:r>
              <a:rPr lang="fr-FR" dirty="0" smtClean="0"/>
              <a:t>« </a:t>
            </a:r>
            <a:r>
              <a:rPr lang="fr-FR" b="1" dirty="0" smtClean="0"/>
              <a:t>[ cellule courante, cellule suivante [ </a:t>
            </a:r>
            <a:r>
              <a:rPr lang="fr-FR" dirty="0" smtClean="0"/>
              <a:t> »</a:t>
            </a:r>
          </a:p>
          <a:p>
            <a:r>
              <a:rPr lang="fr-FR" dirty="0" smtClean="0"/>
              <a:t>Ainsi, aux notes correspond la liste d’intervalles :</a:t>
            </a:r>
          </a:p>
          <a:p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3EDDB6-0770-4CD8-A0A6-28993C4793A0}" type="slidenum">
              <a:rPr lang="fr-BE" smtClean="0"/>
              <a:pPr>
                <a:defRPr/>
              </a:pPr>
              <a:t>21</a:t>
            </a:fld>
            <a:endParaRPr lang="fr-BE"/>
          </a:p>
        </p:txBody>
      </p:sp>
      <p:pic>
        <p:nvPicPr>
          <p:cNvPr id="2048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4176" y="4523953"/>
            <a:ext cx="29718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ZoneTexte 7"/>
          <p:cNvSpPr txBox="1">
            <a:spLocks noChangeArrowheads="1"/>
          </p:cNvSpPr>
          <p:nvPr/>
        </p:nvSpPr>
        <p:spPr bwMode="auto">
          <a:xfrm>
            <a:off x="6286500" y="4920828"/>
            <a:ext cx="10445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/>
              <a:t>[ 0 , 12 [</a:t>
            </a:r>
          </a:p>
        </p:txBody>
      </p:sp>
      <p:sp>
        <p:nvSpPr>
          <p:cNvPr id="20489" name="ZoneTexte 8"/>
          <p:cNvSpPr txBox="1">
            <a:spLocks noChangeArrowheads="1"/>
          </p:cNvSpPr>
          <p:nvPr/>
        </p:nvSpPr>
        <p:spPr bwMode="auto">
          <a:xfrm>
            <a:off x="6286500" y="5297065"/>
            <a:ext cx="11715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 dirty="0"/>
              <a:t>[ 12 , 14 [</a:t>
            </a:r>
          </a:p>
        </p:txBody>
      </p:sp>
      <p:sp>
        <p:nvSpPr>
          <p:cNvPr id="20490" name="ZoneTexte 9"/>
          <p:cNvSpPr txBox="1">
            <a:spLocks noChangeArrowheads="1"/>
          </p:cNvSpPr>
          <p:nvPr/>
        </p:nvSpPr>
        <p:spPr bwMode="auto">
          <a:xfrm>
            <a:off x="6286500" y="5654253"/>
            <a:ext cx="11715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/>
              <a:t>[ 14 , 16 [</a:t>
            </a:r>
          </a:p>
        </p:txBody>
      </p:sp>
      <p:sp>
        <p:nvSpPr>
          <p:cNvPr id="20491" name="ZoneTexte 10"/>
          <p:cNvSpPr txBox="1">
            <a:spLocks noChangeArrowheads="1"/>
          </p:cNvSpPr>
          <p:nvPr/>
        </p:nvSpPr>
        <p:spPr bwMode="auto">
          <a:xfrm>
            <a:off x="6286500" y="6011440"/>
            <a:ext cx="1658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/>
              <a:t>[ 16 , et plus [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6215063" y="4563640"/>
            <a:ext cx="1325562" cy="3683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b="1" dirty="0"/>
              <a:t>Intervalles</a:t>
            </a:r>
          </a:p>
        </p:txBody>
      </p:sp>
      <p:cxnSp>
        <p:nvCxnSpPr>
          <p:cNvPr id="14" name="Connecteur droit avec flèche 13"/>
          <p:cNvCxnSpPr>
            <a:endCxn id="20488" idx="1"/>
          </p:cNvCxnSpPr>
          <p:nvPr/>
        </p:nvCxnSpPr>
        <p:spPr>
          <a:xfrm>
            <a:off x="2857500" y="5095453"/>
            <a:ext cx="3429000" cy="9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2857500" y="5443115"/>
            <a:ext cx="3429000" cy="9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2857500" y="5809828"/>
            <a:ext cx="3429000" cy="9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2857500" y="6167015"/>
            <a:ext cx="3429000" cy="9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à coins arrondis 17"/>
          <p:cNvSpPr/>
          <p:nvPr/>
        </p:nvSpPr>
        <p:spPr>
          <a:xfrm>
            <a:off x="7540625" y="4000500"/>
            <a:ext cx="1586516" cy="1928813"/>
          </a:xfrm>
          <a:prstGeom prst="wedgeRoundRectCallout">
            <a:avLst>
              <a:gd name="adj1" fmla="val -48060"/>
              <a:gd name="adj2" fmla="val 60143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/>
              <a:t>Le dernier intervalle n’a pas de borne supérieure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842176" cy="1143000"/>
          </a:xfrm>
        </p:spPr>
        <p:txBody>
          <a:bodyPr/>
          <a:lstStyle/>
          <a:p>
            <a:r>
              <a:rPr lang="fr-FR" dirty="0" smtClean="0"/>
              <a:t>Les fonctions de recherche</a:t>
            </a:r>
            <a:br>
              <a:rPr lang="fr-FR" dirty="0" smtClean="0"/>
            </a:br>
            <a:r>
              <a:rPr lang="fr-FR" dirty="0" smtClean="0"/>
              <a:t>	RECHERCHEV – par intervalle</a:t>
            </a:r>
          </a:p>
        </p:txBody>
      </p:sp>
      <p:sp>
        <p:nvSpPr>
          <p:cNvPr id="21507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smtClean="0"/>
              <a:t>En cas d’erreur :</a:t>
            </a:r>
          </a:p>
          <a:p>
            <a:pPr lvl="1"/>
            <a:endParaRPr lang="fr-FR" smtClean="0"/>
          </a:p>
          <a:p>
            <a:endParaRPr lang="fr-FR" smtClean="0"/>
          </a:p>
          <a:p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6B93D9-5893-49CA-B90E-3084A9FAC1BC}" type="slidenum">
              <a:rPr lang="fr-BE" smtClean="0"/>
              <a:pPr>
                <a:defRPr/>
              </a:pPr>
              <a:t>22</a:t>
            </a:fld>
            <a:endParaRPr lang="fr-BE"/>
          </a:p>
        </p:txBody>
      </p:sp>
      <p:pic>
        <p:nvPicPr>
          <p:cNvPr id="215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1922463"/>
            <a:ext cx="8643937" cy="319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à coins arrondis 9"/>
          <p:cNvSpPr/>
          <p:nvPr/>
        </p:nvSpPr>
        <p:spPr>
          <a:xfrm>
            <a:off x="1571625" y="4214813"/>
            <a:ext cx="3857625" cy="1643062"/>
          </a:xfrm>
          <a:prstGeom prst="wedgeRoundRectCallout">
            <a:avLst>
              <a:gd name="adj1" fmla="val 64903"/>
              <a:gd name="adj2" fmla="val -51468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b="1" dirty="0"/>
              <a:t>Le concepteur n’a pas prévu l’entrée pour traiter des notes dans l’intervalle  [0,12[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5286375" y="2500313"/>
            <a:ext cx="2857500" cy="857250"/>
          </a:xfrm>
          <a:prstGeom prst="wedgeRoundRectCallout">
            <a:avLst>
              <a:gd name="adj1" fmla="val 9805"/>
              <a:gd name="adj2" fmla="val 10108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000" b="1" dirty="0"/>
              <a:t>Pas d’intervalle de valeurs trouvé pour 5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928938" y="3214688"/>
            <a:ext cx="1571625" cy="357187"/>
          </a:xfrm>
          <a:prstGeom prst="rect">
            <a:avLst/>
          </a:prstGeom>
          <a:noFill/>
          <a:ln w="508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286375" y="2500313"/>
            <a:ext cx="2857500" cy="857250"/>
          </a:xfrm>
          <a:prstGeom prst="wedgeRoundRectCallout">
            <a:avLst>
              <a:gd name="adj1" fmla="val -84152"/>
              <a:gd name="adj2" fmla="val 5342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000" b="1" dirty="0"/>
              <a:t>Pas d’intervalle de valeurs trouvé pour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2259459"/>
            <a:ext cx="8346281" cy="3545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6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842176" cy="1143000"/>
          </a:xfrm>
        </p:spPr>
        <p:txBody>
          <a:bodyPr/>
          <a:lstStyle/>
          <a:p>
            <a:r>
              <a:rPr lang="fr-FR" dirty="0" smtClean="0"/>
              <a:t>Les fonctions de recherche</a:t>
            </a:r>
            <a:br>
              <a:rPr lang="fr-FR" dirty="0" smtClean="0"/>
            </a:br>
            <a:r>
              <a:rPr lang="fr-FR" dirty="0" smtClean="0"/>
              <a:t>	RECHERCHEV – par intervalle</a:t>
            </a:r>
          </a:p>
        </p:txBody>
      </p:sp>
      <p:sp>
        <p:nvSpPr>
          <p:cNvPr id="21507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dirty="0" smtClean="0"/>
              <a:t>Modification du tableau pour prendre ce cas en compte</a:t>
            </a:r>
            <a:endParaRPr lang="fr-FR" dirty="0" smtClean="0"/>
          </a:p>
          <a:p>
            <a:pPr lvl="1"/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Modéliser à l'aide d'un tableur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6B93D9-5893-49CA-B90E-3084A9FAC1BC}" type="slidenum">
              <a:rPr lang="fr-BE" smtClean="0"/>
              <a:pPr>
                <a:defRPr/>
              </a:pPr>
              <a:t>23</a:t>
            </a:fld>
            <a:endParaRPr lang="fr-BE"/>
          </a:p>
        </p:txBody>
      </p:sp>
      <p:sp>
        <p:nvSpPr>
          <p:cNvPr id="10" name="Rectangle à coins arrondis 9"/>
          <p:cNvSpPr/>
          <p:nvPr/>
        </p:nvSpPr>
        <p:spPr>
          <a:xfrm>
            <a:off x="1571625" y="4574852"/>
            <a:ext cx="3857625" cy="2166516"/>
          </a:xfrm>
          <a:prstGeom prst="wedgeRoundRectCallout">
            <a:avLst>
              <a:gd name="adj1" fmla="val 63792"/>
              <a:gd name="adj2" fmla="val -5806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b="1" dirty="0" smtClean="0"/>
              <a:t>L’anomalie a été corrigée : le </a:t>
            </a:r>
            <a:r>
              <a:rPr lang="fr-FR" sz="2400" b="1" dirty="0"/>
              <a:t>concepteur </a:t>
            </a:r>
            <a:r>
              <a:rPr lang="fr-FR" sz="2400" b="1" dirty="0" smtClean="0"/>
              <a:t>a prévu cette fois  </a:t>
            </a:r>
            <a:r>
              <a:rPr lang="fr-FR" sz="2400" b="1" dirty="0"/>
              <a:t>l’entrée </a:t>
            </a:r>
            <a:r>
              <a:rPr lang="fr-FR" sz="2400" b="1" dirty="0" smtClean="0"/>
              <a:t>de tableau pour </a:t>
            </a:r>
            <a:r>
              <a:rPr lang="fr-FR" sz="2400" b="1" dirty="0"/>
              <a:t>traiter des notes dans l’intervalle  [0,12[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5286375" y="2860353"/>
            <a:ext cx="2857500" cy="857250"/>
          </a:xfrm>
          <a:prstGeom prst="wedgeRoundRectCallout">
            <a:avLst>
              <a:gd name="adj1" fmla="val 10305"/>
              <a:gd name="adj2" fmla="val 129414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000" b="1" dirty="0"/>
              <a:t>Pas d’intervalle de valeurs trouvé pour 5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059832" y="3501008"/>
            <a:ext cx="1427609" cy="357187"/>
          </a:xfrm>
          <a:prstGeom prst="rect">
            <a:avLst/>
          </a:prstGeom>
          <a:noFill/>
          <a:ln w="508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286375" y="2860353"/>
            <a:ext cx="2857500" cy="857250"/>
          </a:xfrm>
          <a:prstGeom prst="wedgeRoundRectCallout">
            <a:avLst>
              <a:gd name="adj1" fmla="val -84152"/>
              <a:gd name="adj2" fmla="val 5342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000" b="1" dirty="0" smtClean="0"/>
              <a:t>L’intervalle </a:t>
            </a:r>
            <a:r>
              <a:rPr lang="fr-FR" sz="2000" b="1" dirty="0"/>
              <a:t>de valeurs </a:t>
            </a:r>
            <a:r>
              <a:rPr lang="fr-FR" sz="2000" b="1" dirty="0" smtClean="0"/>
              <a:t>a été trouvé </a:t>
            </a:r>
            <a:r>
              <a:rPr lang="fr-FR" sz="2000" b="1" dirty="0"/>
              <a:t>pour 5</a:t>
            </a:r>
          </a:p>
        </p:txBody>
      </p:sp>
    </p:spTree>
    <p:extLst>
      <p:ext uri="{BB962C8B-B14F-4D97-AF65-F5344CB8AC3E}">
        <p14:creationId xmlns:p14="http://schemas.microsoft.com/office/powerpoint/2010/main" val="75412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RECHERCHEH</a:t>
            </a:r>
            <a:br>
              <a:rPr lang="fr-FR" dirty="0" smtClean="0"/>
            </a:br>
            <a:r>
              <a:rPr lang="fr-FR" dirty="0" smtClean="0"/>
              <a:t>recherche Horizontale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recherche exacte</a:t>
            </a:r>
          </a:p>
          <a:p>
            <a:r>
              <a:rPr lang="fr-FR" dirty="0" smtClean="0"/>
              <a:t>ou</a:t>
            </a:r>
          </a:p>
          <a:p>
            <a:r>
              <a:rPr lang="fr-FR" dirty="0" smtClean="0"/>
              <a:t>recherche par intervalles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28F79-0513-4B4C-A17F-3F4E8F232B31}" type="slidenum">
              <a:rPr lang="fr-BE" smtClean="0"/>
              <a:pPr>
                <a:defRPr/>
              </a:pPr>
              <a:t>24</a:t>
            </a:fld>
            <a:endParaRPr lang="fr-BE"/>
          </a:p>
        </p:txBody>
      </p:sp>
      <p:sp>
        <p:nvSpPr>
          <p:cNvPr id="6" name="Rectangle à coins arrondis 5"/>
          <p:cNvSpPr/>
          <p:nvPr/>
        </p:nvSpPr>
        <p:spPr>
          <a:xfrm>
            <a:off x="1187624" y="4077072"/>
            <a:ext cx="6336704" cy="187220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effectuer </a:t>
            </a:r>
            <a:r>
              <a:rPr lang="fr-FR" sz="2400" dirty="0"/>
              <a:t>une recherche dans la première </a:t>
            </a:r>
            <a:r>
              <a:rPr lang="fr-FR" sz="2400" dirty="0" smtClean="0"/>
              <a:t>ligne d’une </a:t>
            </a:r>
            <a:r>
              <a:rPr lang="fr-FR" sz="2400" dirty="0"/>
              <a:t>plage de cellules, puis obtenir la valeur d’une cellule appartenant à la même </a:t>
            </a:r>
            <a:r>
              <a:rPr lang="fr-FR" sz="2400" dirty="0" smtClean="0"/>
              <a:t>colonne de </a:t>
            </a:r>
            <a:r>
              <a:rPr lang="fr-FR" sz="2400" dirty="0"/>
              <a:t>la plage</a:t>
            </a:r>
          </a:p>
        </p:txBody>
      </p:sp>
    </p:spTree>
    <p:extLst>
      <p:ext uri="{BB962C8B-B14F-4D97-AF65-F5344CB8AC3E}">
        <p14:creationId xmlns:p14="http://schemas.microsoft.com/office/powerpoint/2010/main" val="18169750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fonctions de recherche</a:t>
            </a:r>
            <a:br>
              <a:rPr lang="fr-FR" dirty="0" smtClean="0"/>
            </a:br>
            <a:r>
              <a:rPr lang="fr-FR" dirty="0" smtClean="0"/>
              <a:t>	RECHERCHEH (Horizontale)</a:t>
            </a:r>
          </a:p>
        </p:txBody>
      </p:sp>
      <p:sp>
        <p:nvSpPr>
          <p:cNvPr id="22531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dirty="0" smtClean="0"/>
              <a:t>La fonction RECHERCHEH attend 4 arguments :</a:t>
            </a:r>
          </a:p>
          <a:p>
            <a:pPr lvl="1"/>
            <a:r>
              <a:rPr lang="fr-FR" dirty="0" smtClean="0"/>
              <a:t>La </a:t>
            </a:r>
            <a:r>
              <a:rPr lang="fr-FR" b="1" dirty="0" smtClean="0"/>
              <a:t>valeur recherchée</a:t>
            </a:r>
          </a:p>
          <a:p>
            <a:pPr lvl="1"/>
            <a:r>
              <a:rPr lang="fr-FR" dirty="0" smtClean="0"/>
              <a:t>La </a:t>
            </a:r>
            <a:r>
              <a:rPr lang="fr-FR" b="1" dirty="0" smtClean="0"/>
              <a:t>plage utilisée </a:t>
            </a:r>
            <a:r>
              <a:rPr lang="fr-FR" dirty="0" smtClean="0"/>
              <a:t>(pour la recherche et les valeurs associées)</a:t>
            </a:r>
          </a:p>
          <a:p>
            <a:pPr lvl="1"/>
            <a:r>
              <a:rPr lang="fr-FR" dirty="0" smtClean="0"/>
              <a:t>Le </a:t>
            </a:r>
            <a:r>
              <a:rPr lang="fr-FR" b="1" dirty="0" smtClean="0"/>
              <a:t>numéro de LIGNE contenant la valeur à renvoyer</a:t>
            </a:r>
          </a:p>
          <a:p>
            <a:pPr lvl="1"/>
            <a:r>
              <a:rPr lang="fr-FR" dirty="0" smtClean="0"/>
              <a:t>Le </a:t>
            </a:r>
            <a:r>
              <a:rPr lang="fr-FR" b="1" dirty="0" smtClean="0"/>
              <a:t>mode de recherche </a:t>
            </a:r>
            <a:r>
              <a:rPr lang="fr-FR" dirty="0" smtClean="0"/>
              <a:t>(exact ou par intervalle)</a:t>
            </a:r>
          </a:p>
          <a:p>
            <a:r>
              <a:rPr lang="fr-FR" dirty="0" smtClean="0"/>
              <a:t>La valeur est recherchée </a:t>
            </a:r>
            <a:r>
              <a:rPr lang="fr-FR" b="1" dirty="0" smtClean="0"/>
              <a:t>HORIZONTALEMENT</a:t>
            </a:r>
            <a:r>
              <a:rPr lang="fr-FR" dirty="0" smtClean="0"/>
              <a:t>,  dans la </a:t>
            </a:r>
            <a:r>
              <a:rPr lang="fr-FR" b="1" dirty="0" smtClean="0"/>
              <a:t>PREMIÈRE LIGNE </a:t>
            </a:r>
            <a:r>
              <a:rPr lang="fr-FR" dirty="0" smtClean="0"/>
              <a:t>de la plage de recherche</a:t>
            </a:r>
          </a:p>
          <a:p>
            <a:r>
              <a:rPr lang="fr-FR" dirty="0" smtClean="0"/>
              <a:t>Mis à part le sens de recherche, la fonction fonctionne suivant les mêmes mécanismes que RECHERCHEV</a:t>
            </a:r>
          </a:p>
          <a:p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91C925-37BF-4207-AF52-A45E300D3E05}" type="slidenum">
              <a:rPr lang="fr-BE" smtClean="0"/>
              <a:pPr>
                <a:defRPr/>
              </a:pPr>
              <a:t>25</a:t>
            </a:fld>
            <a:endParaRPr lang="fr-BE"/>
          </a:p>
        </p:txBody>
      </p:sp>
      <p:pic>
        <p:nvPicPr>
          <p:cNvPr id="2253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3459420"/>
            <a:ext cx="7816924" cy="977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recherche</a:t>
            </a:r>
            <a:br>
              <a:rPr lang="fr-FR" smtClean="0"/>
            </a:br>
            <a:r>
              <a:rPr lang="fr-FR" smtClean="0"/>
              <a:t>	RECHERCHEH - exacte</a:t>
            </a:r>
          </a:p>
        </p:txBody>
      </p:sp>
      <p:sp>
        <p:nvSpPr>
          <p:cNvPr id="23555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dirty="0" smtClean="0"/>
              <a:t>Le mode de recherche est fixé à FAUX </a:t>
            </a:r>
            <a:r>
              <a:rPr lang="fr-FR" i="1" dirty="0" smtClean="0"/>
              <a:t>(« ...pour trouver une valeur exacte... »</a:t>
            </a:r>
            <a:r>
              <a:rPr lang="fr-FR" dirty="0" smtClean="0"/>
              <a:t>)</a:t>
            </a:r>
          </a:p>
          <a:p>
            <a:r>
              <a:rPr lang="fr-FR" dirty="0" smtClean="0"/>
              <a:t>En cas de succès (</a:t>
            </a:r>
            <a:r>
              <a:rPr lang="fr-FR" b="1" dirty="0" smtClean="0"/>
              <a:t>la valeur exacte recherchée a été trouvée</a:t>
            </a:r>
            <a:r>
              <a:rPr lang="fr-FR" dirty="0" smtClean="0"/>
              <a:t>), la fonction renvoie la valeur située dans le numéro de ligne spécifié (paramètre 3), dans la même colonne</a:t>
            </a:r>
          </a:p>
          <a:p>
            <a:pPr lvl="1"/>
            <a:r>
              <a:rPr lang="fr-FR" dirty="0" smtClean="0"/>
              <a:t>Le numéro de ligne est relatif à la plage de recherche</a:t>
            </a:r>
          </a:p>
          <a:p>
            <a:r>
              <a:rPr lang="fr-FR" dirty="0" smtClean="0"/>
              <a:t>En cas d’échec, la fonction renvoie un indicateur d’erreur #N/A</a:t>
            </a:r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5EF432-804C-4C29-9704-F82B2C62538A}" type="slidenum">
              <a:rPr lang="fr-BE" smtClean="0"/>
              <a:pPr>
                <a:defRPr/>
              </a:pPr>
              <a:t>26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recherche</a:t>
            </a:r>
            <a:br>
              <a:rPr lang="fr-FR" smtClean="0"/>
            </a:br>
            <a:r>
              <a:rPr lang="fr-FR" smtClean="0"/>
              <a:t>	RECHERCHEH - exacte</a:t>
            </a:r>
          </a:p>
        </p:txBody>
      </p:sp>
      <p:sp>
        <p:nvSpPr>
          <p:cNvPr id="24579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Exemple :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9022D0-C004-487B-8C9C-1AC113FCF866}" type="slidenum">
              <a:rPr lang="fr-BE" smtClean="0"/>
              <a:pPr>
                <a:defRPr/>
              </a:pPr>
              <a:t>27</a:t>
            </a:fld>
            <a:endParaRPr lang="fr-BE"/>
          </a:p>
        </p:txBody>
      </p:sp>
      <p:pic>
        <p:nvPicPr>
          <p:cNvPr id="2458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13" y="2286000"/>
            <a:ext cx="9010650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Connecteur droit avec flèche 7"/>
          <p:cNvCxnSpPr/>
          <p:nvPr/>
        </p:nvCxnSpPr>
        <p:spPr>
          <a:xfrm>
            <a:off x="4572000" y="4601815"/>
            <a:ext cx="3643313" cy="1587"/>
          </a:xfrm>
          <a:prstGeom prst="straightConnector1">
            <a:avLst/>
          </a:prstGeom>
          <a:ln w="5080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318000" y="4446240"/>
            <a:ext cx="4786313" cy="1143000"/>
          </a:xfrm>
          <a:prstGeom prst="rect">
            <a:avLst/>
          </a:prstGeom>
          <a:noFill/>
          <a:ln w="508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Accolade ouvrante 9"/>
          <p:cNvSpPr/>
          <p:nvPr/>
        </p:nvSpPr>
        <p:spPr>
          <a:xfrm rot="16200000">
            <a:off x="6105525" y="2500313"/>
            <a:ext cx="214313" cy="357187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Accolade ouvrante 10"/>
          <p:cNvSpPr/>
          <p:nvPr/>
        </p:nvSpPr>
        <p:spPr>
          <a:xfrm rot="16200000">
            <a:off x="6641306" y="2393157"/>
            <a:ext cx="214313" cy="571500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Accolade ouvrante 11"/>
          <p:cNvSpPr/>
          <p:nvPr/>
        </p:nvSpPr>
        <p:spPr>
          <a:xfrm rot="16200000">
            <a:off x="7105650" y="2571750"/>
            <a:ext cx="214313" cy="214313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2857500" y="3071813"/>
            <a:ext cx="1643063" cy="357187"/>
          </a:xfrm>
          <a:prstGeom prst="rect">
            <a:avLst/>
          </a:prstGeom>
          <a:noFill/>
          <a:ln w="508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4" name="Forme 13"/>
          <p:cNvCxnSpPr>
            <a:stCxn id="10" idx="1"/>
            <a:endCxn id="13" idx="3"/>
          </p:cNvCxnSpPr>
          <p:nvPr/>
        </p:nvCxnSpPr>
        <p:spPr>
          <a:xfrm rot="5400000">
            <a:off x="5124451" y="2162175"/>
            <a:ext cx="463550" cy="1711325"/>
          </a:xfrm>
          <a:prstGeom prst="curvedConnector2">
            <a:avLst/>
          </a:prstGeom>
          <a:ln w="50800">
            <a:solidFill>
              <a:srgbClr val="FF0000"/>
            </a:solidFill>
            <a:prstDash val="dash"/>
            <a:headEnd type="triangle" w="lg" len="lg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en arc 14"/>
          <p:cNvCxnSpPr>
            <a:stCxn id="11" idx="1"/>
          </p:cNvCxnSpPr>
          <p:nvPr/>
        </p:nvCxnSpPr>
        <p:spPr>
          <a:xfrm rot="16200000" flipH="1">
            <a:off x="6252544" y="3281983"/>
            <a:ext cx="1815753" cy="823914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prstDash val="dash"/>
            <a:headEnd type="triangle" w="lg" len="lg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stCxn id="12" idx="1"/>
          </p:cNvCxnSpPr>
          <p:nvPr/>
        </p:nvCxnSpPr>
        <p:spPr>
          <a:xfrm rot="5400000">
            <a:off x="4641851" y="2501900"/>
            <a:ext cx="2286000" cy="2854325"/>
          </a:xfrm>
          <a:prstGeom prst="straightConnector1">
            <a:avLst/>
          </a:prstGeom>
          <a:ln w="50800">
            <a:solidFill>
              <a:srgbClr val="FF0000"/>
            </a:solidFill>
            <a:prstDash val="dash"/>
            <a:headEnd type="triangle" w="lg" len="lg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orme libre 22"/>
          <p:cNvSpPr/>
          <p:nvPr/>
        </p:nvSpPr>
        <p:spPr>
          <a:xfrm>
            <a:off x="4241800" y="3395663"/>
            <a:ext cx="1341438" cy="1565275"/>
          </a:xfrm>
          <a:custGeom>
            <a:avLst/>
            <a:gdLst>
              <a:gd name="connsiteX0" fmla="*/ 1050587 w 1342417"/>
              <a:gd name="connsiteY0" fmla="*/ 1566153 h 1566153"/>
              <a:gd name="connsiteX1" fmla="*/ 1167319 w 1342417"/>
              <a:gd name="connsiteY1" fmla="*/ 223736 h 1566153"/>
              <a:gd name="connsiteX2" fmla="*/ 0 w 1342417"/>
              <a:gd name="connsiteY2" fmla="*/ 223736 h 1566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2417" h="1566153">
                <a:moveTo>
                  <a:pt x="1050587" y="1566153"/>
                </a:moveTo>
                <a:cubicBezTo>
                  <a:pt x="1196502" y="1006812"/>
                  <a:pt x="1342417" y="447472"/>
                  <a:pt x="1167319" y="223736"/>
                </a:cubicBezTo>
                <a:cubicBezTo>
                  <a:pt x="992221" y="0"/>
                  <a:pt x="496110" y="111868"/>
                  <a:pt x="0" y="223736"/>
                </a:cubicBezTo>
              </a:path>
            </a:pathLst>
          </a:custGeom>
          <a:ln w="5080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recherche</a:t>
            </a:r>
            <a:br>
              <a:rPr lang="fr-FR" smtClean="0"/>
            </a:br>
            <a:r>
              <a:rPr lang="fr-FR" smtClean="0"/>
              <a:t>	utiliser des noms de plage</a:t>
            </a:r>
          </a:p>
        </p:txBody>
      </p:sp>
      <p:sp>
        <p:nvSpPr>
          <p:cNvPr id="2560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07504" y="1447800"/>
            <a:ext cx="9036496" cy="4572000"/>
          </a:xfrm>
        </p:spPr>
        <p:txBody>
          <a:bodyPr/>
          <a:lstStyle/>
          <a:p>
            <a:r>
              <a:rPr lang="fr-FR" dirty="0" smtClean="0"/>
              <a:t>On trouve tout intérêt à utiliser des noms de plages de recherche dans ce type de fonctions (</a:t>
            </a:r>
            <a:r>
              <a:rPr lang="fr-FR" i="1" dirty="0" smtClean="0"/>
              <a:t>les plages de recherche sont généralement des données de base – clients, produits -  situées dans des feuilles séparées</a:t>
            </a:r>
            <a:r>
              <a:rPr lang="fr-FR" dirty="0" smtClean="0"/>
              <a:t>)</a:t>
            </a:r>
          </a:p>
          <a:p>
            <a:r>
              <a:rPr lang="fr-FR" dirty="0" smtClean="0"/>
              <a:t>Ces formules ont vocation a être recopiées : l’utilisation du nom simplifie l’écriture qui devrait, sinon, utiliser des références absolues ou mixtes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A8BE7-7845-457F-9187-1BD7F312B0BE}" type="slidenum">
              <a:rPr lang="fr-BE" smtClean="0"/>
              <a:pPr>
                <a:defRPr/>
              </a:pPr>
              <a:t>28</a:t>
            </a:fld>
            <a:endParaRPr lang="fr-BE"/>
          </a:p>
        </p:txBody>
      </p:sp>
      <p:pic>
        <p:nvPicPr>
          <p:cNvPr id="2560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51238" y="4304556"/>
            <a:ext cx="4413250" cy="243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5979988" y="4701431"/>
            <a:ext cx="1643062" cy="357187"/>
          </a:xfrm>
          <a:prstGeom prst="rect">
            <a:avLst/>
          </a:prstGeom>
          <a:noFill/>
          <a:ln w="508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979988" y="5876181"/>
            <a:ext cx="1643062" cy="357187"/>
          </a:xfrm>
          <a:prstGeom prst="rect">
            <a:avLst/>
          </a:prstGeom>
          <a:noFill/>
          <a:ln w="508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138881" y="4453656"/>
            <a:ext cx="3836863" cy="2071688"/>
          </a:xfrm>
          <a:prstGeom prst="wedgeRoundRectCallout">
            <a:avLst>
              <a:gd name="adj1" fmla="val 101659"/>
              <a:gd name="adj2" fmla="val -31374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000" b="1" i="1" dirty="0"/>
              <a:t>Une convention peut définir que les noms de plages qui peuvent être cibles d’une recherche seront en majuscules et  préfixées par T_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recherche</a:t>
            </a:r>
            <a:br>
              <a:rPr lang="fr-FR" smtClean="0"/>
            </a:br>
            <a:r>
              <a:rPr lang="fr-FR" smtClean="0"/>
              <a:t>	utiliser des noms de plage</a:t>
            </a:r>
          </a:p>
        </p:txBody>
      </p:sp>
      <p:sp>
        <p:nvSpPr>
          <p:cNvPr id="26627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La recherche est ainsi uniformisée :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465801-D006-4F8A-8161-CD9C4E90A2B2}" type="slidenum">
              <a:rPr lang="fr-BE" smtClean="0"/>
              <a:pPr>
                <a:defRPr/>
              </a:pPr>
              <a:t>29</a:t>
            </a:fld>
            <a:endParaRPr lang="fr-BE"/>
          </a:p>
        </p:txBody>
      </p:sp>
      <p:pic>
        <p:nvPicPr>
          <p:cNvPr id="2663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25" y="2000250"/>
            <a:ext cx="71532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25" y="4357688"/>
            <a:ext cx="7291388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4786313" y="2071688"/>
            <a:ext cx="3357562" cy="357187"/>
          </a:xfrm>
          <a:prstGeom prst="rect">
            <a:avLst/>
          </a:prstGeom>
          <a:noFill/>
          <a:ln w="508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4786313" y="4357688"/>
            <a:ext cx="3357562" cy="357187"/>
          </a:xfrm>
          <a:prstGeom prst="rect">
            <a:avLst/>
          </a:prstGeom>
          <a:noFill/>
          <a:ln w="508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Accolade ouvrante 12"/>
          <p:cNvSpPr/>
          <p:nvPr/>
        </p:nvSpPr>
        <p:spPr>
          <a:xfrm rot="16200000">
            <a:off x="6750844" y="2321719"/>
            <a:ext cx="214312" cy="571500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Accolade ouvrante 13"/>
          <p:cNvSpPr/>
          <p:nvPr/>
        </p:nvSpPr>
        <p:spPr>
          <a:xfrm rot="5400000" flipV="1">
            <a:off x="6750844" y="3893344"/>
            <a:ext cx="214312" cy="571500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recherche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256E2-4089-48E5-8E6D-9F6F382483B6}" type="slidenum">
              <a:rPr lang="fr-BE" smtClean="0"/>
              <a:pPr>
                <a:defRPr/>
              </a:pPr>
              <a:t>3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RECHERCHE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recherche vectorielle</a:t>
            </a:r>
          </a:p>
          <a:p>
            <a:r>
              <a:rPr lang="fr-FR" dirty="0" smtClean="0"/>
              <a:t>ou</a:t>
            </a:r>
          </a:p>
          <a:p>
            <a:r>
              <a:rPr lang="fr-FR" dirty="0" smtClean="0"/>
              <a:t>recherche matricielle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28F79-0513-4B4C-A17F-3F4E8F232B31}" type="slidenum">
              <a:rPr lang="fr-BE" smtClean="0"/>
              <a:pPr>
                <a:defRPr/>
              </a:pPr>
              <a:t>30</a:t>
            </a:fld>
            <a:endParaRPr lang="fr-BE"/>
          </a:p>
        </p:txBody>
      </p:sp>
      <p:sp>
        <p:nvSpPr>
          <p:cNvPr id="6" name="Rectangle à coins arrondis 5"/>
          <p:cNvSpPr/>
          <p:nvPr/>
        </p:nvSpPr>
        <p:spPr>
          <a:xfrm>
            <a:off x="395536" y="4077072"/>
            <a:ext cx="8280920" cy="187220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Rechercher une valeur dans une plage à une ligne ou colonne (appelée vecteur) et renvoyer une valeur à partir de la même position dans une seconde plage à une ligne ou colonne.</a:t>
            </a:r>
          </a:p>
        </p:txBody>
      </p:sp>
    </p:spTree>
    <p:extLst>
      <p:ext uri="{BB962C8B-B14F-4D97-AF65-F5344CB8AC3E}">
        <p14:creationId xmlns:p14="http://schemas.microsoft.com/office/powerpoint/2010/main" val="18169750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recherche</a:t>
            </a:r>
            <a:br>
              <a:rPr lang="fr-FR" smtClean="0"/>
            </a:br>
            <a:r>
              <a:rPr lang="fr-FR" smtClean="0"/>
              <a:t>	RECHERCHE</a:t>
            </a:r>
          </a:p>
        </p:txBody>
      </p:sp>
      <p:sp>
        <p:nvSpPr>
          <p:cNvPr id="27651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dirty="0" smtClean="0"/>
              <a:t>La fonction RECHERCHE attend 3 arguments :</a:t>
            </a:r>
          </a:p>
          <a:p>
            <a:pPr lvl="1"/>
            <a:r>
              <a:rPr lang="fr-FR" dirty="0" smtClean="0"/>
              <a:t>La </a:t>
            </a:r>
            <a:r>
              <a:rPr lang="fr-FR" b="1" dirty="0" smtClean="0"/>
              <a:t>valeur recherchée</a:t>
            </a:r>
          </a:p>
          <a:p>
            <a:pPr lvl="1"/>
            <a:r>
              <a:rPr lang="fr-FR" dirty="0" smtClean="0"/>
              <a:t>Le </a:t>
            </a:r>
            <a:r>
              <a:rPr lang="fr-FR" b="1" dirty="0" smtClean="0"/>
              <a:t>vecteur de recherche  </a:t>
            </a:r>
            <a:r>
              <a:rPr lang="fr-FR" dirty="0" smtClean="0"/>
              <a:t>(</a:t>
            </a:r>
            <a:r>
              <a:rPr lang="fr-FR" b="1" dirty="0" smtClean="0"/>
              <a:t>ordre croissant de valeurs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Le </a:t>
            </a:r>
            <a:r>
              <a:rPr lang="fr-FR" b="1" dirty="0" smtClean="0"/>
              <a:t>vecteur du résultat 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En cas de succès (</a:t>
            </a:r>
            <a:r>
              <a:rPr lang="fr-FR" b="1" dirty="0" smtClean="0"/>
              <a:t>à la valeur recherchée, correspond un intervalle de valeurs</a:t>
            </a:r>
            <a:r>
              <a:rPr lang="fr-FR" dirty="0" smtClean="0"/>
              <a:t>), la fonction renvoie la valeur du vecteur résultat située à la même position relative dans un vecteur résultat (horizontal ou vertical)</a:t>
            </a:r>
          </a:p>
          <a:p>
            <a:r>
              <a:rPr lang="fr-FR" dirty="0" smtClean="0"/>
              <a:t>En cas d’échec, la fonction renvoie #N/A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9B5390-5B1A-4D44-874A-DC565410ED60}" type="slidenum">
              <a:rPr lang="fr-BE" smtClean="0"/>
              <a:pPr>
                <a:defRPr/>
              </a:pPr>
              <a:t>31</a:t>
            </a:fld>
            <a:endParaRPr lang="fr-BE"/>
          </a:p>
        </p:txBody>
      </p:sp>
      <p:pic>
        <p:nvPicPr>
          <p:cNvPr id="2765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3143250"/>
            <a:ext cx="760571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579464"/>
            <a:ext cx="9045848" cy="2441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recherche</a:t>
            </a:r>
            <a:br>
              <a:rPr lang="fr-FR" smtClean="0"/>
            </a:br>
            <a:r>
              <a:rPr lang="fr-FR" smtClean="0"/>
              <a:t>	RECHERCHE</a:t>
            </a:r>
          </a:p>
        </p:txBody>
      </p:sp>
      <p:sp>
        <p:nvSpPr>
          <p:cNvPr id="28675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dirty="0" smtClean="0"/>
              <a:t>Exemple </a:t>
            </a:r>
            <a:r>
              <a:rPr lang="fr-FR" dirty="0" smtClean="0"/>
              <a:t>: </a:t>
            </a:r>
          </a:p>
          <a:p>
            <a:pPr lvl="1"/>
            <a:r>
              <a:rPr lang="fr-FR" dirty="0" smtClean="0"/>
              <a:t>la valeur 21 est recherchée dans la plage E1:H1 </a:t>
            </a:r>
          </a:p>
          <a:p>
            <a:pPr lvl="1"/>
            <a:r>
              <a:rPr lang="fr-FR" dirty="0" smtClean="0"/>
              <a:t>elle est trouvée à la 3</a:t>
            </a:r>
            <a:r>
              <a:rPr lang="fr-FR" baseline="30000" dirty="0" smtClean="0"/>
              <a:t>ème</a:t>
            </a:r>
            <a:r>
              <a:rPr lang="fr-FR" dirty="0" smtClean="0"/>
              <a:t> position de ce vecteur</a:t>
            </a:r>
          </a:p>
          <a:p>
            <a:pPr lvl="1"/>
            <a:r>
              <a:rPr lang="fr-FR" b="1" dirty="0" smtClean="0"/>
              <a:t>la 3</a:t>
            </a:r>
            <a:r>
              <a:rPr lang="fr-FR" b="1" baseline="30000" dirty="0" smtClean="0"/>
              <a:t>ème</a:t>
            </a:r>
            <a:r>
              <a:rPr lang="fr-FR" b="1" dirty="0" smtClean="0"/>
              <a:t> valeur du vecteur D4:G4, « C », est alors renvoyée</a:t>
            </a:r>
            <a:endParaRPr lang="fr-FR" b="1" dirty="0" smtClean="0"/>
          </a:p>
          <a:p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81F79D-9E0C-46E0-87A3-88E45F78412A}" type="slidenum">
              <a:rPr lang="fr-BE" smtClean="0"/>
              <a:pPr>
                <a:defRPr/>
              </a:pPr>
              <a:t>32</a:t>
            </a:fld>
            <a:endParaRPr lang="fr-BE"/>
          </a:p>
        </p:txBody>
      </p:sp>
      <p:sp>
        <p:nvSpPr>
          <p:cNvPr id="11" name="Rectangle 10"/>
          <p:cNvSpPr/>
          <p:nvPr/>
        </p:nvSpPr>
        <p:spPr>
          <a:xfrm>
            <a:off x="7425159" y="4409529"/>
            <a:ext cx="1539329" cy="41111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250781" y="5592092"/>
            <a:ext cx="2272531" cy="35718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779912" y="4438105"/>
            <a:ext cx="1257304" cy="357187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Accolade ouvrante 13"/>
          <p:cNvSpPr/>
          <p:nvPr/>
        </p:nvSpPr>
        <p:spPr>
          <a:xfrm rot="16200000">
            <a:off x="6230466" y="3838029"/>
            <a:ext cx="214313" cy="357187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" name="Accolade ouvrante 14"/>
          <p:cNvSpPr/>
          <p:nvPr/>
        </p:nvSpPr>
        <p:spPr>
          <a:xfrm rot="16200000">
            <a:off x="6807100" y="3766592"/>
            <a:ext cx="214313" cy="500062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Accolade ouvrante 15"/>
          <p:cNvSpPr/>
          <p:nvPr/>
        </p:nvSpPr>
        <p:spPr>
          <a:xfrm rot="16200000">
            <a:off x="7527180" y="3766591"/>
            <a:ext cx="214313" cy="500063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8" name="Connecteur droit avec flèche 17"/>
          <p:cNvCxnSpPr>
            <a:stCxn id="13" idx="3"/>
            <a:endCxn id="14" idx="1"/>
          </p:cNvCxnSpPr>
          <p:nvPr/>
        </p:nvCxnSpPr>
        <p:spPr>
          <a:xfrm flipV="1">
            <a:off x="5037216" y="4123779"/>
            <a:ext cx="1300407" cy="492920"/>
          </a:xfrm>
          <a:prstGeom prst="straightConnector1">
            <a:avLst/>
          </a:prstGeom>
          <a:ln w="5080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Forme 19"/>
          <p:cNvCxnSpPr>
            <a:stCxn id="11" idx="1"/>
            <a:endCxn id="15" idx="1"/>
          </p:cNvCxnSpPr>
          <p:nvPr/>
        </p:nvCxnSpPr>
        <p:spPr>
          <a:xfrm rot="10800000">
            <a:off x="6914257" y="4123780"/>
            <a:ext cx="510902" cy="491306"/>
          </a:xfrm>
          <a:prstGeom prst="curvedConnector2">
            <a:avLst/>
          </a:prstGeom>
          <a:ln w="5080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orme libre 18"/>
          <p:cNvSpPr/>
          <p:nvPr/>
        </p:nvSpPr>
        <p:spPr>
          <a:xfrm>
            <a:off x="4376980" y="5172075"/>
            <a:ext cx="3552583" cy="1076072"/>
          </a:xfrm>
          <a:custGeom>
            <a:avLst/>
            <a:gdLst>
              <a:gd name="connsiteX0" fmla="*/ 3552583 w 3552583"/>
              <a:gd name="connsiteY0" fmla="*/ 714375 h 1076072"/>
              <a:gd name="connsiteX1" fmla="*/ 466483 w 3552583"/>
              <a:gd name="connsiteY1" fmla="*/ 1042988 h 1076072"/>
              <a:gd name="connsiteX2" fmla="*/ 66433 w 3552583"/>
              <a:gd name="connsiteY2" fmla="*/ 0 h 1076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52583" h="1076072">
                <a:moveTo>
                  <a:pt x="3552583" y="714375"/>
                </a:moveTo>
                <a:cubicBezTo>
                  <a:pt x="2300045" y="938212"/>
                  <a:pt x="1047508" y="1162050"/>
                  <a:pt x="466483" y="1042988"/>
                </a:cubicBezTo>
                <a:cubicBezTo>
                  <a:pt x="-114542" y="923926"/>
                  <a:pt x="-24055" y="461963"/>
                  <a:pt x="66433" y="0"/>
                </a:cubicBezTo>
              </a:path>
            </a:pathLst>
          </a:custGeom>
          <a:ln w="508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3" name="Forme libre 22"/>
          <p:cNvSpPr/>
          <p:nvPr/>
        </p:nvSpPr>
        <p:spPr>
          <a:xfrm>
            <a:off x="7943850" y="3957638"/>
            <a:ext cx="1091944" cy="1643062"/>
          </a:xfrm>
          <a:custGeom>
            <a:avLst/>
            <a:gdLst>
              <a:gd name="connsiteX0" fmla="*/ 600075 w 1091944"/>
              <a:gd name="connsiteY0" fmla="*/ 1643062 h 1643062"/>
              <a:gd name="connsiteX1" fmla="*/ 1071563 w 1091944"/>
              <a:gd name="connsiteY1" fmla="*/ 385762 h 1643062"/>
              <a:gd name="connsiteX2" fmla="*/ 0 w 1091944"/>
              <a:gd name="connsiteY2" fmla="*/ 0 h 164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1944" h="1643062">
                <a:moveTo>
                  <a:pt x="600075" y="1643062"/>
                </a:moveTo>
                <a:cubicBezTo>
                  <a:pt x="885825" y="1151334"/>
                  <a:pt x="1171576" y="659606"/>
                  <a:pt x="1071563" y="385762"/>
                </a:cubicBezTo>
                <a:cubicBezTo>
                  <a:pt x="971551" y="111918"/>
                  <a:pt x="485775" y="55959"/>
                  <a:pt x="0" y="0"/>
                </a:cubicBezTo>
              </a:path>
            </a:pathLst>
          </a:custGeom>
          <a:ln w="5080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570" y="3507185"/>
            <a:ext cx="8832583" cy="3378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recherche</a:t>
            </a:r>
            <a:br>
              <a:rPr lang="fr-FR" smtClean="0"/>
            </a:br>
            <a:r>
              <a:rPr lang="fr-FR" smtClean="0"/>
              <a:t>	RECHERCHE</a:t>
            </a:r>
          </a:p>
        </p:txBody>
      </p:sp>
      <p:sp>
        <p:nvSpPr>
          <p:cNvPr id="29700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dirty="0" smtClean="0"/>
              <a:t>Exemple : </a:t>
            </a:r>
            <a:endParaRPr lang="fr-FR" dirty="0" smtClean="0"/>
          </a:p>
          <a:p>
            <a:pPr lvl="1"/>
            <a:r>
              <a:rPr lang="fr-FR" dirty="0" smtClean="0"/>
              <a:t>la </a:t>
            </a:r>
            <a:r>
              <a:rPr lang="fr-FR" dirty="0"/>
              <a:t>valeur </a:t>
            </a:r>
            <a:r>
              <a:rPr lang="fr-FR" dirty="0" smtClean="0"/>
              <a:t>16 </a:t>
            </a:r>
            <a:r>
              <a:rPr lang="fr-FR" dirty="0"/>
              <a:t>est recherchée dans </a:t>
            </a:r>
            <a:r>
              <a:rPr lang="fr-FR" dirty="0" smtClean="0"/>
              <a:t>le vecteur E1:H1 </a:t>
            </a:r>
            <a:endParaRPr lang="fr-FR" dirty="0"/>
          </a:p>
          <a:p>
            <a:pPr lvl="1"/>
            <a:r>
              <a:rPr lang="fr-FR" dirty="0"/>
              <a:t>elle est trouvée à la </a:t>
            </a:r>
            <a:r>
              <a:rPr lang="fr-FR" dirty="0" smtClean="0"/>
              <a:t>2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r>
              <a:rPr lang="fr-FR" dirty="0"/>
              <a:t>position de cette plage</a:t>
            </a:r>
          </a:p>
          <a:p>
            <a:pPr lvl="1"/>
            <a:r>
              <a:rPr lang="fr-FR" b="1" dirty="0"/>
              <a:t>la </a:t>
            </a:r>
            <a:r>
              <a:rPr lang="fr-FR" b="1" dirty="0" smtClean="0"/>
              <a:t>2</a:t>
            </a:r>
            <a:r>
              <a:rPr lang="fr-FR" b="1" baseline="30000" dirty="0" smtClean="0"/>
              <a:t>ème</a:t>
            </a:r>
            <a:r>
              <a:rPr lang="fr-FR" b="1" dirty="0" smtClean="0"/>
              <a:t> </a:t>
            </a:r>
            <a:r>
              <a:rPr lang="fr-FR" b="1" dirty="0"/>
              <a:t>valeur de la plage </a:t>
            </a:r>
            <a:r>
              <a:rPr lang="fr-FR" b="1" dirty="0" smtClean="0"/>
              <a:t>D4:D7, </a:t>
            </a:r>
            <a:r>
              <a:rPr lang="fr-FR" b="1" dirty="0"/>
              <a:t>« </a:t>
            </a:r>
            <a:r>
              <a:rPr lang="fr-FR" b="1" dirty="0" smtClean="0"/>
              <a:t>B</a:t>
            </a:r>
            <a:r>
              <a:rPr lang="fr-FR" b="1" dirty="0"/>
              <a:t> », est alors renvoyée</a:t>
            </a:r>
          </a:p>
          <a:p>
            <a:endParaRPr lang="fr-FR" b="1" dirty="0" smtClean="0"/>
          </a:p>
          <a:p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93356D-0CC7-4909-989C-7CB0A343C6B1}" type="slidenum">
              <a:rPr lang="fr-BE" smtClean="0"/>
              <a:pPr>
                <a:defRPr/>
              </a:pPr>
              <a:t>33</a:t>
            </a:fld>
            <a:endParaRPr lang="fr-BE"/>
          </a:p>
        </p:txBody>
      </p:sp>
      <p:sp>
        <p:nvSpPr>
          <p:cNvPr id="11" name="Rectangle 10"/>
          <p:cNvSpPr/>
          <p:nvPr/>
        </p:nvSpPr>
        <p:spPr>
          <a:xfrm>
            <a:off x="7380312" y="4318223"/>
            <a:ext cx="1440160" cy="357187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256760" y="5396631"/>
            <a:ext cx="1143000" cy="142875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707904" y="4318223"/>
            <a:ext cx="1143000" cy="357187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Accolade ouvrante 13"/>
          <p:cNvSpPr/>
          <p:nvPr/>
        </p:nvSpPr>
        <p:spPr>
          <a:xfrm rot="16200000">
            <a:off x="6011590" y="3734023"/>
            <a:ext cx="214313" cy="357188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" name="Accolade ouvrante 14"/>
          <p:cNvSpPr/>
          <p:nvPr/>
        </p:nvSpPr>
        <p:spPr>
          <a:xfrm rot="16200000">
            <a:off x="6587877" y="3661792"/>
            <a:ext cx="214313" cy="501650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Accolade ouvrante 15"/>
          <p:cNvSpPr/>
          <p:nvPr/>
        </p:nvSpPr>
        <p:spPr>
          <a:xfrm rot="16200000">
            <a:off x="7235155" y="3662585"/>
            <a:ext cx="214313" cy="500063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8" name="Connecteur droit avec flèche 17"/>
          <p:cNvCxnSpPr>
            <a:stCxn id="13" idx="3"/>
            <a:endCxn id="14" idx="1"/>
          </p:cNvCxnSpPr>
          <p:nvPr/>
        </p:nvCxnSpPr>
        <p:spPr>
          <a:xfrm flipV="1">
            <a:off x="4850904" y="4019774"/>
            <a:ext cx="1267843" cy="477043"/>
          </a:xfrm>
          <a:prstGeom prst="straightConnector1">
            <a:avLst/>
          </a:prstGeom>
          <a:ln w="5080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Forme 19"/>
          <p:cNvCxnSpPr>
            <a:stCxn id="11" idx="1"/>
            <a:endCxn id="15" idx="1"/>
          </p:cNvCxnSpPr>
          <p:nvPr/>
        </p:nvCxnSpPr>
        <p:spPr>
          <a:xfrm rot="10800000">
            <a:off x="6695034" y="4019775"/>
            <a:ext cx="685278" cy="477043"/>
          </a:xfrm>
          <a:prstGeom prst="curvedConnector2">
            <a:avLst/>
          </a:prstGeom>
          <a:ln w="5080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orme libre 26"/>
          <p:cNvSpPr/>
          <p:nvPr/>
        </p:nvSpPr>
        <p:spPr>
          <a:xfrm>
            <a:off x="4211960" y="4964583"/>
            <a:ext cx="2238375" cy="1100138"/>
          </a:xfrm>
          <a:custGeom>
            <a:avLst/>
            <a:gdLst>
              <a:gd name="connsiteX0" fmla="*/ 2237361 w 2237361"/>
              <a:gd name="connsiteY0" fmla="*/ 992221 h 1099226"/>
              <a:gd name="connsiteX1" fmla="*/ 369651 w 2237361"/>
              <a:gd name="connsiteY1" fmla="*/ 933856 h 1099226"/>
              <a:gd name="connsiteX2" fmla="*/ 19455 w 2237361"/>
              <a:gd name="connsiteY2" fmla="*/ 0 h 1099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37361" h="1099226">
                <a:moveTo>
                  <a:pt x="2237361" y="992221"/>
                </a:moveTo>
                <a:cubicBezTo>
                  <a:pt x="1488331" y="1045723"/>
                  <a:pt x="739302" y="1099226"/>
                  <a:pt x="369651" y="933856"/>
                </a:cubicBezTo>
                <a:cubicBezTo>
                  <a:pt x="0" y="768486"/>
                  <a:pt x="9727" y="384243"/>
                  <a:pt x="19455" y="0"/>
                </a:cubicBezTo>
              </a:path>
            </a:pathLst>
          </a:custGeom>
          <a:ln w="508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" name="Forme libre 2"/>
          <p:cNvSpPr/>
          <p:nvPr/>
        </p:nvSpPr>
        <p:spPr>
          <a:xfrm>
            <a:off x="7400925" y="3600101"/>
            <a:ext cx="1729660" cy="2100612"/>
          </a:xfrm>
          <a:custGeom>
            <a:avLst/>
            <a:gdLst>
              <a:gd name="connsiteX0" fmla="*/ 0 w 1729660"/>
              <a:gd name="connsiteY0" fmla="*/ 2100612 h 2100612"/>
              <a:gd name="connsiteX1" fmla="*/ 1628775 w 1729660"/>
              <a:gd name="connsiteY1" fmla="*/ 1157637 h 2100612"/>
              <a:gd name="connsiteX2" fmla="*/ 1414463 w 1729660"/>
              <a:gd name="connsiteY2" fmla="*/ 86074 h 2100612"/>
              <a:gd name="connsiteX3" fmla="*/ 257175 w 1729660"/>
              <a:gd name="connsiteY3" fmla="*/ 143224 h 210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9660" h="2100612">
                <a:moveTo>
                  <a:pt x="0" y="2100612"/>
                </a:moveTo>
                <a:cubicBezTo>
                  <a:pt x="696515" y="1797002"/>
                  <a:pt x="1393031" y="1493393"/>
                  <a:pt x="1628775" y="1157637"/>
                </a:cubicBezTo>
                <a:cubicBezTo>
                  <a:pt x="1864519" y="821881"/>
                  <a:pt x="1643063" y="255143"/>
                  <a:pt x="1414463" y="86074"/>
                </a:cubicBezTo>
                <a:cubicBezTo>
                  <a:pt x="1185863" y="-82995"/>
                  <a:pt x="721519" y="30114"/>
                  <a:pt x="257175" y="143224"/>
                </a:cubicBezTo>
              </a:path>
            </a:pathLst>
          </a:custGeom>
          <a:ln w="5080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recherche</a:t>
            </a:r>
            <a:br>
              <a:rPr lang="fr-FR" smtClean="0"/>
            </a:br>
            <a:r>
              <a:rPr lang="fr-FR" smtClean="0"/>
              <a:t>	RECHERCHE</a:t>
            </a:r>
          </a:p>
        </p:txBody>
      </p:sp>
      <p:sp>
        <p:nvSpPr>
          <p:cNvPr id="3072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820472" cy="4572000"/>
          </a:xfrm>
        </p:spPr>
        <p:txBody>
          <a:bodyPr/>
          <a:lstStyle/>
          <a:p>
            <a:r>
              <a:rPr lang="fr-FR" dirty="0" smtClean="0"/>
              <a:t>La fonction RECHERCHE s’appuie sur un vecteur de recherche dont les éléments sont rangés en ordre croissant de valeurs</a:t>
            </a:r>
          </a:p>
          <a:p>
            <a:r>
              <a:rPr lang="fr-FR" dirty="0" smtClean="0"/>
              <a:t>Si ça n’est pas le cas, la recherche </a:t>
            </a:r>
            <a:r>
              <a:rPr lang="fr-FR" b="1" dirty="0" smtClean="0"/>
              <a:t>risque de s’arrêter prématurément et fournir des résultats erronés</a:t>
            </a:r>
            <a:r>
              <a:rPr lang="fr-FR" dirty="0" smtClean="0"/>
              <a:t>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D5F0E3-8101-4685-B47B-6A458F89FC10}" type="slidenum">
              <a:rPr lang="fr-BE" smtClean="0"/>
              <a:pPr>
                <a:defRPr/>
              </a:pPr>
              <a:t>34</a:t>
            </a:fld>
            <a:endParaRPr lang="fr-BE"/>
          </a:p>
        </p:txBody>
      </p:sp>
      <p:pic>
        <p:nvPicPr>
          <p:cNvPr id="3072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488" y="3645024"/>
            <a:ext cx="7500937" cy="13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8769" y="5157192"/>
            <a:ext cx="7500937" cy="141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CHOISIR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28F79-0513-4B4C-A17F-3F4E8F232B31}" type="slidenum">
              <a:rPr lang="fr-BE" smtClean="0"/>
              <a:pPr>
                <a:defRPr/>
              </a:pPr>
              <a:t>35</a:t>
            </a:fld>
            <a:endParaRPr lang="fr-BE"/>
          </a:p>
        </p:txBody>
      </p:sp>
      <p:sp>
        <p:nvSpPr>
          <p:cNvPr id="6" name="Rectangle à coins arrondis 5"/>
          <p:cNvSpPr/>
          <p:nvPr/>
        </p:nvSpPr>
        <p:spPr>
          <a:xfrm>
            <a:off x="395536" y="4077072"/>
            <a:ext cx="8280920" cy="187220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Renvoyer </a:t>
            </a:r>
            <a:r>
              <a:rPr lang="fr-FR" sz="2400" dirty="0"/>
              <a:t>une des valeurs </a:t>
            </a:r>
            <a:r>
              <a:rPr lang="fr-FR" sz="2400" dirty="0" smtClean="0"/>
              <a:t>d’une liste de valeurs en fonction de son numéro d’ordre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2994812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recherche</a:t>
            </a:r>
            <a:br>
              <a:rPr lang="fr-FR" smtClean="0"/>
            </a:br>
            <a:r>
              <a:rPr lang="fr-FR" smtClean="0"/>
              <a:t>	CHOISIR</a:t>
            </a:r>
          </a:p>
        </p:txBody>
      </p:sp>
      <p:sp>
        <p:nvSpPr>
          <p:cNvPr id="31747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dirty="0" smtClean="0"/>
              <a:t>La fonction CHOISIR attend 2 arguments ou plus :</a:t>
            </a:r>
          </a:p>
          <a:p>
            <a:pPr lvl="1"/>
            <a:r>
              <a:rPr lang="fr-FR" dirty="0" smtClean="0"/>
              <a:t>Le </a:t>
            </a:r>
            <a:r>
              <a:rPr lang="fr-FR" b="1" dirty="0" smtClean="0"/>
              <a:t>numéro d’ordre de la valeur recherchée </a:t>
            </a:r>
            <a:r>
              <a:rPr lang="fr-FR" dirty="0" smtClean="0"/>
              <a:t>(1 à 254)</a:t>
            </a:r>
          </a:p>
          <a:p>
            <a:pPr lvl="1"/>
            <a:r>
              <a:rPr lang="fr-FR" dirty="0" smtClean="0"/>
              <a:t>Un </a:t>
            </a:r>
            <a:r>
              <a:rPr lang="fr-FR" b="1" dirty="0" smtClean="0"/>
              <a:t>liste de valeurs </a:t>
            </a:r>
            <a:r>
              <a:rPr lang="fr-FR" dirty="0" smtClean="0"/>
              <a:t>(1 à 254), références de cellules ou de plages de cellules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En cas de succès, </a:t>
            </a:r>
            <a:r>
              <a:rPr lang="fr-FR" b="1" dirty="0" smtClean="0"/>
              <a:t>la fonction renvoie la valeur de la liste correspondant au numéro d’ordre passé</a:t>
            </a:r>
          </a:p>
          <a:p>
            <a:r>
              <a:rPr lang="fr-FR" dirty="0" smtClean="0"/>
              <a:t>En cas d’échec, une erreur #VALEUR est renvoyée</a:t>
            </a:r>
          </a:p>
          <a:p>
            <a:pPr lvl="1"/>
            <a:r>
              <a:rPr lang="fr-FR" dirty="0" smtClean="0"/>
              <a:t>C’est </a:t>
            </a:r>
            <a:r>
              <a:rPr lang="fr-FR" dirty="0" smtClean="0"/>
              <a:t>le </a:t>
            </a:r>
            <a:r>
              <a:rPr lang="fr-FR" dirty="0" smtClean="0"/>
              <a:t>cas quand le numéro d’ordre est inférieur à 1 ou supérieur au nombre de valeurs  de la liste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BBF8D-C9A3-4B65-B8AD-DBE9084FE575}" type="slidenum">
              <a:rPr lang="fr-BE" smtClean="0"/>
              <a:pPr>
                <a:defRPr/>
              </a:pPr>
              <a:t>36</a:t>
            </a:fld>
            <a:endParaRPr lang="fr-BE"/>
          </a:p>
        </p:txBody>
      </p:sp>
      <p:pic>
        <p:nvPicPr>
          <p:cNvPr id="3175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3071813"/>
            <a:ext cx="62865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recherche</a:t>
            </a:r>
            <a:br>
              <a:rPr lang="fr-FR" smtClean="0"/>
            </a:br>
            <a:r>
              <a:rPr lang="fr-FR" smtClean="0"/>
              <a:t>	CHOISIR</a:t>
            </a:r>
          </a:p>
        </p:txBody>
      </p:sp>
      <p:sp>
        <p:nvSpPr>
          <p:cNvPr id="32771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Exemple : choisir un jour en fonction du numéro saisi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FE52AF-17A0-4130-AACF-B191753CC793}" type="slidenum">
              <a:rPr lang="fr-BE" smtClean="0"/>
              <a:pPr>
                <a:defRPr/>
              </a:pPr>
              <a:t>37</a:t>
            </a:fld>
            <a:endParaRPr lang="fr-BE"/>
          </a:p>
        </p:txBody>
      </p:sp>
      <p:pic>
        <p:nvPicPr>
          <p:cNvPr id="3277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928813"/>
            <a:ext cx="85344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ccolade fermante 8"/>
          <p:cNvSpPr/>
          <p:nvPr/>
        </p:nvSpPr>
        <p:spPr>
          <a:xfrm rot="5400000">
            <a:off x="7322344" y="1321594"/>
            <a:ext cx="285750" cy="2500312"/>
          </a:xfrm>
          <a:prstGeom prst="righ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3571875" y="3857625"/>
            <a:ext cx="1428750" cy="357188"/>
          </a:xfrm>
          <a:prstGeom prst="rect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571875" y="4214813"/>
            <a:ext cx="1428750" cy="357187"/>
          </a:xfrm>
          <a:prstGeom prst="rect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3571875" y="4591050"/>
            <a:ext cx="1428750" cy="357188"/>
          </a:xfrm>
          <a:prstGeom prst="rect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571875" y="4929188"/>
            <a:ext cx="1428750" cy="357187"/>
          </a:xfrm>
          <a:prstGeom prst="rect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3571875" y="5286375"/>
            <a:ext cx="1428750" cy="357188"/>
          </a:xfrm>
          <a:prstGeom prst="rect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3571875" y="5643563"/>
            <a:ext cx="1428750" cy="357187"/>
          </a:xfrm>
          <a:prstGeom prst="rect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3571875" y="6000750"/>
            <a:ext cx="1428750" cy="357188"/>
          </a:xfrm>
          <a:prstGeom prst="rect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8" name="Forme 17"/>
          <p:cNvCxnSpPr>
            <a:stCxn id="13" idx="1"/>
          </p:cNvCxnSpPr>
          <p:nvPr/>
        </p:nvCxnSpPr>
        <p:spPr>
          <a:xfrm rot="10800000">
            <a:off x="2714625" y="3500438"/>
            <a:ext cx="857250" cy="1608137"/>
          </a:xfrm>
          <a:prstGeom prst="curvedConnector2">
            <a:avLst/>
          </a:prstGeom>
          <a:ln w="508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3571876"/>
            <a:ext cx="3773634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Rectangle à coins arrondis 18"/>
          <p:cNvSpPr/>
          <p:nvPr/>
        </p:nvSpPr>
        <p:spPr>
          <a:xfrm>
            <a:off x="6572264" y="2857496"/>
            <a:ext cx="2286016" cy="571504"/>
          </a:xfrm>
          <a:prstGeom prst="wedgeRoundRectCallout">
            <a:avLst>
              <a:gd name="adj1" fmla="val -71046"/>
              <a:gd name="adj2" fmla="val 76116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Équivalent à une imbrication de SI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recherche</a:t>
            </a:r>
            <a:br>
              <a:rPr lang="fr-FR" smtClean="0"/>
            </a:br>
            <a:r>
              <a:rPr lang="fr-FR" smtClean="0"/>
              <a:t>	CHOISIR</a:t>
            </a:r>
          </a:p>
        </p:txBody>
      </p:sp>
      <p:sp>
        <p:nvSpPr>
          <p:cNvPr id="33795" name="Espace réservé du contenu 6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910138"/>
          </a:xfrm>
        </p:spPr>
        <p:txBody>
          <a:bodyPr/>
          <a:lstStyle/>
          <a:p>
            <a:r>
              <a:rPr lang="fr-FR" smtClean="0"/>
              <a:t>Exemple : choisir une cellule en fonction du numéro saisi</a:t>
            </a:r>
          </a:p>
          <a:p>
            <a:endParaRPr lang="fr-FR" smtClean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8D5B7-D4F2-4D30-A2B3-F06D48AF9211}" type="slidenum">
              <a:rPr lang="fr-BE" smtClean="0"/>
              <a:pPr>
                <a:defRPr/>
              </a:pPr>
              <a:t>38</a:t>
            </a:fld>
            <a:endParaRPr lang="fr-BE"/>
          </a:p>
        </p:txBody>
      </p:sp>
      <p:pic>
        <p:nvPicPr>
          <p:cNvPr id="3379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" y="1928813"/>
            <a:ext cx="8234363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recherche</a:t>
            </a:r>
            <a:br>
              <a:rPr lang="fr-FR" smtClean="0"/>
            </a:br>
            <a:r>
              <a:rPr lang="fr-FR" smtClean="0"/>
              <a:t>	CHOISIR</a:t>
            </a:r>
          </a:p>
        </p:txBody>
      </p:sp>
      <p:sp>
        <p:nvSpPr>
          <p:cNvPr id="34819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Exemple : choisir une plage en fonction du numéro et en faire la somme :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C33859-7D8E-4393-84D5-9BDCCBD23358}" type="slidenum">
              <a:rPr lang="fr-BE" smtClean="0"/>
              <a:pPr>
                <a:defRPr/>
              </a:pPr>
              <a:t>39</a:t>
            </a:fld>
            <a:endParaRPr lang="fr-BE"/>
          </a:p>
        </p:txBody>
      </p:sp>
      <p:pic>
        <p:nvPicPr>
          <p:cNvPr id="3482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7863" y="2325688"/>
            <a:ext cx="7466012" cy="424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201988" y="4459288"/>
            <a:ext cx="1214437" cy="1512887"/>
          </a:xfrm>
          <a:prstGeom prst="rect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429125" y="4459288"/>
            <a:ext cx="1143000" cy="1512887"/>
          </a:xfrm>
          <a:prstGeom prst="rect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572125" y="4459288"/>
            <a:ext cx="1143000" cy="1512887"/>
          </a:xfrm>
          <a:prstGeom prst="rect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4929190" y="2857496"/>
            <a:ext cx="3929090" cy="1143008"/>
          </a:xfrm>
          <a:prstGeom prst="wedgeRoundRectCallout">
            <a:avLst>
              <a:gd name="adj1" fmla="val -37483"/>
              <a:gd name="adj2" fmla="val -6516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La fonction CHOISIR renvoie la 2</a:t>
            </a:r>
            <a:r>
              <a:rPr lang="fr-FR" b="1" baseline="30000" dirty="0" smtClean="0"/>
              <a:t>ème</a:t>
            </a:r>
            <a:r>
              <a:rPr lang="fr-FR" b="1" dirty="0" smtClean="0"/>
              <a:t> plage de valeurs à la fonction SOMME qui en calcule la somme des valeurs</a:t>
            </a:r>
            <a:endParaRPr lang="fr-FR" b="1" dirty="0"/>
          </a:p>
        </p:txBody>
      </p:sp>
      <p:sp>
        <p:nvSpPr>
          <p:cNvPr id="12" name="Rectangle 11"/>
          <p:cNvSpPr/>
          <p:nvPr/>
        </p:nvSpPr>
        <p:spPr>
          <a:xfrm>
            <a:off x="2500298" y="3071811"/>
            <a:ext cx="714380" cy="571503"/>
          </a:xfrm>
          <a:prstGeom prst="rect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ce réservé du contenu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64904315"/>
              </p:ext>
            </p:extLst>
          </p:nvPr>
        </p:nvGraphicFramePr>
        <p:xfrm>
          <a:off x="142874" y="692696"/>
          <a:ext cx="9001125" cy="593016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2032486"/>
                <a:gridCol w="6968639"/>
              </a:tblGrid>
              <a:tr h="103322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Fonction</a:t>
                      </a:r>
                      <a:endParaRPr lang="fr-FR" sz="1800" dirty="0">
                        <a:solidFill>
                          <a:srgbClr val="002060"/>
                        </a:solidFill>
                      </a:endParaRPr>
                    </a:p>
                  </a:txBody>
                  <a:tcPr marL="25831" marR="25831" marT="12915" marB="1291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Description</a:t>
                      </a:r>
                      <a:endParaRPr lang="fr-FR" sz="1800" dirty="0">
                        <a:solidFill>
                          <a:srgbClr val="002060"/>
                        </a:solidFill>
                      </a:endParaRPr>
                    </a:p>
                  </a:txBody>
                  <a:tcPr marL="25831" marR="25831" marT="12915" marB="12915">
                    <a:solidFill>
                      <a:schemeClr val="bg2"/>
                    </a:solidFill>
                  </a:tcPr>
                </a:tc>
              </a:tr>
              <a:tr h="258305">
                <a:tc>
                  <a:txBody>
                    <a:bodyPr/>
                    <a:lstStyle/>
                    <a:p>
                      <a:pPr algn="l"/>
                      <a:r>
                        <a:rPr lang="fr-FR" sz="1800" i="1" dirty="0"/>
                        <a:t>ADRESSE</a:t>
                      </a:r>
                      <a:endParaRPr lang="fr-FR" sz="1800" i="1" dirty="0">
                        <a:solidFill>
                          <a:schemeClr val="tx1"/>
                        </a:solidFill>
                      </a:endParaRPr>
                    </a:p>
                  </a:txBody>
                  <a:tcPr marL="25831" marR="25831" marT="12915" marB="12915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i="1" dirty="0"/>
                        <a:t>Renvoie une référence sous forme de texte à une seule cellule d'une feuille de calcul.</a:t>
                      </a:r>
                    </a:p>
                  </a:txBody>
                  <a:tcPr marL="25831" marR="25831" marT="12915" marB="12915"/>
                </a:tc>
              </a:tr>
              <a:tr h="180814">
                <a:tc>
                  <a:txBody>
                    <a:bodyPr/>
                    <a:lstStyle/>
                    <a:p>
                      <a:pPr algn="l"/>
                      <a:r>
                        <a:rPr lang="fr-FR" sz="1800" i="1" dirty="0"/>
                        <a:t>ZONES</a:t>
                      </a:r>
                      <a:endParaRPr lang="fr-FR" sz="1800" i="1" dirty="0">
                        <a:solidFill>
                          <a:schemeClr val="tx1"/>
                        </a:solidFill>
                      </a:endParaRPr>
                    </a:p>
                  </a:txBody>
                  <a:tcPr marL="25831" marR="25831" marT="12915" marB="12915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i="1" dirty="0"/>
                        <a:t>Renvoie le nombre de zones dans une référence.</a:t>
                      </a:r>
                    </a:p>
                  </a:txBody>
                  <a:tcPr marL="25831" marR="25831" marT="12915" marB="12915"/>
                </a:tc>
              </a:tr>
              <a:tr h="103322">
                <a:tc>
                  <a:txBody>
                    <a:bodyPr/>
                    <a:lstStyle/>
                    <a:p>
                      <a:pPr algn="l"/>
                      <a:r>
                        <a:rPr lang="fr-FR" sz="2000" b="1" dirty="0"/>
                        <a:t>CHOISIR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5831" marR="25831" marT="12915" marB="12915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/>
                        <a:t>Choisit une valeur dans une liste.</a:t>
                      </a:r>
                    </a:p>
                  </a:txBody>
                  <a:tcPr marL="25831" marR="25831" marT="12915" marB="12915"/>
                </a:tc>
              </a:tr>
              <a:tr h="180814">
                <a:tc>
                  <a:txBody>
                    <a:bodyPr/>
                    <a:lstStyle/>
                    <a:p>
                      <a:pPr algn="l"/>
                      <a:r>
                        <a:rPr lang="fr-FR" sz="1800" i="1" dirty="0"/>
                        <a:t>COLONNE</a:t>
                      </a:r>
                      <a:endParaRPr lang="fr-FR" sz="1800" i="1" dirty="0">
                        <a:solidFill>
                          <a:schemeClr val="tx1"/>
                        </a:solidFill>
                      </a:endParaRPr>
                    </a:p>
                  </a:txBody>
                  <a:tcPr marL="25831" marR="25831" marT="12915" marB="12915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i="1" dirty="0"/>
                        <a:t>Renvoie le numéro de colonne d'une référence.</a:t>
                      </a:r>
                    </a:p>
                  </a:txBody>
                  <a:tcPr marL="25831" marR="25831" marT="12915" marB="12915"/>
                </a:tc>
              </a:tr>
              <a:tr h="180814">
                <a:tc>
                  <a:txBody>
                    <a:bodyPr/>
                    <a:lstStyle/>
                    <a:p>
                      <a:pPr algn="l"/>
                      <a:r>
                        <a:rPr lang="fr-FR" sz="1800" i="1" dirty="0"/>
                        <a:t>COLONNES</a:t>
                      </a:r>
                      <a:endParaRPr lang="fr-FR" sz="1800" i="1" dirty="0">
                        <a:solidFill>
                          <a:schemeClr val="tx1"/>
                        </a:solidFill>
                      </a:endParaRPr>
                    </a:p>
                  </a:txBody>
                  <a:tcPr marL="25831" marR="25831" marT="12915" marB="12915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i="1" dirty="0"/>
                        <a:t>Renvoie le nombre de colonnes dans une référence.</a:t>
                      </a:r>
                    </a:p>
                  </a:txBody>
                  <a:tcPr marL="25831" marR="25831" marT="12915" marB="12915"/>
                </a:tc>
              </a:tr>
              <a:tr h="335797">
                <a:tc>
                  <a:txBody>
                    <a:bodyPr/>
                    <a:lstStyle/>
                    <a:p>
                      <a:pPr algn="l"/>
                      <a:r>
                        <a:rPr lang="fr-FR" sz="2000" b="1" dirty="0"/>
                        <a:t>RECHERCHEH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5831" marR="25831" marT="12915" marB="12915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dirty="0"/>
                        <a:t>Effectue une recherche dans la première ligne d'une matrice et renvoie la valeur de la cellule indiquée.</a:t>
                      </a:r>
                    </a:p>
                  </a:txBody>
                  <a:tcPr marL="25831" marR="25831" marT="12915" marB="12915"/>
                </a:tc>
              </a:tr>
              <a:tr h="258305">
                <a:tc>
                  <a:txBody>
                    <a:bodyPr/>
                    <a:lstStyle/>
                    <a:p>
                      <a:pPr algn="l"/>
                      <a:r>
                        <a:rPr lang="fr-FR" sz="1800" b="1" dirty="0"/>
                        <a:t>INDEX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5831" marR="25831" marT="12915" marB="12915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dirty="0"/>
                        <a:t>Utilise un index pour choisir une valeur provenant d'une référence ou d'une matrice.</a:t>
                      </a:r>
                    </a:p>
                  </a:txBody>
                  <a:tcPr marL="25831" marR="25831" marT="12915" marB="12915"/>
                </a:tc>
              </a:tr>
              <a:tr h="180814">
                <a:tc>
                  <a:txBody>
                    <a:bodyPr/>
                    <a:lstStyle/>
                    <a:p>
                      <a:pPr algn="l"/>
                      <a:r>
                        <a:rPr lang="fr-FR" sz="1800" i="1" dirty="0"/>
                        <a:t>INDIRECT</a:t>
                      </a:r>
                      <a:endParaRPr lang="fr-FR" sz="1800" i="1" dirty="0">
                        <a:solidFill>
                          <a:schemeClr val="tx1"/>
                        </a:solidFill>
                      </a:endParaRPr>
                    </a:p>
                  </a:txBody>
                  <a:tcPr marL="25831" marR="25831" marT="12915" marB="12915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i="1" dirty="0"/>
                        <a:t>Renvoie une référence indiquée par une valeur de texte.</a:t>
                      </a:r>
                    </a:p>
                  </a:txBody>
                  <a:tcPr marL="25831" marR="25831" marT="12915" marB="12915"/>
                </a:tc>
              </a:tr>
              <a:tr h="180814">
                <a:tc>
                  <a:txBody>
                    <a:bodyPr/>
                    <a:lstStyle/>
                    <a:p>
                      <a:pPr algn="l"/>
                      <a:r>
                        <a:rPr lang="fr-FR" sz="1800" dirty="0"/>
                        <a:t>RECHERCHE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 marL="25831" marR="25831" marT="12915" marB="12915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dirty="0"/>
                        <a:t>Recherche des valeurs dans un vecteur ou une matrice.</a:t>
                      </a:r>
                    </a:p>
                  </a:txBody>
                  <a:tcPr marL="25831" marR="25831" marT="12915" marB="12915"/>
                </a:tc>
              </a:tr>
              <a:tr h="180814">
                <a:tc>
                  <a:txBody>
                    <a:bodyPr/>
                    <a:lstStyle/>
                    <a:p>
                      <a:pPr algn="l"/>
                      <a:r>
                        <a:rPr lang="fr-FR" sz="1800" b="1" dirty="0"/>
                        <a:t>EQUIV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5831" marR="25831" marT="12915" marB="12915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dirty="0"/>
                        <a:t>Recherche </a:t>
                      </a:r>
                      <a:r>
                        <a:rPr lang="fr-FR" sz="1800" dirty="0" smtClean="0"/>
                        <a:t>la position d’une valeur </a:t>
                      </a:r>
                      <a:r>
                        <a:rPr lang="fr-FR" sz="1800" dirty="0"/>
                        <a:t>dans </a:t>
                      </a:r>
                      <a:r>
                        <a:rPr lang="fr-FR" sz="1800" dirty="0" smtClean="0"/>
                        <a:t>un vecteur ou </a:t>
                      </a:r>
                      <a:r>
                        <a:rPr lang="fr-FR" sz="1800" dirty="0"/>
                        <a:t>une matrice.</a:t>
                      </a:r>
                    </a:p>
                  </a:txBody>
                  <a:tcPr marL="25831" marR="25831" marT="12915" marB="12915"/>
                </a:tc>
              </a:tr>
              <a:tr h="180814">
                <a:tc>
                  <a:txBody>
                    <a:bodyPr/>
                    <a:lstStyle/>
                    <a:p>
                      <a:pPr algn="l"/>
                      <a:r>
                        <a:rPr lang="fr-FR" sz="1800" i="0" dirty="0"/>
                        <a:t>DECALER</a:t>
                      </a:r>
                      <a:endParaRPr lang="fr-FR" sz="1800" i="0" dirty="0">
                        <a:solidFill>
                          <a:schemeClr val="tx1"/>
                        </a:solidFill>
                      </a:endParaRPr>
                    </a:p>
                  </a:txBody>
                  <a:tcPr marL="25831" marR="25831" marT="12915" marB="12915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i="0" dirty="0"/>
                        <a:t>Renvoie une référence décalée par rapport à une référence donnée.</a:t>
                      </a:r>
                    </a:p>
                  </a:txBody>
                  <a:tcPr marL="25831" marR="25831" marT="12915" marB="12915"/>
                </a:tc>
              </a:tr>
              <a:tr h="180814">
                <a:tc>
                  <a:txBody>
                    <a:bodyPr/>
                    <a:lstStyle/>
                    <a:p>
                      <a:pPr algn="l"/>
                      <a:r>
                        <a:rPr lang="fr-FR" sz="1800" i="1" dirty="0"/>
                        <a:t>LIGNE</a:t>
                      </a:r>
                      <a:endParaRPr lang="fr-FR" sz="1800" i="1" dirty="0">
                        <a:solidFill>
                          <a:schemeClr val="tx1"/>
                        </a:solidFill>
                      </a:endParaRPr>
                    </a:p>
                  </a:txBody>
                  <a:tcPr marL="25831" marR="25831" marT="12915" marB="12915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i="1" dirty="0"/>
                        <a:t>Renvoie le numéro de ligne d'une référence.</a:t>
                      </a:r>
                    </a:p>
                  </a:txBody>
                  <a:tcPr marL="25831" marR="25831" marT="12915" marB="12915"/>
                </a:tc>
              </a:tr>
              <a:tr h="180814">
                <a:tc>
                  <a:txBody>
                    <a:bodyPr/>
                    <a:lstStyle/>
                    <a:p>
                      <a:pPr algn="l"/>
                      <a:r>
                        <a:rPr lang="fr-FR" sz="1800" i="1" dirty="0"/>
                        <a:t>LIGNES</a:t>
                      </a:r>
                      <a:endParaRPr lang="fr-FR" sz="1800" i="1" dirty="0">
                        <a:solidFill>
                          <a:schemeClr val="tx1"/>
                        </a:solidFill>
                      </a:endParaRPr>
                    </a:p>
                  </a:txBody>
                  <a:tcPr marL="25831" marR="25831" marT="12915" marB="12915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i="1" dirty="0"/>
                        <a:t>Renvoie le nombre de lignes dans une référence.</a:t>
                      </a:r>
                    </a:p>
                  </a:txBody>
                  <a:tcPr marL="25831" marR="25831" marT="12915" marB="12915"/>
                </a:tc>
              </a:tr>
              <a:tr h="180814">
                <a:tc>
                  <a:txBody>
                    <a:bodyPr/>
                    <a:lstStyle/>
                    <a:p>
                      <a:pPr algn="l"/>
                      <a:r>
                        <a:rPr lang="fr-FR" sz="1800" i="1" dirty="0"/>
                        <a:t>TRANSPOSE</a:t>
                      </a:r>
                      <a:endParaRPr lang="fr-FR" sz="1800" i="1" dirty="0">
                        <a:solidFill>
                          <a:schemeClr val="tx1"/>
                        </a:solidFill>
                      </a:endParaRPr>
                    </a:p>
                  </a:txBody>
                  <a:tcPr marL="25831" marR="25831" marT="12915" marB="12915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i="1" dirty="0"/>
                        <a:t>Renvoie la transposition d'une matrice.</a:t>
                      </a:r>
                    </a:p>
                  </a:txBody>
                  <a:tcPr marL="25831" marR="25831" marT="12915" marB="12915"/>
                </a:tc>
              </a:tr>
              <a:tr h="335797">
                <a:tc>
                  <a:txBody>
                    <a:bodyPr/>
                    <a:lstStyle/>
                    <a:p>
                      <a:pPr algn="l"/>
                      <a:r>
                        <a:rPr lang="fr-FR" sz="2000" b="1" dirty="0"/>
                        <a:t>RECHERCHEV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5831" marR="25831" marT="12915" marB="12915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dirty="0"/>
                        <a:t>Effectue une recherche dans la première colonne d'une matrice et se déplace sur la ligne pour renvoyer la valeur d'une cellule.</a:t>
                      </a:r>
                    </a:p>
                  </a:txBody>
                  <a:tcPr marL="25831" marR="25831" marT="12915" marB="12915"/>
                </a:tc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BDDE6-FCFD-4954-BA23-449AFB347BEA}" type="slidenum">
              <a:rPr lang="fr-BE" smtClean="0"/>
              <a:pPr>
                <a:defRPr/>
              </a:pPr>
              <a:t>4</a:t>
            </a:fld>
            <a:endParaRPr lang="fr-BE"/>
          </a:p>
        </p:txBody>
      </p:sp>
      <p:sp>
        <p:nvSpPr>
          <p:cNvPr id="8250" name="ZoneTexte 7"/>
          <p:cNvSpPr txBox="1">
            <a:spLocks noChangeArrowheads="1"/>
          </p:cNvSpPr>
          <p:nvPr/>
        </p:nvSpPr>
        <p:spPr bwMode="auto">
          <a:xfrm>
            <a:off x="2822575" y="6416675"/>
            <a:ext cx="3771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 b="1" i="1"/>
              <a:t>Suppression : RTD / Lien_hypertexte</a:t>
            </a:r>
          </a:p>
        </p:txBody>
      </p:sp>
      <p:sp>
        <p:nvSpPr>
          <p:cNvPr id="8251" name="ZoneTexte 8"/>
          <p:cNvSpPr txBox="1">
            <a:spLocks noChangeArrowheads="1"/>
          </p:cNvSpPr>
          <p:nvPr/>
        </p:nvSpPr>
        <p:spPr bwMode="auto">
          <a:xfrm>
            <a:off x="2143125" y="214313"/>
            <a:ext cx="37750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Fonctions de recherche sous Excel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DECALER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28F79-0513-4B4C-A17F-3F4E8F232B31}" type="slidenum">
              <a:rPr lang="fr-BE" smtClean="0"/>
              <a:pPr>
                <a:defRPr/>
              </a:pPr>
              <a:t>40</a:t>
            </a:fld>
            <a:endParaRPr lang="fr-BE"/>
          </a:p>
        </p:txBody>
      </p:sp>
      <p:sp>
        <p:nvSpPr>
          <p:cNvPr id="6" name="Rectangle à coins arrondis 5"/>
          <p:cNvSpPr/>
          <p:nvPr/>
        </p:nvSpPr>
        <p:spPr>
          <a:xfrm>
            <a:off x="395536" y="4077072"/>
            <a:ext cx="8280920" cy="187220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Renvoyer </a:t>
            </a:r>
            <a:r>
              <a:rPr lang="fr-FR" sz="2400" dirty="0"/>
              <a:t>une référence à une plage dont le nombre de colonnes et de lignes est </a:t>
            </a:r>
            <a:r>
              <a:rPr lang="fr-FR" sz="2400" dirty="0" smtClean="0"/>
              <a:t>décalé d’un certain nombre de positions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6097220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423" y="2247900"/>
            <a:ext cx="7987229" cy="413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81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fonctions de recherche</a:t>
            </a:r>
            <a:br>
              <a:rPr lang="fr-FR" dirty="0" smtClean="0"/>
            </a:br>
            <a:r>
              <a:rPr lang="fr-FR" dirty="0" smtClean="0"/>
              <a:t>	DECALER</a:t>
            </a:r>
          </a:p>
        </p:txBody>
      </p:sp>
      <p:sp>
        <p:nvSpPr>
          <p:cNvPr id="34819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015318" cy="4572000"/>
          </a:xfrm>
        </p:spPr>
        <p:txBody>
          <a:bodyPr/>
          <a:lstStyle/>
          <a:p>
            <a:r>
              <a:rPr lang="fr-FR" dirty="0" smtClean="0"/>
              <a:t>Exemple : Renvoyer une plage à partir d’une plage de référence et d’un décalage en nombre de lignes et de colonnes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C33859-7D8E-4393-84D5-9BDCCBD23358}" type="slidenum">
              <a:rPr lang="fr-BE" smtClean="0"/>
              <a:pPr>
                <a:defRPr/>
              </a:pPr>
              <a:t>41</a:t>
            </a:fld>
            <a:endParaRPr lang="fr-BE"/>
          </a:p>
        </p:txBody>
      </p:sp>
      <p:sp>
        <p:nvSpPr>
          <p:cNvPr id="9" name="Rectangle 8"/>
          <p:cNvSpPr/>
          <p:nvPr/>
        </p:nvSpPr>
        <p:spPr>
          <a:xfrm>
            <a:off x="3643306" y="4643446"/>
            <a:ext cx="1357322" cy="1714512"/>
          </a:xfrm>
          <a:prstGeom prst="rect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928662" y="4000504"/>
            <a:ext cx="2643206" cy="1928826"/>
          </a:xfrm>
          <a:prstGeom prst="wedgeRoundRectCallout">
            <a:avLst>
              <a:gd name="adj1" fmla="val 165306"/>
              <a:gd name="adj2" fmla="val -122844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À partir d’une plage de référence (C4:C8), décalage de 0 ligne et de (B1 – 1) colonnes (ici 2 colonnes), et effectuer la somme</a:t>
            </a:r>
            <a:endParaRPr lang="fr-FR" b="1" dirty="0"/>
          </a:p>
        </p:txBody>
      </p:sp>
      <p:sp>
        <p:nvSpPr>
          <p:cNvPr id="13" name="Rectangle 12"/>
          <p:cNvSpPr/>
          <p:nvPr/>
        </p:nvSpPr>
        <p:spPr>
          <a:xfrm>
            <a:off x="7000892" y="4643446"/>
            <a:ext cx="1357322" cy="1714512"/>
          </a:xfrm>
          <a:prstGeom prst="rect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928926" y="3071810"/>
            <a:ext cx="714380" cy="642942"/>
          </a:xfrm>
          <a:prstGeom prst="rect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6" name="Connecteur droit avec flèche 15"/>
          <p:cNvCxnSpPr>
            <a:stCxn id="9" idx="3"/>
            <a:endCxn id="13" idx="1"/>
          </p:cNvCxnSpPr>
          <p:nvPr/>
        </p:nvCxnSpPr>
        <p:spPr>
          <a:xfrm>
            <a:off x="5000628" y="5500702"/>
            <a:ext cx="2000264" cy="1588"/>
          </a:xfrm>
          <a:prstGeom prst="straightConnector1">
            <a:avLst/>
          </a:prstGeom>
          <a:ln w="5080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EQUIV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28F79-0513-4B4C-A17F-3F4E8F232B31}" type="slidenum">
              <a:rPr lang="fr-BE" smtClean="0"/>
              <a:pPr>
                <a:defRPr/>
              </a:pPr>
              <a:t>42</a:t>
            </a:fld>
            <a:endParaRPr lang="fr-BE"/>
          </a:p>
        </p:txBody>
      </p:sp>
      <p:sp>
        <p:nvSpPr>
          <p:cNvPr id="6" name="Rectangle à coins arrondis 5"/>
          <p:cNvSpPr/>
          <p:nvPr/>
        </p:nvSpPr>
        <p:spPr>
          <a:xfrm>
            <a:off x="395536" y="4077072"/>
            <a:ext cx="8280920" cy="187220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Recherche </a:t>
            </a:r>
            <a:r>
              <a:rPr lang="fr-FR" sz="2400" dirty="0"/>
              <a:t>un élément spécifique dans une plage de cellules, puis renvoie </a:t>
            </a:r>
            <a:r>
              <a:rPr lang="fr-FR" sz="2400" dirty="0" smtClean="0"/>
              <a:t>sa </a:t>
            </a:r>
            <a:r>
              <a:rPr lang="fr-FR" sz="2400" dirty="0"/>
              <a:t>position relative </a:t>
            </a:r>
            <a:r>
              <a:rPr lang="fr-FR" sz="2400" dirty="0" smtClean="0"/>
              <a:t>dans </a:t>
            </a:r>
            <a:r>
              <a:rPr lang="fr-FR" sz="2400" dirty="0"/>
              <a:t>la plage.</a:t>
            </a:r>
          </a:p>
        </p:txBody>
      </p:sp>
    </p:spTree>
    <p:extLst>
      <p:ext uri="{BB962C8B-B14F-4D97-AF65-F5344CB8AC3E}">
        <p14:creationId xmlns:p14="http://schemas.microsoft.com/office/powerpoint/2010/main" val="18060192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recherche</a:t>
            </a:r>
            <a:br>
              <a:rPr lang="fr-FR" smtClean="0"/>
            </a:br>
            <a:r>
              <a:rPr lang="fr-FR" smtClean="0"/>
              <a:t>	EQUIV</a:t>
            </a:r>
          </a:p>
        </p:txBody>
      </p:sp>
      <p:sp>
        <p:nvSpPr>
          <p:cNvPr id="3584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dirty="0" smtClean="0"/>
              <a:t>La fonction EQUIV attend 3 arguments :</a:t>
            </a:r>
          </a:p>
          <a:p>
            <a:pPr lvl="1"/>
            <a:r>
              <a:rPr lang="fr-FR" dirty="0" smtClean="0"/>
              <a:t>La </a:t>
            </a:r>
            <a:r>
              <a:rPr lang="fr-FR" b="1" dirty="0" smtClean="0"/>
              <a:t>valeur recherchée</a:t>
            </a:r>
          </a:p>
          <a:p>
            <a:pPr lvl="2"/>
            <a:r>
              <a:rPr lang="fr-FR" dirty="0" smtClean="0"/>
              <a:t>Peut contenir des caractères génériques * et ? en cas de recherche textuelle</a:t>
            </a:r>
          </a:p>
          <a:p>
            <a:pPr lvl="1"/>
            <a:r>
              <a:rPr lang="fr-FR" dirty="0" smtClean="0"/>
              <a:t>La </a:t>
            </a:r>
            <a:r>
              <a:rPr lang="fr-FR" b="1" dirty="0" smtClean="0"/>
              <a:t>plage de recherche</a:t>
            </a:r>
            <a:endParaRPr lang="fr-FR" dirty="0" smtClean="0"/>
          </a:p>
          <a:p>
            <a:pPr lvl="1"/>
            <a:r>
              <a:rPr lang="fr-FR" dirty="0" smtClean="0"/>
              <a:t>Le </a:t>
            </a:r>
            <a:r>
              <a:rPr lang="fr-FR" b="1" dirty="0" smtClean="0"/>
              <a:t>type de recherche </a:t>
            </a:r>
            <a:r>
              <a:rPr lang="fr-FR" dirty="0" smtClean="0"/>
              <a:t>appliquée (voir diapo. suivante)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En cas de succès (la valeur a été trouvée), </a:t>
            </a:r>
            <a:r>
              <a:rPr lang="fr-FR" b="1" dirty="0" smtClean="0"/>
              <a:t>la fonction renvoie la position de la valeur trouvée</a:t>
            </a:r>
          </a:p>
          <a:p>
            <a:r>
              <a:rPr lang="fr-FR" dirty="0" smtClean="0"/>
              <a:t>En cas d’échec, une erreur #N/A est renvoyée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E8D5-B5C6-4E3B-BB88-003410DA6A0D}" type="slidenum">
              <a:rPr lang="fr-BE" smtClean="0"/>
              <a:pPr>
                <a:defRPr/>
              </a:pPr>
              <a:t>43</a:t>
            </a:fld>
            <a:endParaRPr lang="fr-BE"/>
          </a:p>
        </p:txBody>
      </p:sp>
      <p:pic>
        <p:nvPicPr>
          <p:cNvPr id="35847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43013" y="3941613"/>
            <a:ext cx="6543675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recherche</a:t>
            </a:r>
            <a:br>
              <a:rPr lang="fr-FR" smtClean="0"/>
            </a:br>
            <a:r>
              <a:rPr lang="fr-FR" smtClean="0"/>
              <a:t>	EQUIV</a:t>
            </a:r>
          </a:p>
        </p:txBody>
      </p:sp>
      <p:sp>
        <p:nvSpPr>
          <p:cNvPr id="36867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Les </a:t>
            </a:r>
            <a:r>
              <a:rPr lang="fr-FR" b="1" smtClean="0"/>
              <a:t>types de recherche</a:t>
            </a:r>
          </a:p>
          <a:p>
            <a:pPr lvl="1"/>
            <a:r>
              <a:rPr lang="fr-FR" b="1" smtClean="0"/>
              <a:t>1</a:t>
            </a:r>
            <a:r>
              <a:rPr lang="fr-FR" smtClean="0"/>
              <a:t> (par défaut) : </a:t>
            </a:r>
            <a:r>
              <a:rPr lang="fr-FR" b="1" smtClean="0"/>
              <a:t>recherche de la valeur la plus élevée inférieure ou égale</a:t>
            </a:r>
            <a:r>
              <a:rPr lang="fr-FR" smtClean="0"/>
              <a:t> à la valeur cherchée </a:t>
            </a:r>
            <a:r>
              <a:rPr lang="fr-FR" smtClean="0">
                <a:sym typeface="Wingdings" pitchFamily="2" charset="2"/>
              </a:rPr>
              <a:t> </a:t>
            </a:r>
            <a:r>
              <a:rPr lang="fr-FR" smtClean="0"/>
              <a:t>la plage de recherche doit être classée dans </a:t>
            </a:r>
            <a:r>
              <a:rPr lang="fr-FR" b="1" smtClean="0"/>
              <a:t>l’ordre croissant </a:t>
            </a:r>
            <a:r>
              <a:rPr lang="fr-FR" smtClean="0"/>
              <a:t>de ses valeurs (équivalent à une liste d’intervalles)</a:t>
            </a:r>
          </a:p>
          <a:p>
            <a:pPr lvl="1"/>
            <a:r>
              <a:rPr lang="fr-FR" b="1" smtClean="0"/>
              <a:t>0</a:t>
            </a:r>
            <a:r>
              <a:rPr lang="fr-FR" smtClean="0"/>
              <a:t> : </a:t>
            </a:r>
            <a:r>
              <a:rPr lang="fr-FR" b="1" smtClean="0"/>
              <a:t>recherche d’une valeur exacte  </a:t>
            </a:r>
            <a:r>
              <a:rPr lang="fr-FR" smtClean="0"/>
              <a:t>(pas de classement pour les valeurs de la zone de recherche); en cas de doublon, on trouve la première occurrence</a:t>
            </a:r>
          </a:p>
          <a:p>
            <a:pPr lvl="1"/>
            <a:r>
              <a:rPr lang="fr-FR" b="1" smtClean="0"/>
              <a:t>-1 </a:t>
            </a:r>
            <a:r>
              <a:rPr lang="fr-FR" smtClean="0"/>
              <a:t>: </a:t>
            </a:r>
            <a:r>
              <a:rPr lang="fr-FR" b="1" smtClean="0"/>
              <a:t>recherche de la valeur la plus faible supérieure ou égale </a:t>
            </a:r>
            <a:r>
              <a:rPr lang="fr-FR" smtClean="0"/>
              <a:t>à la valeur cherchée </a:t>
            </a:r>
            <a:r>
              <a:rPr lang="fr-FR" smtClean="0">
                <a:sym typeface="Wingdings" pitchFamily="2" charset="2"/>
              </a:rPr>
              <a:t> </a:t>
            </a:r>
            <a:r>
              <a:rPr lang="fr-FR" smtClean="0"/>
              <a:t>la plage de recherche doit être classée dans </a:t>
            </a:r>
            <a:r>
              <a:rPr lang="fr-FR" b="1" smtClean="0"/>
              <a:t>l’ordre décroissant </a:t>
            </a:r>
            <a:r>
              <a:rPr lang="fr-FR" smtClean="0"/>
              <a:t>de ses valeurs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7F644F-4953-4C19-8DC6-FFEC472AFE3D}" type="slidenum">
              <a:rPr lang="fr-BE" smtClean="0"/>
              <a:pPr>
                <a:defRPr/>
              </a:pPr>
              <a:t>44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recherche</a:t>
            </a:r>
            <a:br>
              <a:rPr lang="fr-FR" smtClean="0"/>
            </a:br>
            <a:r>
              <a:rPr lang="fr-FR" smtClean="0"/>
              <a:t>	EQUIV</a:t>
            </a:r>
          </a:p>
        </p:txBody>
      </p:sp>
      <p:sp>
        <p:nvSpPr>
          <p:cNvPr id="37891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Exemple 1 : recherche </a:t>
            </a:r>
            <a:r>
              <a:rPr lang="fr-FR" b="1" dirty="0" smtClean="0"/>
              <a:t>PAR INTERVALLE CROISSANT </a:t>
            </a:r>
            <a:r>
              <a:rPr lang="fr-FR" dirty="0" smtClean="0"/>
              <a:t>d’une taille dans une liste de tailles classée en ordre croissant et renvoie la position (numéro de la colonne)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841909-9419-4F9E-8EF4-DCE5C1C366F4}" type="slidenum">
              <a:rPr lang="fr-BE" smtClean="0"/>
              <a:pPr>
                <a:defRPr/>
              </a:pPr>
              <a:t>45</a:t>
            </a:fld>
            <a:endParaRPr lang="fr-BE"/>
          </a:p>
        </p:txBody>
      </p:sp>
      <p:pic>
        <p:nvPicPr>
          <p:cNvPr id="3789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350" y="3384004"/>
            <a:ext cx="87884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2705100" y="4367956"/>
            <a:ext cx="3214688" cy="35718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8342313" y="4367956"/>
            <a:ext cx="658812" cy="35718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recherche</a:t>
            </a:r>
            <a:br>
              <a:rPr lang="fr-FR" smtClean="0"/>
            </a:br>
            <a:r>
              <a:rPr lang="fr-FR" smtClean="0"/>
              <a:t>	EQUIV</a:t>
            </a:r>
          </a:p>
        </p:txBody>
      </p:sp>
      <p:sp>
        <p:nvSpPr>
          <p:cNvPr id="38915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Exemple 2 : recherche </a:t>
            </a:r>
            <a:r>
              <a:rPr lang="fr-FR" b="1" dirty="0" smtClean="0"/>
              <a:t>EXACTE</a:t>
            </a:r>
            <a:r>
              <a:rPr lang="fr-FR" dirty="0" smtClean="0"/>
              <a:t> d’une référence dans une liste de références et renvoie de la position (numéro de ligne)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C94E0-67DF-40C8-9223-B10A2AE4AF07}" type="slidenum">
              <a:rPr lang="fr-BE" smtClean="0"/>
              <a:pPr>
                <a:defRPr/>
              </a:pPr>
              <a:t>46</a:t>
            </a:fld>
            <a:endParaRPr lang="fr-BE"/>
          </a:p>
        </p:txBody>
      </p:sp>
      <p:pic>
        <p:nvPicPr>
          <p:cNvPr id="389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8" y="2928938"/>
            <a:ext cx="8897937" cy="277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409575" y="4167188"/>
            <a:ext cx="1071563" cy="1500187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8367713" y="4738688"/>
            <a:ext cx="658812" cy="357187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INDEX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28F79-0513-4B4C-A17F-3F4E8F232B31}" type="slidenum">
              <a:rPr lang="fr-BE" smtClean="0"/>
              <a:pPr>
                <a:defRPr/>
              </a:pPr>
              <a:t>47</a:t>
            </a:fld>
            <a:endParaRPr lang="fr-BE"/>
          </a:p>
        </p:txBody>
      </p:sp>
      <p:sp>
        <p:nvSpPr>
          <p:cNvPr id="7" name="Rectangle à coins arrondis 6"/>
          <p:cNvSpPr/>
          <p:nvPr/>
        </p:nvSpPr>
        <p:spPr>
          <a:xfrm>
            <a:off x="395536" y="4077072"/>
            <a:ext cx="8280920" cy="187220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Renvoie une valeur </a:t>
            </a:r>
            <a:r>
              <a:rPr lang="fr-FR" sz="2400" dirty="0" smtClean="0"/>
              <a:t>à une position relative </a:t>
            </a:r>
            <a:r>
              <a:rPr lang="fr-FR" sz="2400" dirty="0"/>
              <a:t>dans une plage </a:t>
            </a:r>
            <a:r>
              <a:rPr lang="fr-FR" sz="2400" dirty="0" smtClean="0"/>
              <a:t>(numéro de ligne et numéro de colonne)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362002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recherche</a:t>
            </a:r>
            <a:br>
              <a:rPr lang="fr-FR" smtClean="0"/>
            </a:br>
            <a:r>
              <a:rPr lang="fr-FR" smtClean="0"/>
              <a:t>	INDEX</a:t>
            </a:r>
          </a:p>
        </p:txBody>
      </p:sp>
      <p:sp>
        <p:nvSpPr>
          <p:cNvPr id="39939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dirty="0" smtClean="0"/>
              <a:t>La fonction INDEX attend 3 arguments :</a:t>
            </a:r>
          </a:p>
          <a:p>
            <a:pPr lvl="1"/>
            <a:r>
              <a:rPr lang="fr-FR" dirty="0" smtClean="0"/>
              <a:t>Une </a:t>
            </a:r>
            <a:r>
              <a:rPr lang="fr-FR" b="1" dirty="0" smtClean="0"/>
              <a:t>plage de cellules</a:t>
            </a:r>
          </a:p>
          <a:p>
            <a:pPr lvl="1"/>
            <a:r>
              <a:rPr lang="fr-FR" dirty="0" smtClean="0"/>
              <a:t>Un </a:t>
            </a:r>
            <a:r>
              <a:rPr lang="fr-FR" b="1" dirty="0" smtClean="0"/>
              <a:t>numéro de ligne</a:t>
            </a:r>
          </a:p>
          <a:p>
            <a:pPr lvl="1"/>
            <a:r>
              <a:rPr lang="fr-FR" dirty="0" smtClean="0"/>
              <a:t>Un </a:t>
            </a:r>
            <a:r>
              <a:rPr lang="fr-FR" b="1" dirty="0" smtClean="0"/>
              <a:t>numéro de colonne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En cas de succès, la fonction renvoie </a:t>
            </a:r>
            <a:r>
              <a:rPr lang="fr-FR" b="1" dirty="0" smtClean="0"/>
              <a:t>la valeur de la cellule à l’intersection du numéro de ligne et du numéro de colonne</a:t>
            </a:r>
          </a:p>
          <a:p>
            <a:r>
              <a:rPr lang="fr-FR" dirty="0" smtClean="0"/>
              <a:t>En cas d’échec (erreur de numéro de ligne ou de colonne), une erreur #N/A est renvoyée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3A3DEE-0F04-49B9-98F4-CD00139C25CA}" type="slidenum">
              <a:rPr lang="fr-BE" smtClean="0"/>
              <a:pPr>
                <a:defRPr/>
              </a:pPr>
              <a:t>48</a:t>
            </a:fld>
            <a:endParaRPr lang="fr-BE"/>
          </a:p>
        </p:txBody>
      </p:sp>
      <p:pic>
        <p:nvPicPr>
          <p:cNvPr id="3994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38" y="3357563"/>
            <a:ext cx="5383212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786057"/>
            <a:ext cx="5929354" cy="378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6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recherche</a:t>
            </a:r>
            <a:br>
              <a:rPr lang="fr-FR" smtClean="0"/>
            </a:br>
            <a:r>
              <a:rPr lang="fr-FR" smtClean="0"/>
              <a:t>	INDEX</a:t>
            </a:r>
          </a:p>
        </p:txBody>
      </p:sp>
      <p:sp>
        <p:nvSpPr>
          <p:cNvPr id="4096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Exemple 1 : recherche du prix dans la plage des prix à l’intersection de la ligne 3 et de la colonne 4 (relatives au tableau de prix)</a:t>
            </a:r>
          </a:p>
          <a:p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4C9F65-2CB6-42A0-9315-E771E4B7D6E5}" type="slidenum">
              <a:rPr lang="fr-BE" smtClean="0"/>
              <a:pPr>
                <a:defRPr/>
              </a:pPr>
              <a:t>49</a:t>
            </a:fld>
            <a:endParaRPr lang="fr-BE"/>
          </a:p>
        </p:txBody>
      </p:sp>
      <p:sp>
        <p:nvSpPr>
          <p:cNvPr id="8" name="Rectangle 7"/>
          <p:cNvSpPr/>
          <p:nvPr/>
        </p:nvSpPr>
        <p:spPr>
          <a:xfrm>
            <a:off x="3214678" y="4195363"/>
            <a:ext cx="3143272" cy="1643074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3214678" y="4838304"/>
            <a:ext cx="3286148" cy="37664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357818" y="4214818"/>
            <a:ext cx="730251" cy="1571636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" name="Forme libre 14"/>
          <p:cNvSpPr/>
          <p:nvPr/>
        </p:nvSpPr>
        <p:spPr>
          <a:xfrm>
            <a:off x="4688732" y="5155660"/>
            <a:ext cx="1031132" cy="1355386"/>
          </a:xfrm>
          <a:custGeom>
            <a:avLst/>
            <a:gdLst>
              <a:gd name="connsiteX0" fmla="*/ 1031132 w 1031132"/>
              <a:gd name="connsiteY0" fmla="*/ 0 h 1355386"/>
              <a:gd name="connsiteX1" fmla="*/ 856034 w 1031132"/>
              <a:gd name="connsiteY1" fmla="*/ 1147863 h 1355386"/>
              <a:gd name="connsiteX2" fmla="*/ 0 w 1031132"/>
              <a:gd name="connsiteY2" fmla="*/ 1245140 h 1355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1132" h="1355386">
                <a:moveTo>
                  <a:pt x="1031132" y="0"/>
                </a:moveTo>
                <a:cubicBezTo>
                  <a:pt x="1029510" y="470170"/>
                  <a:pt x="1027889" y="940340"/>
                  <a:pt x="856034" y="1147863"/>
                </a:cubicBezTo>
                <a:cubicBezTo>
                  <a:pt x="684179" y="1355386"/>
                  <a:pt x="342089" y="1300263"/>
                  <a:pt x="0" y="1245140"/>
                </a:cubicBezTo>
              </a:path>
            </a:pathLst>
          </a:custGeom>
          <a:ln w="508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orme libre 15"/>
          <p:cNvSpPr/>
          <p:nvPr/>
        </p:nvSpPr>
        <p:spPr>
          <a:xfrm>
            <a:off x="1708825" y="3112851"/>
            <a:ext cx="4186137" cy="1848255"/>
          </a:xfrm>
          <a:custGeom>
            <a:avLst/>
            <a:gdLst>
              <a:gd name="connsiteX0" fmla="*/ 4186137 w 4186137"/>
              <a:gd name="connsiteY0" fmla="*/ 0 h 1848255"/>
              <a:gd name="connsiteX1" fmla="*/ 450715 w 4186137"/>
              <a:gd name="connsiteY1" fmla="*/ 428017 h 1848255"/>
              <a:gd name="connsiteX2" fmla="*/ 1481847 w 4186137"/>
              <a:gd name="connsiteY2" fmla="*/ 1848255 h 1848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86137" h="1848255">
                <a:moveTo>
                  <a:pt x="4186137" y="0"/>
                </a:moveTo>
                <a:cubicBezTo>
                  <a:pt x="2543783" y="59987"/>
                  <a:pt x="901430" y="119975"/>
                  <a:pt x="450715" y="428017"/>
                </a:cubicBezTo>
                <a:cubicBezTo>
                  <a:pt x="0" y="736059"/>
                  <a:pt x="740923" y="1292157"/>
                  <a:pt x="1481847" y="1848255"/>
                </a:cubicBezTo>
              </a:path>
            </a:pathLst>
          </a:custGeom>
          <a:ln w="508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orme libre 16"/>
          <p:cNvSpPr/>
          <p:nvPr/>
        </p:nvSpPr>
        <p:spPr>
          <a:xfrm>
            <a:off x="5894962" y="3093396"/>
            <a:ext cx="175098" cy="1108953"/>
          </a:xfrm>
          <a:custGeom>
            <a:avLst/>
            <a:gdLst>
              <a:gd name="connsiteX0" fmla="*/ 175098 w 175098"/>
              <a:gd name="connsiteY0" fmla="*/ 0 h 1108953"/>
              <a:gd name="connsiteX1" fmla="*/ 116732 w 175098"/>
              <a:gd name="connsiteY1" fmla="*/ 700391 h 1108953"/>
              <a:gd name="connsiteX2" fmla="*/ 0 w 175098"/>
              <a:gd name="connsiteY2" fmla="*/ 1108953 h 1108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5098" h="1108953">
                <a:moveTo>
                  <a:pt x="175098" y="0"/>
                </a:moveTo>
                <a:cubicBezTo>
                  <a:pt x="160506" y="257783"/>
                  <a:pt x="145915" y="515566"/>
                  <a:pt x="116732" y="700391"/>
                </a:cubicBezTo>
                <a:cubicBezTo>
                  <a:pt x="87549" y="885216"/>
                  <a:pt x="43774" y="997084"/>
                  <a:pt x="0" y="1108953"/>
                </a:cubicBezTo>
              </a:path>
            </a:pathLst>
          </a:custGeom>
          <a:ln w="508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de recherche</a:t>
            </a:r>
            <a:br>
              <a:rPr lang="fr-FR" smtClean="0"/>
            </a:br>
            <a:r>
              <a:rPr lang="fr-FR" smtClean="0"/>
              <a:t>	Vocabulaire</a:t>
            </a:r>
          </a:p>
        </p:txBody>
      </p:sp>
      <p:sp>
        <p:nvSpPr>
          <p:cNvPr id="9219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Dans le cadre de la recherche de valeurs, on est amené à manipuler la notion générale de </a:t>
            </a:r>
            <a:r>
              <a:rPr lang="fr-FR" b="1" smtClean="0"/>
              <a:t>PLAGES</a:t>
            </a:r>
            <a:r>
              <a:rPr lang="fr-FR" smtClean="0"/>
              <a:t> de cellules.</a:t>
            </a:r>
          </a:p>
          <a:p>
            <a:r>
              <a:rPr lang="fr-FR" smtClean="0"/>
              <a:t>Deux formes de plages sont utilisées :</a:t>
            </a:r>
          </a:p>
          <a:p>
            <a:pPr lvl="1"/>
            <a:r>
              <a:rPr lang="fr-FR" smtClean="0"/>
              <a:t>Les </a:t>
            </a:r>
            <a:r>
              <a:rPr lang="fr-FR" b="1" smtClean="0"/>
              <a:t>VECTEURS</a:t>
            </a:r>
            <a:r>
              <a:rPr lang="fr-FR" smtClean="0"/>
              <a:t> : </a:t>
            </a:r>
            <a:r>
              <a:rPr lang="fr-FR" b="1" smtClean="0"/>
              <a:t>plages de cellules formées d’UNE SEULE LIGNE ou UNE SEULE COLONNE</a:t>
            </a:r>
          </a:p>
          <a:p>
            <a:pPr lvl="1"/>
            <a:r>
              <a:rPr lang="fr-FR" smtClean="0"/>
              <a:t>Les </a:t>
            </a:r>
            <a:r>
              <a:rPr lang="fr-FR" b="1" smtClean="0"/>
              <a:t>MATRICES</a:t>
            </a:r>
            <a:r>
              <a:rPr lang="fr-FR" smtClean="0"/>
              <a:t> : </a:t>
            </a:r>
            <a:r>
              <a:rPr lang="fr-FR" b="1" smtClean="0"/>
              <a:t>plages de cellules formées de  PLUSIEURS LIGNES ET DE PLUSIEURS COLONNES</a:t>
            </a:r>
          </a:p>
          <a:p>
            <a:pPr lvl="1"/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B832A-E0B7-4FD9-BFA9-339EEF86C3CC}" type="slidenum">
              <a:rPr lang="fr-BE" smtClean="0"/>
              <a:pPr>
                <a:defRPr/>
              </a:pPr>
              <a:t>5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recherche</a:t>
            </a:r>
            <a:br>
              <a:rPr lang="fr-FR" smtClean="0"/>
            </a:br>
            <a:r>
              <a:rPr lang="fr-FR" smtClean="0"/>
              <a:t>	INDEX</a:t>
            </a:r>
          </a:p>
        </p:txBody>
      </p:sp>
      <p:sp>
        <p:nvSpPr>
          <p:cNvPr id="4096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Exemple 1 : recherche du prix dans la plage des prix à l’intersection de la colonne 4 (J3) et de la ligne 3 (J6) , relatives au tableau de prix</a:t>
            </a:r>
          </a:p>
          <a:p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4C9F65-2CB6-42A0-9315-E771E4B7D6E5}" type="slidenum">
              <a:rPr lang="fr-BE" smtClean="0"/>
              <a:pPr>
                <a:defRPr/>
              </a:pPr>
              <a:t>50</a:t>
            </a:fld>
            <a:endParaRPr lang="fr-BE"/>
          </a:p>
        </p:txBody>
      </p:sp>
      <p:pic>
        <p:nvPicPr>
          <p:cNvPr id="4096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8" y="2928938"/>
            <a:ext cx="89439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2643188" y="4151313"/>
            <a:ext cx="3071812" cy="142081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8407400" y="4103688"/>
            <a:ext cx="658813" cy="357187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8413750" y="4968875"/>
            <a:ext cx="658813" cy="35718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Forme libre 13"/>
          <p:cNvSpPr/>
          <p:nvPr/>
        </p:nvSpPr>
        <p:spPr>
          <a:xfrm>
            <a:off x="4708187" y="2853447"/>
            <a:ext cx="3793787" cy="1251625"/>
          </a:xfrm>
          <a:custGeom>
            <a:avLst/>
            <a:gdLst>
              <a:gd name="connsiteX0" fmla="*/ 3793787 w 3793787"/>
              <a:gd name="connsiteY0" fmla="*/ 1212715 h 1251625"/>
              <a:gd name="connsiteX1" fmla="*/ 1303507 w 3793787"/>
              <a:gd name="connsiteY1" fmla="*/ 6485 h 1251625"/>
              <a:gd name="connsiteX2" fmla="*/ 0 w 3793787"/>
              <a:gd name="connsiteY2" fmla="*/ 1251625 h 125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3787" h="1251625">
                <a:moveTo>
                  <a:pt x="3793787" y="1212715"/>
                </a:moveTo>
                <a:cubicBezTo>
                  <a:pt x="2864796" y="606357"/>
                  <a:pt x="1935805" y="0"/>
                  <a:pt x="1303507" y="6485"/>
                </a:cubicBezTo>
                <a:cubicBezTo>
                  <a:pt x="671209" y="12970"/>
                  <a:pt x="335604" y="632297"/>
                  <a:pt x="0" y="1251625"/>
                </a:cubicBezTo>
              </a:path>
            </a:pathLst>
          </a:custGeom>
          <a:ln w="508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orme libre 14"/>
          <p:cNvSpPr/>
          <p:nvPr/>
        </p:nvSpPr>
        <p:spPr>
          <a:xfrm>
            <a:off x="2039566" y="4844374"/>
            <a:ext cx="6365132" cy="1248384"/>
          </a:xfrm>
          <a:custGeom>
            <a:avLst/>
            <a:gdLst>
              <a:gd name="connsiteX0" fmla="*/ 6365132 w 6365132"/>
              <a:gd name="connsiteY0" fmla="*/ 486383 h 1248384"/>
              <a:gd name="connsiteX1" fmla="*/ 956553 w 6365132"/>
              <a:gd name="connsiteY1" fmla="*/ 1167320 h 1248384"/>
              <a:gd name="connsiteX2" fmla="*/ 625813 w 6365132"/>
              <a:gd name="connsiteY2" fmla="*/ 0 h 1248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65132" h="1248384">
                <a:moveTo>
                  <a:pt x="6365132" y="486383"/>
                </a:moveTo>
                <a:cubicBezTo>
                  <a:pt x="4139119" y="867383"/>
                  <a:pt x="1913106" y="1248384"/>
                  <a:pt x="956553" y="1167320"/>
                </a:cubicBezTo>
                <a:cubicBezTo>
                  <a:pt x="0" y="1086256"/>
                  <a:pt x="312906" y="543128"/>
                  <a:pt x="625813" y="0"/>
                </a:cubicBezTo>
              </a:path>
            </a:pathLst>
          </a:custGeom>
          <a:ln w="508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2643174" y="4675974"/>
            <a:ext cx="3071834" cy="35719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4436124" y="4052487"/>
            <a:ext cx="730251" cy="1571636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8" name="Forme libre 17"/>
          <p:cNvSpPr/>
          <p:nvPr/>
        </p:nvSpPr>
        <p:spPr>
          <a:xfrm>
            <a:off x="4824919" y="4980562"/>
            <a:ext cx="3579779" cy="1241898"/>
          </a:xfrm>
          <a:custGeom>
            <a:avLst/>
            <a:gdLst>
              <a:gd name="connsiteX0" fmla="*/ 0 w 3579779"/>
              <a:gd name="connsiteY0" fmla="*/ 0 h 1241898"/>
              <a:gd name="connsiteX1" fmla="*/ 2840477 w 3579779"/>
              <a:gd name="connsiteY1" fmla="*/ 1108953 h 1241898"/>
              <a:gd name="connsiteX2" fmla="*/ 3579779 w 3579779"/>
              <a:gd name="connsiteY2" fmla="*/ 797668 h 1241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79779" h="1241898">
                <a:moveTo>
                  <a:pt x="0" y="0"/>
                </a:moveTo>
                <a:cubicBezTo>
                  <a:pt x="1121923" y="488004"/>
                  <a:pt x="2243847" y="976008"/>
                  <a:pt x="2840477" y="1108953"/>
                </a:cubicBezTo>
                <a:cubicBezTo>
                  <a:pt x="3437107" y="1241898"/>
                  <a:pt x="3508443" y="1019783"/>
                  <a:pt x="3579779" y="797668"/>
                </a:cubicBezTo>
              </a:path>
            </a:pathLst>
          </a:custGeom>
          <a:ln w="508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Intercepter les erreurs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FFA8C6-4914-4819-B4C9-93E827C4B001}" type="slidenum">
              <a:rPr lang="fr-BE" smtClean="0"/>
              <a:pPr>
                <a:defRPr/>
              </a:pPr>
              <a:t>51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Intercepter les erreurs</a:t>
            </a:r>
            <a:br>
              <a:rPr lang="fr-FR" smtClean="0"/>
            </a:br>
            <a:endParaRPr lang="fr-FR" smtClean="0"/>
          </a:p>
        </p:txBody>
      </p:sp>
      <p:sp>
        <p:nvSpPr>
          <p:cNvPr id="43011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79512" y="1447800"/>
            <a:ext cx="8964488" cy="4572000"/>
          </a:xfrm>
        </p:spPr>
        <p:txBody>
          <a:bodyPr/>
          <a:lstStyle/>
          <a:p>
            <a:r>
              <a:rPr lang="fr-FR" sz="2800" dirty="0" smtClean="0"/>
              <a:t>La gestion des erreurs est indispensable pour obtenir des résultats fiables</a:t>
            </a:r>
          </a:p>
          <a:p>
            <a:r>
              <a:rPr lang="fr-FR" sz="2800" dirty="0" smtClean="0"/>
              <a:t>Elle passe par la mise en œuvre de 3 mécanismes :</a:t>
            </a:r>
          </a:p>
          <a:p>
            <a:pPr marL="833438" lvl="1" indent="-514350">
              <a:buFont typeface="Franklin Gothic Book" pitchFamily="34" charset="0"/>
              <a:buAutoNum type="arabicPeriod"/>
            </a:pPr>
            <a:r>
              <a:rPr lang="fr-FR" sz="2800" dirty="0" smtClean="0"/>
              <a:t>Contrôler les données en entrée</a:t>
            </a:r>
          </a:p>
          <a:p>
            <a:pPr lvl="2"/>
            <a:r>
              <a:rPr lang="fr-FR" sz="2400" dirty="0" smtClean="0"/>
              <a:t>En utilisant les outils de validation des données saisies intégrés au tableur</a:t>
            </a:r>
          </a:p>
          <a:p>
            <a:pPr lvl="2"/>
            <a:r>
              <a:rPr lang="fr-FR" sz="2400" dirty="0" smtClean="0"/>
              <a:t>En utilisant les fonctions intégrées de test de valeurs numériques, texte</a:t>
            </a:r>
          </a:p>
          <a:p>
            <a:pPr marL="833438" lvl="1" indent="-514350">
              <a:buFont typeface="Franklin Gothic Book" pitchFamily="34" charset="0"/>
              <a:buAutoNum type="arabicPeriod"/>
            </a:pPr>
            <a:r>
              <a:rPr lang="fr-FR" sz="2800" dirty="0" smtClean="0"/>
              <a:t>Gérer l’interception des erreurs dans les formules elles-mêmes, afin de réagir à des erreurs impliquant plusieurs cellules (</a:t>
            </a:r>
            <a:r>
              <a:rPr lang="fr-FR" dirty="0" smtClean="0"/>
              <a:t>Recherche infructueuse dans une plage)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193E47-5520-4F25-8D1E-CA92F5866A71}" type="slidenum">
              <a:rPr lang="fr-BE" smtClean="0"/>
              <a:pPr>
                <a:defRPr/>
              </a:pPr>
              <a:t>52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Intercepter les erreurs</a:t>
            </a:r>
            <a:br>
              <a:rPr lang="fr-FR" smtClean="0"/>
            </a:br>
            <a:r>
              <a:rPr lang="fr-FR" smtClean="0"/>
              <a:t>	outil de validation</a:t>
            </a:r>
          </a:p>
        </p:txBody>
      </p:sp>
      <p:sp>
        <p:nvSpPr>
          <p:cNvPr id="44035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Les tableurs permettent la mise en œuvre de contrôles de la saisie, avec affichage d’un message d’erreur</a:t>
            </a:r>
          </a:p>
          <a:p>
            <a:pPr lvl="1"/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0A8CE3-7868-4916-A9D6-A3AC339656F9}" type="slidenum">
              <a:rPr lang="fr-BE" smtClean="0"/>
              <a:pPr>
                <a:defRPr/>
              </a:pPr>
              <a:t>53</a:t>
            </a:fld>
            <a:endParaRPr lang="fr-BE"/>
          </a:p>
        </p:txBody>
      </p:sp>
      <p:pic>
        <p:nvPicPr>
          <p:cNvPr id="4403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8" y="2319338"/>
            <a:ext cx="54959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38" y="2714625"/>
            <a:ext cx="594042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à coins arrondis 8"/>
          <p:cNvSpPr/>
          <p:nvPr/>
        </p:nvSpPr>
        <p:spPr>
          <a:xfrm>
            <a:off x="5857875" y="4857750"/>
            <a:ext cx="2857500" cy="1071563"/>
          </a:xfrm>
          <a:prstGeom prst="wedgeRoundRectCallout">
            <a:avLst>
              <a:gd name="adj1" fmla="val -88918"/>
              <a:gd name="adj2" fmla="val -39628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000" b="1" dirty="0"/>
              <a:t>Contrôle de valeurs fixes ou provenant de références de cellules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Intercepter les erreurs</a:t>
            </a:r>
            <a:br>
              <a:rPr lang="fr-FR" smtClean="0"/>
            </a:br>
            <a:r>
              <a:rPr lang="fr-FR" smtClean="0"/>
              <a:t>	outil de validation</a:t>
            </a:r>
          </a:p>
        </p:txBody>
      </p:sp>
      <p:sp>
        <p:nvSpPr>
          <p:cNvPr id="45059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sz="2400" dirty="0" smtClean="0"/>
              <a:t>L’outil de validation est accessible sur Excel 2007 dans Données &gt; Outils de Données &gt; icône Validation des données</a:t>
            </a:r>
          </a:p>
          <a:p>
            <a:r>
              <a:rPr lang="fr-FR" sz="2400" dirty="0" smtClean="0"/>
              <a:t>Il offre un premier niveau de validation des données saisies</a:t>
            </a:r>
          </a:p>
          <a:p>
            <a:r>
              <a:rPr lang="fr-FR" sz="2400" dirty="0" smtClean="0"/>
              <a:t>Cependant un coller d’une valeur erronée dans une cellule avec validation ne signale aucune erreur...</a:t>
            </a:r>
          </a:p>
          <a:p>
            <a:r>
              <a:rPr lang="fr-FR" sz="2400" dirty="0" smtClean="0"/>
              <a:t>De plus les données qui ne font pas l’objet d’une saisie ne sont toujours pas contrôlées et les contrôles trop complexes pour être pris en charge par cet outil</a:t>
            </a:r>
          </a:p>
          <a:p>
            <a:r>
              <a:rPr lang="fr-FR" sz="2400" dirty="0" smtClean="0"/>
              <a:t>L’outil de mise en forme conditionnel permet la mise en évidence des valeurs qui ne sont pas dans des intervalles de valeurs attendus</a:t>
            </a:r>
          </a:p>
          <a:p>
            <a:pPr lvl="1"/>
            <a:endParaRPr lang="fr-FR" sz="20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7906F-7BA5-4A06-8657-CA843811B82F}" type="slidenum">
              <a:rPr lang="fr-BE" smtClean="0"/>
              <a:pPr>
                <a:defRPr/>
              </a:pPr>
              <a:t>54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/>
          <a:lstStyle/>
          <a:p>
            <a:r>
              <a:rPr lang="fr-FR" sz="3200" smtClean="0"/>
              <a:t>Intercepter les erreurs</a:t>
            </a:r>
            <a:br>
              <a:rPr lang="fr-FR" sz="3200" smtClean="0"/>
            </a:br>
            <a:r>
              <a:rPr lang="fr-FR" sz="3200" smtClean="0"/>
              <a:t>	outil de mise en forme conditionnelle.</a:t>
            </a:r>
          </a:p>
        </p:txBody>
      </p:sp>
      <p:sp>
        <p:nvSpPr>
          <p:cNvPr id="4608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dirty="0" smtClean="0"/>
              <a:t>L’outil de mise en forme conditionnelle permet la mise en évidence des valeurs qui ne sont pas dans des intervalles de valeurs attendus : une mise en forme est choisie en fonction de la condition de contrôle</a:t>
            </a:r>
          </a:p>
          <a:p>
            <a:r>
              <a:rPr lang="fr-FR" dirty="0" smtClean="0"/>
              <a:t>Bien que cet outil serve avant tout à mettre en évidence des valeurs dans des tableaux de calcul, on peut envisager de l’utiliser également dans la cadre de plage de valeurs saisies à contrôler </a:t>
            </a:r>
          </a:p>
          <a:p>
            <a:endParaRPr lang="fr-FR" dirty="0" smtClean="0"/>
          </a:p>
          <a:p>
            <a:r>
              <a:rPr lang="fr-FR" dirty="0" smtClean="0"/>
              <a:t>L’outil de validation est accessible sur Excel 2007 dans Accueil &gt; Style&gt; Mise en forme conditionnelle</a:t>
            </a:r>
          </a:p>
          <a:p>
            <a:endParaRPr lang="fr-FR" dirty="0" smtClean="0"/>
          </a:p>
          <a:p>
            <a:pPr lvl="1"/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CD6972-79E9-44A7-B558-A01908403F11}" type="slidenum">
              <a:rPr lang="fr-BE" smtClean="0"/>
              <a:pPr>
                <a:defRPr/>
              </a:pPr>
              <a:t>55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/>
          <a:lstStyle/>
          <a:p>
            <a:r>
              <a:rPr lang="fr-FR" sz="3200" dirty="0" smtClean="0"/>
              <a:t>Intercepter les erreurs</a:t>
            </a:r>
            <a:br>
              <a:rPr lang="fr-FR" sz="3200" dirty="0" smtClean="0"/>
            </a:br>
            <a:r>
              <a:rPr lang="fr-FR" sz="3200" dirty="0" smtClean="0"/>
              <a:t>	outil de mise en forme conditionnelle.</a:t>
            </a:r>
          </a:p>
        </p:txBody>
      </p:sp>
      <p:sp>
        <p:nvSpPr>
          <p:cNvPr id="47107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Exemple : dans une feuille de saisie d’un nombre d’heures par salarié, indiquer les nombres d’heures négatifs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9DBC9-2D09-4C95-B03F-2278E16BEA44}" type="slidenum">
              <a:rPr lang="fr-BE" smtClean="0"/>
              <a:pPr>
                <a:defRPr/>
              </a:pPr>
              <a:t>56</a:t>
            </a:fld>
            <a:endParaRPr lang="fr-BE"/>
          </a:p>
        </p:txBody>
      </p:sp>
      <p:pic>
        <p:nvPicPr>
          <p:cNvPr id="4711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357438"/>
            <a:ext cx="6643687" cy="390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Intercepter les erreurs</a:t>
            </a:r>
            <a:br>
              <a:rPr lang="fr-FR" smtClean="0"/>
            </a:br>
            <a:r>
              <a:rPr lang="fr-FR" smtClean="0"/>
              <a:t>	fonctions intégrées de contrôle</a:t>
            </a:r>
          </a:p>
        </p:txBody>
      </p:sp>
      <p:sp>
        <p:nvSpPr>
          <p:cNvPr id="48131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Des fonctions intégrées permettent le contrôle des données saisies en fonction de leur type de donnée et l’interception des valeurs ne correspondant à celles attendues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5C9785-88A8-42C8-852E-908FA4DC4C97}" type="slidenum">
              <a:rPr lang="fr-BE" smtClean="0"/>
              <a:pPr>
                <a:defRPr/>
              </a:pPr>
              <a:t>57</a:t>
            </a:fld>
            <a:endParaRPr lang="fr-BE"/>
          </a:p>
        </p:txBody>
      </p:sp>
      <p:graphicFrame>
        <p:nvGraphicFramePr>
          <p:cNvPr id="7" name="Espace réservé du contenu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1252024"/>
              </p:ext>
            </p:extLst>
          </p:nvPr>
        </p:nvGraphicFramePr>
        <p:xfrm>
          <a:off x="107504" y="3140968"/>
          <a:ext cx="9036496" cy="3432462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2492826"/>
                <a:gridCol w="6543670"/>
              </a:tblGrid>
              <a:tr h="207818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/>
                        <a:t>Fonction</a:t>
                      </a:r>
                    </a:p>
                  </a:txBody>
                  <a:tcPr marL="51955" marR="51955" marT="25977" marB="2597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/>
                        <a:t>Renvoie la valeur VRAI si</a:t>
                      </a:r>
                    </a:p>
                  </a:txBody>
                  <a:tcPr marL="51955" marR="51955" marT="25977" marB="25977">
                    <a:solidFill>
                      <a:schemeClr val="bg2"/>
                    </a:solidFill>
                  </a:tcPr>
                </a:tc>
              </a:tr>
              <a:tr h="363682">
                <a:tc>
                  <a:txBody>
                    <a:bodyPr/>
                    <a:lstStyle/>
                    <a:p>
                      <a:pPr algn="l"/>
                      <a:r>
                        <a:rPr lang="fr-FR" sz="2000" dirty="0"/>
                        <a:t>ESTVIDE</a:t>
                      </a:r>
                    </a:p>
                  </a:txBody>
                  <a:tcPr marL="51955" marR="51955" marT="25977" marB="2597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/>
                        <a:t>VRAI si </a:t>
                      </a:r>
                      <a:r>
                        <a:rPr lang="fr-FR" sz="2000" dirty="0" smtClean="0"/>
                        <a:t>La </a:t>
                      </a:r>
                      <a:r>
                        <a:rPr lang="fr-FR" sz="2000" dirty="0"/>
                        <a:t>valeur fait référence à une cellule vide.</a:t>
                      </a:r>
                    </a:p>
                  </a:txBody>
                  <a:tcPr marL="51955" marR="51955" marT="25977" marB="25977"/>
                </a:tc>
              </a:tr>
              <a:tr h="363682">
                <a:tc>
                  <a:txBody>
                    <a:bodyPr/>
                    <a:lstStyle/>
                    <a:p>
                      <a:pPr algn="l"/>
                      <a:r>
                        <a:rPr lang="fr-FR" sz="2000" dirty="0"/>
                        <a:t>ESTLOGIQUE</a:t>
                      </a:r>
                    </a:p>
                  </a:txBody>
                  <a:tcPr marL="51955" marR="51955" marT="25977" marB="2597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/>
                        <a:t>VRAI si </a:t>
                      </a:r>
                      <a:r>
                        <a:rPr lang="fr-FR" sz="2000" dirty="0" smtClean="0"/>
                        <a:t>La </a:t>
                      </a:r>
                      <a:r>
                        <a:rPr lang="fr-FR" sz="2000" dirty="0"/>
                        <a:t>valeur fait référence à une valeur logique.</a:t>
                      </a:r>
                    </a:p>
                  </a:txBody>
                  <a:tcPr marL="51955" marR="51955" marT="25977" marB="25977"/>
                </a:tc>
              </a:tr>
              <a:tr h="831273">
                <a:tc>
                  <a:txBody>
                    <a:bodyPr/>
                    <a:lstStyle/>
                    <a:p>
                      <a:pPr algn="l"/>
                      <a:r>
                        <a:rPr lang="fr-FR" sz="2000" dirty="0"/>
                        <a:t>ESTNONTEXTE</a:t>
                      </a:r>
                    </a:p>
                  </a:txBody>
                  <a:tcPr marL="51955" marR="51955" marT="25977" marB="2597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/>
                        <a:t>VRAI si </a:t>
                      </a:r>
                      <a:r>
                        <a:rPr lang="fr-FR" sz="2000" dirty="0" smtClean="0"/>
                        <a:t>La </a:t>
                      </a:r>
                      <a:r>
                        <a:rPr lang="fr-FR" sz="2000" dirty="0"/>
                        <a:t>valeur fait référence à tout élément qui n'est pas du texte. (Notez que cette fonction renvoie la valeur VRAI si la valeur fait référence à une cellule vide.)</a:t>
                      </a:r>
                    </a:p>
                  </a:txBody>
                  <a:tcPr marL="51955" marR="51955" marT="25977" marB="25977"/>
                </a:tc>
              </a:tr>
              <a:tr h="363682">
                <a:tc>
                  <a:txBody>
                    <a:bodyPr/>
                    <a:lstStyle/>
                    <a:p>
                      <a:pPr algn="l"/>
                      <a:r>
                        <a:rPr lang="fr-FR" sz="2000"/>
                        <a:t>ESTNUM</a:t>
                      </a:r>
                    </a:p>
                  </a:txBody>
                  <a:tcPr marL="51955" marR="51955" marT="25977" marB="2597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/>
                        <a:t>VRAI si </a:t>
                      </a:r>
                      <a:r>
                        <a:rPr lang="fr-FR" sz="2000" dirty="0" smtClean="0"/>
                        <a:t>La </a:t>
                      </a:r>
                      <a:r>
                        <a:rPr lang="fr-FR" sz="2000" dirty="0"/>
                        <a:t>valeur fait référence à un nombre.</a:t>
                      </a:r>
                    </a:p>
                  </a:txBody>
                  <a:tcPr marL="51955" marR="51955" marT="25977" marB="25977"/>
                </a:tc>
              </a:tr>
              <a:tr h="207818">
                <a:tc>
                  <a:txBody>
                    <a:bodyPr/>
                    <a:lstStyle/>
                    <a:p>
                      <a:pPr algn="l"/>
                      <a:r>
                        <a:rPr lang="fr-FR" sz="2000" dirty="0"/>
                        <a:t>ESTTEXTE</a:t>
                      </a:r>
                    </a:p>
                  </a:txBody>
                  <a:tcPr marL="51955" marR="51955" marT="25977" marB="2597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/>
                        <a:t>VRAI si </a:t>
                      </a:r>
                      <a:r>
                        <a:rPr lang="fr-FR" sz="2000" dirty="0" smtClean="0"/>
                        <a:t>La </a:t>
                      </a:r>
                      <a:r>
                        <a:rPr lang="fr-FR" sz="2000" dirty="0"/>
                        <a:t>valeur fait référence à du texte.</a:t>
                      </a:r>
                    </a:p>
                  </a:txBody>
                  <a:tcPr marL="51955" marR="51955" marT="25977" marB="25977"/>
                </a:tc>
              </a:tr>
              <a:tr h="207818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TYPE</a:t>
                      </a:r>
                      <a:endParaRPr lang="fr-FR" sz="2000" dirty="0"/>
                    </a:p>
                  </a:txBody>
                  <a:tcPr marL="51955" marR="51955" marT="25977" marB="25977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Renvoie un nombre pour indiquer le type de données d’une valeur</a:t>
                      </a:r>
                      <a:endParaRPr lang="fr-FR" sz="2000" dirty="0"/>
                    </a:p>
                  </a:txBody>
                  <a:tcPr marL="51955" marR="51955" marT="25977" marB="2597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Intercepter les erreurs</a:t>
            </a:r>
            <a:br>
              <a:rPr lang="fr-FR" smtClean="0"/>
            </a:br>
            <a:r>
              <a:rPr lang="fr-FR" smtClean="0"/>
              <a:t>	fonctions intégrées de contrôle</a:t>
            </a:r>
          </a:p>
        </p:txBody>
      </p:sp>
      <p:sp>
        <p:nvSpPr>
          <p:cNvPr id="49155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La fonction TYPE renvoie le type d’une valeur passée en paramètres sous forme d’un nombre : 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On peut ensuite combiner cette fonction avec la fonction SI pour tester le type de donnée de valeurs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800F38-0844-4CFA-9177-4AAB88513AB9}" type="slidenum">
              <a:rPr lang="fr-BE" smtClean="0"/>
              <a:pPr>
                <a:defRPr/>
              </a:pPr>
              <a:t>58</a:t>
            </a:fld>
            <a:endParaRPr lang="fr-BE"/>
          </a:p>
        </p:txBody>
      </p:sp>
      <p:graphicFrame>
        <p:nvGraphicFramePr>
          <p:cNvPr id="7" name="Espace réservé du contenu 6"/>
          <p:cNvGraphicFramePr>
            <a:graphicFrameLocks/>
          </p:cNvGraphicFramePr>
          <p:nvPr/>
        </p:nvGraphicFramePr>
        <p:xfrm>
          <a:off x="357188" y="2571750"/>
          <a:ext cx="8286808" cy="2473036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2286016"/>
                <a:gridCol w="6000792"/>
              </a:tblGrid>
              <a:tr h="207818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Valeur renvoyée par TYPE</a:t>
                      </a:r>
                      <a:endParaRPr lang="fr-FR" sz="2000" b="1" dirty="0"/>
                    </a:p>
                  </a:txBody>
                  <a:tcPr marL="51955" marR="51955" marT="25977" marB="2597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Signification</a:t>
                      </a:r>
                      <a:endParaRPr lang="fr-FR" sz="2000" b="1" dirty="0"/>
                    </a:p>
                  </a:txBody>
                  <a:tcPr marL="51955" marR="51955" marT="25977" marB="25977">
                    <a:solidFill>
                      <a:schemeClr val="bg2"/>
                    </a:solidFill>
                  </a:tcPr>
                </a:tc>
              </a:tr>
              <a:tr h="363682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1</a:t>
                      </a:r>
                      <a:endParaRPr lang="fr-FR" sz="2000" dirty="0"/>
                    </a:p>
                  </a:txBody>
                  <a:tcPr marL="51955" marR="51955" marT="25977" marB="2597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/>
                        <a:t>Si valeur est un nombre</a:t>
                      </a:r>
                      <a:r>
                        <a:rPr lang="fr-FR" sz="2000" dirty="0" smtClean="0"/>
                        <a:t>.</a:t>
                      </a:r>
                      <a:endParaRPr lang="fr-FR" sz="2000" dirty="0"/>
                    </a:p>
                  </a:txBody>
                  <a:tcPr marL="51955" marR="51955" marT="25977" marB="25977"/>
                </a:tc>
              </a:tr>
              <a:tr h="363682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2</a:t>
                      </a:r>
                      <a:endParaRPr lang="fr-FR" sz="2000" dirty="0"/>
                    </a:p>
                  </a:txBody>
                  <a:tcPr marL="51955" marR="51955" marT="25977" marB="2597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/>
                        <a:t>Si valeur est du texte</a:t>
                      </a:r>
                      <a:endParaRPr lang="fr-FR" sz="2000" dirty="0"/>
                    </a:p>
                  </a:txBody>
                  <a:tcPr marL="51955" marR="51955" marT="25977" marB="25977"/>
                </a:tc>
              </a:tr>
              <a:tr h="344637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4</a:t>
                      </a:r>
                      <a:endParaRPr lang="fr-FR" sz="2000" dirty="0"/>
                    </a:p>
                  </a:txBody>
                  <a:tcPr marL="51955" marR="51955" marT="25977" marB="2597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/>
                        <a:t>Si valeur est logique</a:t>
                      </a:r>
                      <a:endParaRPr lang="fr-FR" sz="2000" dirty="0"/>
                    </a:p>
                  </a:txBody>
                  <a:tcPr marL="51955" marR="51955" marT="25977" marB="25977"/>
                </a:tc>
              </a:tr>
              <a:tr h="363682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16</a:t>
                      </a:r>
                      <a:endParaRPr lang="fr-FR" sz="2000" dirty="0"/>
                    </a:p>
                  </a:txBody>
                  <a:tcPr marL="51955" marR="51955" marT="25977" marB="2597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/>
                        <a:t>Si valeur est une valeur d’erreur</a:t>
                      </a:r>
                      <a:endParaRPr lang="fr-FR" sz="2000" dirty="0"/>
                    </a:p>
                  </a:txBody>
                  <a:tcPr marL="51955" marR="51955" marT="25977" marB="25977"/>
                </a:tc>
              </a:tr>
              <a:tr h="363682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64</a:t>
                      </a:r>
                      <a:endParaRPr lang="fr-FR" sz="2000" dirty="0"/>
                    </a:p>
                  </a:txBody>
                  <a:tcPr marL="51955" marR="51955" marT="25977" marB="2597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/>
                        <a:t>Si valeur est une matrice</a:t>
                      </a:r>
                      <a:endParaRPr lang="fr-FR" sz="2000" dirty="0"/>
                    </a:p>
                  </a:txBody>
                  <a:tcPr marL="51955" marR="51955" marT="25977" marB="2597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Intercepter les erreurs</a:t>
            </a:r>
            <a:br>
              <a:rPr lang="fr-FR" smtClean="0"/>
            </a:br>
            <a:r>
              <a:rPr lang="fr-FR" smtClean="0"/>
              <a:t>	fonctions intégrées de contrôle</a:t>
            </a:r>
          </a:p>
        </p:txBody>
      </p:sp>
      <p:sp>
        <p:nvSpPr>
          <p:cNvPr id="50179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Les fonctions </a:t>
            </a:r>
            <a:r>
              <a:rPr lang="fr-FR" dirty="0" err="1" smtClean="0"/>
              <a:t>EST</a:t>
            </a:r>
            <a:r>
              <a:rPr lang="fr-FR" b="1" u="sng" dirty="0" err="1" smtClean="0"/>
              <a:t>x</a:t>
            </a:r>
            <a:r>
              <a:rPr lang="fr-FR" dirty="0" smtClean="0"/>
              <a:t> sont utiles pour tester les valeurs utilisées dans des formules .</a:t>
            </a:r>
          </a:p>
          <a:p>
            <a:r>
              <a:rPr lang="fr-FR" dirty="0" smtClean="0"/>
              <a:t>Associées à la fonction SI, elle représentent un moyen d’indiquer à l’utilisateur une saisie erronées et d’anticiper les erreurs dans les formules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C8BD33-89C0-43D2-816C-56EB56EB25CA}" type="slidenum">
              <a:rPr lang="fr-BE" smtClean="0"/>
              <a:pPr>
                <a:defRPr/>
              </a:pPr>
              <a:t>59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recherche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9E657-981D-464B-AA7D-075149A03F56}" type="slidenum">
              <a:rPr lang="fr-BE" smtClean="0"/>
              <a:pPr>
                <a:defRPr/>
              </a:pPr>
              <a:t>6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Intercepter les erreurs</a:t>
            </a:r>
            <a:br>
              <a:rPr lang="fr-FR" smtClean="0"/>
            </a:br>
            <a:r>
              <a:rPr lang="fr-FR" smtClean="0"/>
              <a:t>	fonctions intégrées de contrôle</a:t>
            </a:r>
          </a:p>
        </p:txBody>
      </p:sp>
      <p:sp>
        <p:nvSpPr>
          <p:cNvPr id="5120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Exemple : cas d’une division par 0, le tableur marque comme la cellule en erreur (mais on peut ignorer cette erreur)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DFFA9F-66AE-4CC8-BF22-2D6D0F37FF3C}" type="slidenum">
              <a:rPr lang="fr-BE" smtClean="0"/>
              <a:pPr>
                <a:defRPr/>
              </a:pPr>
              <a:t>60</a:t>
            </a:fld>
            <a:endParaRPr lang="fr-BE"/>
          </a:p>
        </p:txBody>
      </p:sp>
      <p:pic>
        <p:nvPicPr>
          <p:cNvPr id="512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0425" y="2825452"/>
            <a:ext cx="6867525" cy="370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à coins arrondis 8"/>
          <p:cNvSpPr/>
          <p:nvPr/>
        </p:nvSpPr>
        <p:spPr>
          <a:xfrm>
            <a:off x="179513" y="4869161"/>
            <a:ext cx="3249487" cy="1728191"/>
          </a:xfrm>
          <a:prstGeom prst="wedgeRoundRectCallout">
            <a:avLst>
              <a:gd name="adj1" fmla="val 88418"/>
              <a:gd name="adj2" fmla="val 33969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b="1" dirty="0"/>
              <a:t>Attention : si l’erreur est ignorée, on enlève l’indicateur « ! »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179513" y="4869161"/>
            <a:ext cx="3249488" cy="1728192"/>
          </a:xfrm>
          <a:prstGeom prst="wedgeRoundRectCallout">
            <a:avLst>
              <a:gd name="adj1" fmla="val 78692"/>
              <a:gd name="adj2" fmla="val -69779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b="1" dirty="0"/>
              <a:t>Attention : si l’erreur est ignorée, on enlève l’indicateur « ! 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Intercepter les erreurs</a:t>
            </a:r>
            <a:br>
              <a:rPr lang="fr-FR" smtClean="0"/>
            </a:br>
            <a:r>
              <a:rPr lang="fr-FR" smtClean="0"/>
              <a:t>	fonctions intégrées de contrôle</a:t>
            </a:r>
          </a:p>
        </p:txBody>
      </p:sp>
      <p:sp>
        <p:nvSpPr>
          <p:cNvPr id="52227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Exemple : si le nombre de parts est un nombre positif (à la fois numérique et supérieur à 0), on effectue le calcul, sinon « on considère qu’on a qu’une part » (...c’est du chocolat...)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80061-03D0-42D6-86E8-6D09DF7BE88B}" type="slidenum">
              <a:rPr lang="fr-BE" smtClean="0"/>
              <a:pPr>
                <a:defRPr/>
              </a:pPr>
              <a:t>61</a:t>
            </a:fld>
            <a:endParaRPr lang="fr-B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094" y="3125472"/>
            <a:ext cx="8725624" cy="3471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Intercepter les erreurs</a:t>
            </a:r>
            <a:br>
              <a:rPr lang="fr-FR" smtClean="0"/>
            </a:br>
            <a:r>
              <a:rPr lang="fr-FR" smtClean="0"/>
              <a:t>	fonctions intégrées d’erreur</a:t>
            </a:r>
          </a:p>
        </p:txBody>
      </p:sp>
      <p:sp>
        <p:nvSpPr>
          <p:cNvPr id="53251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Des fonctions intégrées permettent l’interception des erreurs au moment où elles se produisent, généralement dans les formules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851E3-C448-458E-9791-7E8457BB93C7}" type="slidenum">
              <a:rPr lang="fr-BE" smtClean="0"/>
              <a:pPr>
                <a:defRPr/>
              </a:pPr>
              <a:t>62</a:t>
            </a:fld>
            <a:endParaRPr lang="fr-BE"/>
          </a:p>
        </p:txBody>
      </p:sp>
      <p:graphicFrame>
        <p:nvGraphicFramePr>
          <p:cNvPr id="7" name="Espace réservé du contenu 6"/>
          <p:cNvGraphicFramePr>
            <a:graphicFrameLocks/>
          </p:cNvGraphicFramePr>
          <p:nvPr/>
        </p:nvGraphicFramePr>
        <p:xfrm>
          <a:off x="500063" y="2786063"/>
          <a:ext cx="8286808" cy="337358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2286016"/>
                <a:gridCol w="6000792"/>
              </a:tblGrid>
              <a:tr h="207818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/>
                        <a:t>Fonction</a:t>
                      </a:r>
                    </a:p>
                  </a:txBody>
                  <a:tcPr marL="51955" marR="51955" marT="25977" marB="25977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/>
                        <a:t>Renvoie la valeur VRAI si</a:t>
                      </a:r>
                    </a:p>
                  </a:txBody>
                  <a:tcPr marL="51955" marR="51955" marT="25977" marB="25977">
                    <a:solidFill>
                      <a:schemeClr val="bg2"/>
                    </a:solidFill>
                  </a:tcPr>
                </a:tc>
              </a:tr>
              <a:tr h="519545">
                <a:tc>
                  <a:txBody>
                    <a:bodyPr/>
                    <a:lstStyle/>
                    <a:p>
                      <a:pPr algn="l"/>
                      <a:r>
                        <a:rPr lang="fr-FR" sz="2000" dirty="0"/>
                        <a:t>ESTERR</a:t>
                      </a:r>
                    </a:p>
                  </a:txBody>
                  <a:tcPr marL="51955" marR="51955" marT="25977" marB="25977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/>
                        <a:t>La valeur fait référence à n'importe quelle valeur d'erreur, à l'exception de #N/A.</a:t>
                      </a:r>
                    </a:p>
                  </a:txBody>
                  <a:tcPr marL="51955" marR="51955" marT="25977" marB="25977"/>
                </a:tc>
              </a:tr>
              <a:tr h="831273">
                <a:tc>
                  <a:txBody>
                    <a:bodyPr/>
                    <a:lstStyle/>
                    <a:p>
                      <a:pPr algn="l"/>
                      <a:r>
                        <a:rPr lang="fr-FR" sz="2000"/>
                        <a:t>ESTERREUR</a:t>
                      </a:r>
                    </a:p>
                  </a:txBody>
                  <a:tcPr marL="51955" marR="51955" marT="25977" marB="25977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/>
                        <a:t>La valeur fait référence à une des valeurs d'erreur (#N/A, #VALEUR!, #REF!, #DIV/0!, #NOMBRE!, #NOM? ou #NUL!).</a:t>
                      </a:r>
                    </a:p>
                  </a:txBody>
                  <a:tcPr marL="51955" marR="51955" marT="25977" marB="25977"/>
                </a:tc>
              </a:tr>
              <a:tr h="519545">
                <a:tc>
                  <a:txBody>
                    <a:bodyPr/>
                    <a:lstStyle/>
                    <a:p>
                      <a:pPr algn="l"/>
                      <a:r>
                        <a:rPr lang="fr-FR" sz="2000" dirty="0"/>
                        <a:t>ESTNA</a:t>
                      </a:r>
                    </a:p>
                  </a:txBody>
                  <a:tcPr marL="51955" marR="51955" marT="25977" marB="25977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/>
                        <a:t>La valeur fait référence à la valeur d'erreur #N/A (valeur non disponible).</a:t>
                      </a:r>
                    </a:p>
                  </a:txBody>
                  <a:tcPr marL="51955" marR="51955" marT="25977" marB="25977"/>
                </a:tc>
              </a:tr>
              <a:tr h="363682">
                <a:tc>
                  <a:txBody>
                    <a:bodyPr/>
                    <a:lstStyle/>
                    <a:p>
                      <a:pPr algn="l"/>
                      <a:r>
                        <a:rPr lang="fr-FR" sz="2000" dirty="0"/>
                        <a:t>ESTREF</a:t>
                      </a:r>
                    </a:p>
                  </a:txBody>
                  <a:tcPr marL="51955" marR="51955" marT="25977" marB="25977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dirty="0"/>
                        <a:t>La valeur fait référence à une référence.</a:t>
                      </a:r>
                    </a:p>
                  </a:txBody>
                  <a:tcPr marL="51955" marR="51955" marT="25977" marB="25977"/>
                </a:tc>
              </a:tr>
              <a:tr h="363682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TYPE.ERREUR</a:t>
                      </a:r>
                      <a:endParaRPr lang="fr-FR" sz="2000" dirty="0"/>
                    </a:p>
                  </a:txBody>
                  <a:tcPr marL="51955" marR="51955" marT="25977" marB="25977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Renvoie un numéro d’erreur,  #N/A si pas d’erreur</a:t>
                      </a:r>
                      <a:endParaRPr lang="fr-FR" sz="2000" dirty="0"/>
                    </a:p>
                  </a:txBody>
                  <a:tcPr marL="51955" marR="51955" marT="25977" marB="2597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Intercepter les erreurs</a:t>
            </a:r>
            <a:br>
              <a:rPr lang="fr-FR" smtClean="0"/>
            </a:br>
            <a:r>
              <a:rPr lang="fr-FR" smtClean="0"/>
              <a:t>	fonctions intégrées d’erreur</a:t>
            </a: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23696302"/>
              </p:ext>
            </p:extLst>
          </p:nvPr>
        </p:nvGraphicFramePr>
        <p:xfrm>
          <a:off x="168990" y="1429722"/>
          <a:ext cx="8858280" cy="539496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1810722"/>
                <a:gridCol w="2020785"/>
                <a:gridCol w="5026773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2000" dirty="0"/>
                        <a:t>Si valeur est </a:t>
                      </a:r>
                      <a:r>
                        <a:rPr lang="fr-FR" sz="2000" dirty="0" smtClean="0"/>
                        <a:t>égale </a:t>
                      </a:r>
                      <a:r>
                        <a:rPr lang="fr-FR" sz="2000" dirty="0"/>
                        <a:t>à</a:t>
                      </a:r>
                    </a:p>
                  </a:txBody>
                  <a:tcPr marL="96589" marR="9658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dirty="0"/>
                        <a:t>TYPE.ERREUR renvoie</a:t>
                      </a:r>
                    </a:p>
                  </a:txBody>
                  <a:tcPr marL="96589" marR="96589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Cas d’erreur</a:t>
                      </a:r>
                      <a:endParaRPr lang="fr-FR" sz="2000" dirty="0"/>
                    </a:p>
                  </a:txBody>
                  <a:tcPr marL="96589" marR="96589">
                    <a:solidFill>
                      <a:schemeClr val="bg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2000"/>
                        <a:t>#NUL!</a:t>
                      </a:r>
                    </a:p>
                  </a:txBody>
                  <a:tcPr marL="96589" marR="96589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/>
                        <a:t>1</a:t>
                      </a:r>
                    </a:p>
                  </a:txBody>
                  <a:tcPr marL="96589" marR="96589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Intersection de 2 zones qui ne se coupent pas</a:t>
                      </a:r>
                      <a:endParaRPr lang="fr-FR" sz="2000" dirty="0"/>
                    </a:p>
                  </a:txBody>
                  <a:tcPr marL="96589" marR="96589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2000"/>
                        <a:t>#DIV/0!</a:t>
                      </a:r>
                    </a:p>
                  </a:txBody>
                  <a:tcPr marL="96589" marR="96589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dirty="0"/>
                        <a:t>2</a:t>
                      </a:r>
                    </a:p>
                  </a:txBody>
                  <a:tcPr marL="96589" marR="96589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Division par 0</a:t>
                      </a:r>
                      <a:endParaRPr lang="fr-FR" sz="2000" dirty="0"/>
                    </a:p>
                  </a:txBody>
                  <a:tcPr marL="96589" marR="96589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2000"/>
                        <a:t>#VALEUR!</a:t>
                      </a:r>
                    </a:p>
                  </a:txBody>
                  <a:tcPr marL="96589" marR="96589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dirty="0"/>
                        <a:t>3</a:t>
                      </a:r>
                    </a:p>
                  </a:txBody>
                  <a:tcPr marL="96589" marR="96589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Opérande incorrecte dans une opération arithmétique</a:t>
                      </a:r>
                      <a:endParaRPr lang="fr-FR" sz="2000" dirty="0"/>
                    </a:p>
                  </a:txBody>
                  <a:tcPr marL="96589" marR="96589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2000"/>
                        <a:t>#REF!</a:t>
                      </a:r>
                    </a:p>
                  </a:txBody>
                  <a:tcPr marL="96589" marR="96589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/>
                        <a:t>4</a:t>
                      </a:r>
                    </a:p>
                  </a:txBody>
                  <a:tcPr marL="96589" marR="96589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Un calcul fait référence à une cellule qui n’existe plus</a:t>
                      </a:r>
                      <a:endParaRPr lang="fr-FR" sz="2000" dirty="0"/>
                    </a:p>
                  </a:txBody>
                  <a:tcPr marL="96589" marR="96589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2000"/>
                        <a:t>#NOM?</a:t>
                      </a:r>
                    </a:p>
                  </a:txBody>
                  <a:tcPr marL="96589" marR="96589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/>
                        <a:t>5</a:t>
                      </a:r>
                    </a:p>
                  </a:txBody>
                  <a:tcPr marL="96589" marR="96589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Nom de fonction inconnu</a:t>
                      </a:r>
                      <a:endParaRPr lang="fr-FR" sz="2000" dirty="0"/>
                    </a:p>
                  </a:txBody>
                  <a:tcPr marL="96589" marR="96589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2000" dirty="0"/>
                        <a:t>#NOMBRE!</a:t>
                      </a:r>
                    </a:p>
                  </a:txBody>
                  <a:tcPr marL="96589" marR="96589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/>
                        <a:t>6</a:t>
                      </a:r>
                    </a:p>
                  </a:txBody>
                  <a:tcPr marL="96589" marR="96589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Valeurs numériques non valides </a:t>
                      </a:r>
                      <a:endParaRPr lang="fr-FR" sz="2000" dirty="0"/>
                    </a:p>
                  </a:txBody>
                  <a:tcPr marL="96589" marR="96589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2000"/>
                        <a:t>#N/A</a:t>
                      </a:r>
                    </a:p>
                  </a:txBody>
                  <a:tcPr marL="96589" marR="96589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/>
                        <a:t>7</a:t>
                      </a:r>
                    </a:p>
                  </a:txBody>
                  <a:tcPr marL="96589" marR="96589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Valeur</a:t>
                      </a:r>
                      <a:r>
                        <a:rPr lang="fr-FR" sz="2000" baseline="0" dirty="0" smtClean="0"/>
                        <a:t> non disponible (suite à une recherche, par exemple), ou provoqué par la fonction NA()</a:t>
                      </a:r>
                      <a:endParaRPr lang="fr-FR" sz="2000" dirty="0"/>
                    </a:p>
                  </a:txBody>
                  <a:tcPr marL="96589" marR="96589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2000" dirty="0" smtClean="0"/>
                        <a:t>(pas d’erreur)</a:t>
                      </a:r>
                      <a:endParaRPr lang="fr-FR" sz="2000" dirty="0"/>
                    </a:p>
                  </a:txBody>
                  <a:tcPr marL="96589" marR="96589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dirty="0"/>
                        <a:t>#N/A</a:t>
                      </a:r>
                    </a:p>
                  </a:txBody>
                  <a:tcPr marL="96589" marR="96589"/>
                </a:tc>
                <a:tc>
                  <a:txBody>
                    <a:bodyPr/>
                    <a:lstStyle/>
                    <a:p>
                      <a:pPr algn="l"/>
                      <a:endParaRPr lang="fr-FR" sz="2000" dirty="0"/>
                    </a:p>
                  </a:txBody>
                  <a:tcPr marL="96589" marR="96589"/>
                </a:tc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8E7117-9C06-422B-A196-1CE1DB3BC064}" type="slidenum">
              <a:rPr lang="fr-BE" smtClean="0"/>
              <a:pPr>
                <a:defRPr/>
              </a:pPr>
              <a:t>63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Intercepter les erreurs</a:t>
            </a:r>
            <a:br>
              <a:rPr lang="fr-FR" smtClean="0"/>
            </a:br>
            <a:r>
              <a:rPr lang="fr-FR" smtClean="0"/>
              <a:t>	fonctions intégrées d’erreur</a:t>
            </a:r>
          </a:p>
        </p:txBody>
      </p:sp>
      <p:sp>
        <p:nvSpPr>
          <p:cNvPr id="55299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Les fonctions </a:t>
            </a:r>
            <a:r>
              <a:rPr lang="fr-FR" dirty="0" err="1" smtClean="0"/>
              <a:t>EST</a:t>
            </a:r>
            <a:r>
              <a:rPr lang="fr-FR" b="1" u="sng" dirty="0" err="1" smtClean="0"/>
              <a:t>x</a:t>
            </a:r>
            <a:r>
              <a:rPr lang="fr-FR" dirty="0" smtClean="0"/>
              <a:t> de gestion des erreurs sont utiles pour intercepter des erreurs inattendues dans des formules, comme RECHERCHEV .</a:t>
            </a:r>
          </a:p>
          <a:p>
            <a:r>
              <a:rPr lang="fr-FR" dirty="0" smtClean="0"/>
              <a:t>Associées à la fonction SI, elle représentent un moyen d’intercepter ces erreurs et de choisir une option adaptée</a:t>
            </a:r>
          </a:p>
          <a:p>
            <a:r>
              <a:rPr lang="fr-FR" dirty="0" smtClean="0"/>
              <a:t>Le principe est </a:t>
            </a:r>
          </a:p>
          <a:p>
            <a:pPr lvl="1"/>
            <a:r>
              <a:rPr lang="fr-FR" dirty="0" smtClean="0"/>
              <a:t>Tester la formule (fonction, calcul) dans une fonction de gestion d’erreurs (EST</a:t>
            </a:r>
            <a:r>
              <a:rPr lang="fr-FR" b="1" u="sng" dirty="0" smtClean="0"/>
              <a:t>NA</a:t>
            </a:r>
            <a:r>
              <a:rPr lang="fr-FR" dirty="0" smtClean="0"/>
              <a:t>, EST</a:t>
            </a:r>
            <a:r>
              <a:rPr lang="fr-FR" b="1" u="sng" dirty="0" smtClean="0"/>
              <a:t>ERREUR</a:t>
            </a:r>
            <a:r>
              <a:rPr lang="fr-FR" dirty="0" smtClean="0"/>
              <a:t>) : VRAI (erreur), FAUX (pas d’erreur)</a:t>
            </a:r>
          </a:p>
          <a:p>
            <a:pPr lvl="1"/>
            <a:r>
              <a:rPr lang="fr-FR" dirty="0" smtClean="0"/>
              <a:t>Si VRAI, fournir la valeur souhaitée en cas d’erreur (message ou valeur par défaut)</a:t>
            </a:r>
          </a:p>
          <a:p>
            <a:pPr lvl="1"/>
            <a:r>
              <a:rPr lang="fr-FR" dirty="0" smtClean="0"/>
              <a:t>Sinon, refournir la formule comme valeur</a:t>
            </a:r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89A2FD-7704-499E-82EB-992E15B84207}" type="slidenum">
              <a:rPr lang="fr-BE" smtClean="0"/>
              <a:pPr>
                <a:defRPr/>
              </a:pPr>
              <a:t>64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Intercepter les erreurs</a:t>
            </a:r>
            <a:br>
              <a:rPr lang="fr-FR" smtClean="0"/>
            </a:br>
            <a:r>
              <a:rPr lang="fr-FR" smtClean="0"/>
              <a:t>	fonctions intégrées d’erreur</a:t>
            </a:r>
          </a:p>
        </p:txBody>
      </p:sp>
      <p:sp>
        <p:nvSpPr>
          <p:cNvPr id="5632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Exemple : recherche d’une valeur</a:t>
            </a:r>
          </a:p>
          <a:p>
            <a:endParaRPr lang="fr-FR" smtClean="0"/>
          </a:p>
          <a:p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F90B3A-03B1-4BDE-9B7C-9F1A8EB409EB}" type="slidenum">
              <a:rPr lang="fr-BE" smtClean="0"/>
              <a:pPr>
                <a:defRPr/>
              </a:pPr>
              <a:t>65</a:t>
            </a:fld>
            <a:endParaRPr lang="fr-BE"/>
          </a:p>
        </p:txBody>
      </p:sp>
      <p:pic>
        <p:nvPicPr>
          <p:cNvPr id="563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1928813"/>
            <a:ext cx="8048625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928813" y="4643438"/>
            <a:ext cx="1571625" cy="357187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6588225" y="3645025"/>
            <a:ext cx="2341464" cy="2069976"/>
          </a:xfrm>
          <a:prstGeom prst="wedgeRoundRectCallout">
            <a:avLst>
              <a:gd name="adj1" fmla="val -196602"/>
              <a:gd name="adj2" fmla="val 765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3200" dirty="0"/>
              <a:t>La recherche a échoué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Intercepter les erreurs</a:t>
            </a:r>
            <a:br>
              <a:rPr lang="fr-FR" smtClean="0"/>
            </a:br>
            <a:r>
              <a:rPr lang="fr-FR" smtClean="0"/>
              <a:t>	fonctions intégrées d’erreur</a:t>
            </a:r>
          </a:p>
        </p:txBody>
      </p:sp>
      <p:sp>
        <p:nvSpPr>
          <p:cNvPr id="57347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Exemple : l’erreur a été interceptée</a:t>
            </a:r>
          </a:p>
          <a:p>
            <a:endParaRPr lang="fr-FR" smtClean="0"/>
          </a:p>
          <a:p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8E2A47-7472-4121-B9EF-807271E51A85}" type="slidenum">
              <a:rPr lang="fr-BE" smtClean="0"/>
              <a:pPr>
                <a:defRPr/>
              </a:pPr>
              <a:t>66</a:t>
            </a:fld>
            <a:endParaRPr lang="fr-BE"/>
          </a:p>
        </p:txBody>
      </p:sp>
      <p:pic>
        <p:nvPicPr>
          <p:cNvPr id="5735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075" y="2214563"/>
            <a:ext cx="890905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571625" y="5500688"/>
            <a:ext cx="1571625" cy="357187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6156176" y="3429000"/>
            <a:ext cx="2844949" cy="2808312"/>
          </a:xfrm>
          <a:prstGeom prst="wedgeRoundRectCallout">
            <a:avLst>
              <a:gd name="adj1" fmla="val -170322"/>
              <a:gd name="adj2" fmla="val 2886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200" b="1" dirty="0"/>
              <a:t>L’erreur #N/A a été </a:t>
            </a:r>
            <a:r>
              <a:rPr lang="fr-FR" sz="2200" b="1" dirty="0" smtClean="0"/>
              <a:t>interceptée, une désignation spécifique « ERREUR ! » a remplacé l’erreur</a:t>
            </a:r>
            <a:endParaRPr lang="fr-FR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407680"/>
            <a:ext cx="8861182" cy="373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73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Intercepter les erreurs</a:t>
            </a:r>
            <a:br>
              <a:rPr lang="fr-FR" smtClean="0"/>
            </a:br>
            <a:r>
              <a:rPr lang="fr-FR" smtClean="0"/>
              <a:t>	fonctions intégrées d’erreur</a:t>
            </a:r>
          </a:p>
        </p:txBody>
      </p:sp>
      <p:sp>
        <p:nvSpPr>
          <p:cNvPr id="57347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Exemple : l’erreur a été interceptée</a:t>
            </a:r>
          </a:p>
          <a:p>
            <a:endParaRPr lang="fr-FR" smtClean="0"/>
          </a:p>
          <a:p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8E2A47-7472-4121-B9EF-807271E51A85}" type="slidenum">
              <a:rPr lang="fr-BE" smtClean="0"/>
              <a:pPr>
                <a:defRPr/>
              </a:pPr>
              <a:t>67</a:t>
            </a:fld>
            <a:endParaRPr lang="fr-BE"/>
          </a:p>
        </p:txBody>
      </p:sp>
      <p:sp>
        <p:nvSpPr>
          <p:cNvPr id="9" name="Rectangle 8"/>
          <p:cNvSpPr/>
          <p:nvPr/>
        </p:nvSpPr>
        <p:spPr>
          <a:xfrm>
            <a:off x="3643306" y="4572008"/>
            <a:ext cx="2000264" cy="35719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6012160" y="3286124"/>
            <a:ext cx="2846119" cy="3095204"/>
          </a:xfrm>
          <a:prstGeom prst="wedgeRoundRectCallout">
            <a:avLst>
              <a:gd name="adj1" fmla="val -50557"/>
              <a:gd name="adj2" fmla="val -6857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200" b="1" dirty="0" smtClean="0"/>
              <a:t>Si le calcul B1/B3 provoque une erreur (c’est la cas ici avec un diviseur à 0), alors la valeur est 1, sinon la valeur est B1/B3</a:t>
            </a:r>
            <a:endParaRPr lang="fr-FR" sz="2200" b="1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6012160" y="3286124"/>
            <a:ext cx="2846119" cy="3095204"/>
          </a:xfrm>
          <a:prstGeom prst="wedgeRoundRectCallout">
            <a:avLst>
              <a:gd name="adj1" fmla="val -75475"/>
              <a:gd name="adj2" fmla="val -4670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200" b="1" dirty="0" smtClean="0"/>
              <a:t>Si le calcul B1/B3 provoque une erreur (c’est la cas ici avec un diviseur à 0), alors la valeur est 1, sinon la valeur est B1/B3</a:t>
            </a:r>
            <a:endParaRPr lang="fr-FR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formules matricielles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z="32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4D2B25-4388-4132-A18B-4A4D4F30D72A}" type="slidenum">
              <a:rPr lang="fr-BE" smtClean="0"/>
              <a:pPr>
                <a:defRPr/>
              </a:pPr>
              <a:t>68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formules matricielles</a:t>
            </a:r>
            <a:br>
              <a:rPr lang="fr-FR" smtClean="0"/>
            </a:br>
            <a:r>
              <a:rPr lang="fr-FR" smtClean="0"/>
              <a:t>	</a:t>
            </a:r>
          </a:p>
        </p:txBody>
      </p:sp>
      <p:sp>
        <p:nvSpPr>
          <p:cNvPr id="59395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604448" cy="4572000"/>
          </a:xfrm>
        </p:spPr>
        <p:txBody>
          <a:bodyPr/>
          <a:lstStyle/>
          <a:p>
            <a:r>
              <a:rPr lang="fr-FR" dirty="0" smtClean="0"/>
              <a:t>L’écriture d’une formule matricielle permet l’application d’une formule à une matrice (plage de cellules)</a:t>
            </a:r>
          </a:p>
          <a:p>
            <a:r>
              <a:rPr lang="fr-FR" dirty="0" smtClean="0"/>
              <a:t>Elle est réalisé avec des fonctions de base : </a:t>
            </a:r>
          </a:p>
          <a:p>
            <a:pPr lvl="1"/>
            <a:r>
              <a:rPr lang="fr-FR" dirty="0" smtClean="0"/>
              <a:t>En sélectionnant la plage concernée par la formule</a:t>
            </a:r>
          </a:p>
          <a:p>
            <a:pPr lvl="1"/>
            <a:r>
              <a:rPr lang="fr-FR" dirty="0" smtClean="0"/>
              <a:t>En saisissant la formule appliquée à la plage</a:t>
            </a:r>
          </a:p>
          <a:p>
            <a:pPr lvl="2"/>
            <a:r>
              <a:rPr lang="fr-FR" dirty="0" smtClean="0"/>
              <a:t>Ex : =plage1*plage2</a:t>
            </a:r>
          </a:p>
          <a:p>
            <a:pPr lvl="1"/>
            <a:r>
              <a:rPr lang="fr-FR" dirty="0" smtClean="0"/>
              <a:t>Puis en validant par </a:t>
            </a:r>
            <a:r>
              <a:rPr lang="fr-FR" dirty="0" err="1" smtClean="0"/>
              <a:t>MAJ+CTRL+Entrée</a:t>
            </a:r>
            <a:endParaRPr lang="fr-FR" dirty="0" smtClean="0"/>
          </a:p>
          <a:p>
            <a:pPr lvl="1"/>
            <a:r>
              <a:rPr lang="fr-FR" dirty="0" smtClean="0"/>
              <a:t>La formule est encadrée d’accolades ouvrante et fermante et s’adresse à la totalité de la plage tout en utilisant la ligne/colonne actuelle pour effectuer ses calculs</a:t>
            </a:r>
          </a:p>
          <a:p>
            <a:r>
              <a:rPr lang="fr-FR" dirty="0" smtClean="0"/>
              <a:t>Des fonctions classiques comme SOMMEPROD agissent directement sur des matrices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A6891D-A8CF-45E8-A2CE-672D244BA0F1}" type="slidenum">
              <a:rPr lang="fr-BE" smtClean="0"/>
              <a:pPr>
                <a:defRPr/>
              </a:pPr>
              <a:t>69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166" y="2908224"/>
            <a:ext cx="6014154" cy="1672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6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482136" cy="1143000"/>
          </a:xfrm>
        </p:spPr>
        <p:txBody>
          <a:bodyPr/>
          <a:lstStyle/>
          <a:p>
            <a:r>
              <a:rPr lang="fr-FR" dirty="0" smtClean="0"/>
              <a:t>Les fonctions de recherche</a:t>
            </a:r>
            <a:br>
              <a:rPr lang="fr-FR" dirty="0" smtClean="0"/>
            </a:br>
            <a:r>
              <a:rPr lang="fr-FR" dirty="0" smtClean="0"/>
              <a:t>	RECHERCHEV/RECHERCHEH</a:t>
            </a:r>
          </a:p>
        </p:txBody>
      </p:sp>
      <p:sp>
        <p:nvSpPr>
          <p:cNvPr id="11267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79512" y="1447800"/>
            <a:ext cx="8964488" cy="4572000"/>
          </a:xfrm>
        </p:spPr>
        <p:txBody>
          <a:bodyPr/>
          <a:lstStyle/>
          <a:p>
            <a:r>
              <a:rPr lang="fr-FR" dirty="0" smtClean="0"/>
              <a:t>Ces fonctions permettent la localisation d’une valeur dans un ensemble </a:t>
            </a:r>
            <a:r>
              <a:rPr lang="fr-FR" dirty="0" smtClean="0"/>
              <a:t>de </a:t>
            </a:r>
            <a:r>
              <a:rPr lang="fr-FR" dirty="0" smtClean="0"/>
              <a:t>type « clef </a:t>
            </a:r>
            <a:r>
              <a:rPr lang="fr-FR" dirty="0" smtClean="0">
                <a:sym typeface="Wingdings" pitchFamily="2" charset="2"/>
              </a:rPr>
              <a:t></a:t>
            </a:r>
            <a:r>
              <a:rPr lang="fr-FR" dirty="0" smtClean="0"/>
              <a:t>valeur(s) »</a:t>
            </a:r>
          </a:p>
          <a:p>
            <a:pPr lvl="1"/>
            <a:r>
              <a:rPr lang="fr-FR" dirty="0" smtClean="0"/>
              <a:t>Par exemple, à partir d’un numéro </a:t>
            </a:r>
            <a:r>
              <a:rPr lang="fr-FR" dirty="0" smtClean="0"/>
              <a:t>de client, </a:t>
            </a:r>
            <a:r>
              <a:rPr lang="fr-FR" dirty="0" smtClean="0"/>
              <a:t>rechercher </a:t>
            </a:r>
            <a:r>
              <a:rPr lang="fr-FR" dirty="0" smtClean="0"/>
              <a:t>sa raison sociale (le </a:t>
            </a:r>
            <a:r>
              <a:rPr lang="fr-FR" dirty="0" smtClean="0"/>
              <a:t>numéro (</a:t>
            </a:r>
            <a:r>
              <a:rPr lang="fr-FR" b="1" dirty="0" smtClean="0"/>
              <a:t>clef</a:t>
            </a:r>
            <a:r>
              <a:rPr lang="fr-FR" dirty="0" smtClean="0"/>
              <a:t>) et le nom (</a:t>
            </a:r>
            <a:r>
              <a:rPr lang="fr-FR" b="1" dirty="0" smtClean="0"/>
              <a:t>valeur renvoyée</a:t>
            </a:r>
            <a:r>
              <a:rPr lang="fr-FR" dirty="0" smtClean="0"/>
              <a:t>)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En </a:t>
            </a:r>
            <a:r>
              <a:rPr lang="fr-FR" dirty="0" smtClean="0"/>
              <a:t>cas de succès </a:t>
            </a:r>
            <a:r>
              <a:rPr lang="fr-FR" dirty="0" smtClean="0"/>
              <a:t>(=</a:t>
            </a:r>
            <a:r>
              <a:rPr lang="fr-FR" i="1" dirty="0" smtClean="0"/>
              <a:t>la fonction a </a:t>
            </a:r>
            <a:r>
              <a:rPr lang="fr-FR" i="1" dirty="0" smtClean="0"/>
              <a:t>trouvé une correspondance dans les « clefs »</a:t>
            </a:r>
            <a:r>
              <a:rPr lang="fr-FR" dirty="0" smtClean="0"/>
              <a:t>), une des valeurs associées à la « clef » est renvoyée par la fonction</a:t>
            </a:r>
          </a:p>
          <a:p>
            <a:r>
              <a:rPr lang="fr-FR" dirty="0" smtClean="0"/>
              <a:t>En cas d’échec, un code erreur est renvoyé</a:t>
            </a:r>
          </a:p>
          <a:p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4F71FA-473B-48C0-9646-5FFD2A1E5930}" type="slidenum">
              <a:rPr lang="fr-BE" smtClean="0"/>
              <a:pPr>
                <a:defRPr/>
              </a:pPr>
              <a:t>7</a:t>
            </a:fld>
            <a:endParaRPr lang="fr-BE"/>
          </a:p>
        </p:txBody>
      </p:sp>
      <p:sp>
        <p:nvSpPr>
          <p:cNvPr id="2" name="Accolade ouvrante 1"/>
          <p:cNvSpPr/>
          <p:nvPr/>
        </p:nvSpPr>
        <p:spPr>
          <a:xfrm rot="5400000">
            <a:off x="2303747" y="2946659"/>
            <a:ext cx="720080" cy="1080121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Accolade ouvrante 8"/>
          <p:cNvSpPr/>
          <p:nvPr/>
        </p:nvSpPr>
        <p:spPr>
          <a:xfrm rot="5400000">
            <a:off x="4950042" y="1365629"/>
            <a:ext cx="828091" cy="4176464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à coins arrondis 2"/>
          <p:cNvSpPr/>
          <p:nvPr/>
        </p:nvSpPr>
        <p:spPr>
          <a:xfrm>
            <a:off x="107504" y="3068960"/>
            <a:ext cx="1152128" cy="596071"/>
          </a:xfrm>
          <a:prstGeom prst="wedgeRoundRectCallout">
            <a:avLst>
              <a:gd name="adj1" fmla="val 170142"/>
              <a:gd name="adj2" fmla="val -21393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liste des clefs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7452320" y="2996952"/>
            <a:ext cx="1656184" cy="864096"/>
          </a:xfrm>
          <a:prstGeom prst="wedgeRoundRectCallout">
            <a:avLst>
              <a:gd name="adj1" fmla="val -174819"/>
              <a:gd name="adj2" fmla="val -28549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liste des valeurs associées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formules matricielles</a:t>
            </a:r>
            <a:br>
              <a:rPr lang="fr-FR" smtClean="0"/>
            </a:br>
            <a:r>
              <a:rPr lang="fr-FR" smtClean="0"/>
              <a:t>	Formule matricielle</a:t>
            </a:r>
          </a:p>
        </p:txBody>
      </p:sp>
      <p:sp>
        <p:nvSpPr>
          <p:cNvPr id="60419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Exemple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30CC32-2CC2-4CFF-AB62-69FA73FAE33D}" type="slidenum">
              <a:rPr lang="fr-BE" smtClean="0"/>
              <a:pPr>
                <a:defRPr/>
              </a:pPr>
              <a:t>70</a:t>
            </a:fld>
            <a:endParaRPr lang="fr-BE"/>
          </a:p>
        </p:txBody>
      </p:sp>
      <p:pic>
        <p:nvPicPr>
          <p:cNvPr id="6042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903413"/>
            <a:ext cx="6072188" cy="405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4" name="ZoneTexte 8"/>
          <p:cNvSpPr txBox="1">
            <a:spLocks noChangeArrowheads="1"/>
          </p:cNvSpPr>
          <p:nvPr/>
        </p:nvSpPr>
        <p:spPr bwMode="auto">
          <a:xfrm>
            <a:off x="5643563" y="1643063"/>
            <a:ext cx="31607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{=C3:C11*D3:D11}</a:t>
            </a:r>
          </a:p>
        </p:txBody>
      </p:sp>
      <p:pic>
        <p:nvPicPr>
          <p:cNvPr id="6042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46838" y="2786063"/>
            <a:ext cx="2411412" cy="315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Accolade ouvrante 10"/>
          <p:cNvSpPr/>
          <p:nvPr/>
        </p:nvSpPr>
        <p:spPr>
          <a:xfrm rot="16200000">
            <a:off x="4107656" y="1964532"/>
            <a:ext cx="214313" cy="571500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Accolade ouvrante 11"/>
          <p:cNvSpPr/>
          <p:nvPr/>
        </p:nvSpPr>
        <p:spPr>
          <a:xfrm rot="16200000">
            <a:off x="4750593" y="1964532"/>
            <a:ext cx="214313" cy="571500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Accolade ouvrante 13"/>
          <p:cNvSpPr/>
          <p:nvPr/>
        </p:nvSpPr>
        <p:spPr>
          <a:xfrm rot="16200000">
            <a:off x="6429375" y="1714501"/>
            <a:ext cx="357187" cy="1071562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" name="Accolade ouvrante 14"/>
          <p:cNvSpPr/>
          <p:nvPr/>
        </p:nvSpPr>
        <p:spPr>
          <a:xfrm rot="16200000">
            <a:off x="7786688" y="1714500"/>
            <a:ext cx="357187" cy="1071563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2928938" y="3130550"/>
            <a:ext cx="1143000" cy="257175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4071938" y="3143250"/>
            <a:ext cx="1143000" cy="257175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9" name="Connecteur droit avec flèche 18"/>
          <p:cNvCxnSpPr/>
          <p:nvPr/>
        </p:nvCxnSpPr>
        <p:spPr>
          <a:xfrm>
            <a:off x="6000750" y="2500313"/>
            <a:ext cx="1714500" cy="428625"/>
          </a:xfrm>
          <a:prstGeom prst="straightConnector1">
            <a:avLst/>
          </a:prstGeom>
          <a:ln w="5080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16" idx="0"/>
            <a:endCxn id="11" idx="1"/>
          </p:cNvCxnSpPr>
          <p:nvPr/>
        </p:nvCxnSpPr>
        <p:spPr>
          <a:xfrm rot="5400000" flipH="1" flipV="1">
            <a:off x="3471070" y="2386806"/>
            <a:ext cx="773112" cy="714375"/>
          </a:xfrm>
          <a:prstGeom prst="straightConnector1">
            <a:avLst/>
          </a:prstGeom>
          <a:ln w="50800">
            <a:solidFill>
              <a:srgbClr val="FF0000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stCxn id="17" idx="0"/>
            <a:endCxn id="12" idx="1"/>
          </p:cNvCxnSpPr>
          <p:nvPr/>
        </p:nvCxnSpPr>
        <p:spPr>
          <a:xfrm rot="5400000" flipH="1" flipV="1">
            <a:off x="4357688" y="2643188"/>
            <a:ext cx="785812" cy="214312"/>
          </a:xfrm>
          <a:prstGeom prst="straightConnector1">
            <a:avLst/>
          </a:prstGeom>
          <a:ln w="50800">
            <a:solidFill>
              <a:srgbClr val="FF0000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435" name="ZoneTexte 25"/>
          <p:cNvSpPr txBox="1">
            <a:spLocks noChangeArrowheads="1"/>
          </p:cNvSpPr>
          <p:nvPr/>
        </p:nvSpPr>
        <p:spPr bwMode="auto">
          <a:xfrm>
            <a:off x="4143375" y="2286000"/>
            <a:ext cx="512763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6600">
                <a:solidFill>
                  <a:srgbClr val="FF0000"/>
                </a:solidFill>
              </a:rPr>
              <a:t>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Formules matricielles</a:t>
            </a:r>
            <a:br>
              <a:rPr lang="fr-FR" smtClean="0"/>
            </a:br>
            <a:r>
              <a:rPr lang="fr-FR" smtClean="0"/>
              <a:t>	fonction SOMMEPROD</a:t>
            </a:r>
          </a:p>
        </p:txBody>
      </p:sp>
      <p:sp>
        <p:nvSpPr>
          <p:cNvPr id="6144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Cette fonction attend</a:t>
            </a:r>
          </a:p>
          <a:p>
            <a:pPr lvl="1"/>
            <a:r>
              <a:rPr lang="fr-FR" dirty="0" smtClean="0"/>
              <a:t>Au moins 2 matrices de mêmes dimensions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r>
              <a:rPr lang="fr-FR" dirty="0" smtClean="0"/>
              <a:t>En cas de succès, la fonction renvoie la somme des produits des matrices</a:t>
            </a:r>
          </a:p>
          <a:p>
            <a:r>
              <a:rPr lang="fr-FR" dirty="0" smtClean="0"/>
              <a:t>En cas d’échec, un code erreur est renvoyé</a:t>
            </a:r>
          </a:p>
          <a:p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F9959F-40DB-468C-B1B4-7E82EADE9CA6}" type="slidenum">
              <a:rPr lang="fr-BE" smtClean="0"/>
              <a:pPr>
                <a:defRPr/>
              </a:pPr>
              <a:t>71</a:t>
            </a:fld>
            <a:endParaRPr lang="fr-BE"/>
          </a:p>
        </p:txBody>
      </p:sp>
      <p:pic>
        <p:nvPicPr>
          <p:cNvPr id="6144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8507" y="2420888"/>
            <a:ext cx="66436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Formules matricielles</a:t>
            </a:r>
            <a:br>
              <a:rPr lang="fr-FR" smtClean="0"/>
            </a:br>
            <a:r>
              <a:rPr lang="fr-FR" smtClean="0"/>
              <a:t>	fonction SOMMEPROD</a:t>
            </a:r>
          </a:p>
        </p:txBody>
      </p:sp>
      <p:sp>
        <p:nvSpPr>
          <p:cNvPr id="62467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Exemple : </a:t>
            </a:r>
          </a:p>
          <a:p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90AED9-1CAF-488D-ACA1-035EAFAC6ADA}" type="slidenum">
              <a:rPr lang="fr-BE" smtClean="0"/>
              <a:pPr>
                <a:defRPr/>
              </a:pPr>
              <a:t>72</a:t>
            </a:fld>
            <a:endParaRPr lang="fr-BE"/>
          </a:p>
        </p:txBody>
      </p:sp>
      <p:pic>
        <p:nvPicPr>
          <p:cNvPr id="6247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1857375"/>
            <a:ext cx="7091363" cy="470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3214688" y="3214688"/>
            <a:ext cx="642937" cy="300037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3857625" y="3214688"/>
            <a:ext cx="642938" cy="300037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Accolade ouvrante 10"/>
          <p:cNvSpPr/>
          <p:nvPr/>
        </p:nvSpPr>
        <p:spPr>
          <a:xfrm rot="16200000">
            <a:off x="6215062" y="1928813"/>
            <a:ext cx="214313" cy="642938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Accolade ouvrante 11"/>
          <p:cNvSpPr/>
          <p:nvPr/>
        </p:nvSpPr>
        <p:spPr>
          <a:xfrm rot="16200000">
            <a:off x="6893718" y="1964532"/>
            <a:ext cx="214313" cy="571500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Rectangle à coins arrondis 13"/>
          <p:cNvSpPr/>
          <p:nvPr/>
        </p:nvSpPr>
        <p:spPr>
          <a:xfrm>
            <a:off x="5076057" y="3571875"/>
            <a:ext cx="4067944" cy="1428750"/>
          </a:xfrm>
          <a:prstGeom prst="wedgeRoundRectCallout">
            <a:avLst>
              <a:gd name="adj1" fmla="val -52170"/>
              <a:gd name="adj2" fmla="val -147200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000" dirty="0"/>
              <a:t>Peut être remplacé par l’écriture matricielle : </a:t>
            </a:r>
            <a:r>
              <a:rPr lang="fr-FR" sz="2000" b="1" dirty="0"/>
              <a:t>{=SOMME(C3:C11*D3:D11)}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de bases de données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z="32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1C4276-1DAE-4576-82AB-1A62B8414564}" type="slidenum">
              <a:rPr lang="fr-BE" smtClean="0"/>
              <a:pPr>
                <a:defRPr/>
              </a:pPr>
              <a:t>73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de bases de données</a:t>
            </a:r>
            <a:br>
              <a:rPr lang="fr-FR" smtClean="0"/>
            </a:br>
            <a:endParaRPr lang="fr-FR" smtClean="0"/>
          </a:p>
        </p:txBody>
      </p:sp>
      <p:sp>
        <p:nvSpPr>
          <p:cNvPr id="64515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Dans un classeur, une base de données est représentée par une plage de cellules formant une liste avec :</a:t>
            </a:r>
          </a:p>
          <a:p>
            <a:pPr lvl="1"/>
            <a:r>
              <a:rPr lang="fr-FR" smtClean="0"/>
              <a:t>En colonne : les champs</a:t>
            </a:r>
          </a:p>
          <a:p>
            <a:pPr lvl="1"/>
            <a:r>
              <a:rPr lang="fr-FR" smtClean="0"/>
              <a:t>En ligne :  les enregistrements, </a:t>
            </a:r>
            <a:r>
              <a:rPr lang="fr-FR" b="1" smtClean="0"/>
              <a:t>la première ligne </a:t>
            </a:r>
            <a:r>
              <a:rPr lang="fr-FR" smtClean="0"/>
              <a:t>(étiquettes) </a:t>
            </a:r>
            <a:r>
              <a:rPr lang="fr-FR" b="1" smtClean="0"/>
              <a:t>étant réservée aux noms des champs </a:t>
            </a:r>
            <a:r>
              <a:rPr lang="fr-FR" smtClean="0"/>
              <a:t>(les champs sont adressés par leur nom ou leur position à partir de 1, pour la 1ère colonne)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A9884-0CEC-44E9-AB8E-3860287DEA65}" type="slidenum">
              <a:rPr lang="fr-BE" smtClean="0"/>
              <a:pPr>
                <a:defRPr/>
              </a:pPr>
              <a:t>74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de bases de données</a:t>
            </a:r>
            <a:br>
              <a:rPr lang="fr-FR" smtClean="0"/>
            </a:br>
            <a:endParaRPr lang="fr-FR" smtClean="0"/>
          </a:p>
        </p:txBody>
      </p:sp>
      <p:sp>
        <p:nvSpPr>
          <p:cNvPr id="65539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dirty="0" smtClean="0"/>
              <a:t>Des fonctions spécifiques permettent l’accès  à une base de données en précisant des critères sous forme d’expressions logiques</a:t>
            </a:r>
          </a:p>
          <a:p>
            <a:r>
              <a:rPr lang="fr-FR" dirty="0" smtClean="0"/>
              <a:t>Les noms des fonctions disponibles sont préfixés par BD : BDLIRE, BDSOMME, BDMOYENNE, BDMIN, BDMAX, etc.</a:t>
            </a:r>
          </a:p>
          <a:p>
            <a:r>
              <a:rPr lang="fr-FR" dirty="0" smtClean="0"/>
              <a:t>Elles attendent 3 arguments :</a:t>
            </a:r>
          </a:p>
          <a:p>
            <a:pPr lvl="1"/>
            <a:r>
              <a:rPr lang="fr-FR" dirty="0" smtClean="0"/>
              <a:t>La plage de la base de données </a:t>
            </a:r>
          </a:p>
          <a:p>
            <a:pPr lvl="1"/>
            <a:r>
              <a:rPr lang="fr-FR" dirty="0" smtClean="0"/>
              <a:t>Le nom ou la position du champ renvoyé (ou du champ sur lequel la fonction est appliquée, pour une somme, par exemple)</a:t>
            </a:r>
          </a:p>
          <a:p>
            <a:pPr lvl="1"/>
            <a:r>
              <a:rPr lang="fr-FR" dirty="0" smtClean="0"/>
              <a:t>Une plage de critères permettant de restreindre le nombre de ligne exploitées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7902ED-5EB7-4261-95F4-E9ADD934D58F}" type="slidenum">
              <a:rPr lang="fr-BE" smtClean="0"/>
              <a:pPr>
                <a:defRPr/>
              </a:pPr>
              <a:t>75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de bases de données</a:t>
            </a:r>
            <a:br>
              <a:rPr lang="fr-FR" smtClean="0"/>
            </a:br>
            <a:r>
              <a:rPr lang="fr-FR" smtClean="0"/>
              <a:t>	Fonction BDLIRE</a:t>
            </a:r>
          </a:p>
        </p:txBody>
      </p:sp>
      <p:sp>
        <p:nvSpPr>
          <p:cNvPr id="6656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dirty="0" smtClean="0"/>
              <a:t> la fonction attend</a:t>
            </a:r>
          </a:p>
          <a:p>
            <a:pPr lvl="1"/>
            <a:r>
              <a:rPr lang="fr-FR" dirty="0" smtClean="0"/>
              <a:t>Une base de données (plage de cellules)</a:t>
            </a:r>
          </a:p>
          <a:p>
            <a:pPr lvl="1"/>
            <a:r>
              <a:rPr lang="fr-FR" dirty="0" smtClean="0"/>
              <a:t>Le nom d’une colonne à renvoyer</a:t>
            </a:r>
          </a:p>
          <a:p>
            <a:pPr lvl="1"/>
            <a:r>
              <a:rPr lang="fr-FR" dirty="0" smtClean="0"/>
              <a:t>La plage qui précise les critères de sélection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r>
              <a:rPr lang="fr-FR" dirty="0" smtClean="0"/>
              <a:t>En cas de succès, la fonction renvoie la valeur sélectionnée (une seule valeur)</a:t>
            </a:r>
          </a:p>
          <a:p>
            <a:r>
              <a:rPr lang="fr-FR" dirty="0" smtClean="0"/>
              <a:t>En cas d’échec la fonction renvoie un code erreur :</a:t>
            </a:r>
          </a:p>
          <a:p>
            <a:pPr lvl="1"/>
            <a:r>
              <a:rPr lang="fr-FR" dirty="0" smtClean="0"/>
              <a:t>aucune valeur trouvée : #VALEUR </a:t>
            </a:r>
          </a:p>
          <a:p>
            <a:pPr lvl="1"/>
            <a:r>
              <a:rPr lang="fr-FR" dirty="0" smtClean="0"/>
              <a:t>ou plusieurs valeurs trouvée : #NOMBRE </a:t>
            </a:r>
          </a:p>
          <a:p>
            <a:pPr lvl="1"/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62731D-03BE-47EE-8474-6CBC24CD1B20}" type="slidenum">
              <a:rPr lang="fr-BE" smtClean="0"/>
              <a:pPr>
                <a:defRPr/>
              </a:pPr>
              <a:t>76</a:t>
            </a:fld>
            <a:endParaRPr lang="fr-BE"/>
          </a:p>
        </p:txBody>
      </p:sp>
      <p:pic>
        <p:nvPicPr>
          <p:cNvPr id="6656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41438" y="3219450"/>
            <a:ext cx="5588000" cy="99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de bases de données</a:t>
            </a:r>
            <a:br>
              <a:rPr lang="fr-FR" smtClean="0"/>
            </a:br>
            <a:r>
              <a:rPr lang="fr-FR" smtClean="0"/>
              <a:t>	Fonction BDLIRE</a:t>
            </a:r>
          </a:p>
        </p:txBody>
      </p:sp>
      <p:sp>
        <p:nvSpPr>
          <p:cNvPr id="67587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sz="2400" dirty="0" smtClean="0"/>
              <a:t> Exemple :</a:t>
            </a:r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r>
              <a:rPr lang="fr-FR" sz="2400" dirty="0" smtClean="0"/>
              <a:t>Plusieurs critères peuvent être spécifiés : sur des colonnes (ET) et/ou sur </a:t>
            </a:r>
            <a:r>
              <a:rPr lang="fr-FR" sz="2000" dirty="0" smtClean="0"/>
              <a:t>des</a:t>
            </a:r>
            <a:r>
              <a:rPr lang="fr-FR" sz="2400" dirty="0" smtClean="0"/>
              <a:t> lignes (OU) (proche du mode QBE d’Access)</a:t>
            </a:r>
          </a:p>
          <a:p>
            <a:pPr lvl="1"/>
            <a:endParaRPr lang="fr-FR" sz="20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281268-8F58-4201-AF6E-5173449FE058}" type="slidenum">
              <a:rPr lang="fr-BE" smtClean="0"/>
              <a:pPr>
                <a:defRPr/>
              </a:pPr>
              <a:t>77</a:t>
            </a:fld>
            <a:endParaRPr lang="fr-BE"/>
          </a:p>
        </p:txBody>
      </p:sp>
      <p:pic>
        <p:nvPicPr>
          <p:cNvPr id="6759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928813"/>
            <a:ext cx="8215313" cy="362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9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38" y="3071813"/>
            <a:ext cx="207645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Connecteur droit avec flèche 13"/>
          <p:cNvCxnSpPr/>
          <p:nvPr/>
        </p:nvCxnSpPr>
        <p:spPr>
          <a:xfrm>
            <a:off x="6000750" y="3357563"/>
            <a:ext cx="1071563" cy="1587"/>
          </a:xfrm>
          <a:prstGeom prst="straightConnector1">
            <a:avLst/>
          </a:prstGeom>
          <a:ln w="508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ccolade ouvrante 14"/>
          <p:cNvSpPr/>
          <p:nvPr/>
        </p:nvSpPr>
        <p:spPr>
          <a:xfrm rot="16200000">
            <a:off x="6215062" y="2071688"/>
            <a:ext cx="214313" cy="642938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Accolade ouvrante 15"/>
          <p:cNvSpPr/>
          <p:nvPr/>
        </p:nvSpPr>
        <p:spPr>
          <a:xfrm rot="16200000">
            <a:off x="7076281" y="2107407"/>
            <a:ext cx="214313" cy="571500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" name="Accolade ouvrante 16"/>
          <p:cNvSpPr/>
          <p:nvPr/>
        </p:nvSpPr>
        <p:spPr>
          <a:xfrm rot="16200000">
            <a:off x="7822406" y="2107407"/>
            <a:ext cx="214313" cy="571500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714375" y="2786063"/>
            <a:ext cx="3071813" cy="2643187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5286375" y="2786063"/>
            <a:ext cx="1571625" cy="78581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de bases de données</a:t>
            </a:r>
            <a:br>
              <a:rPr lang="fr-FR" smtClean="0"/>
            </a:br>
            <a:r>
              <a:rPr lang="fr-FR" smtClean="0"/>
              <a:t>	Fonction BDSOMME</a:t>
            </a:r>
          </a:p>
        </p:txBody>
      </p:sp>
      <p:sp>
        <p:nvSpPr>
          <p:cNvPr id="68611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338120" cy="4572000"/>
          </a:xfrm>
        </p:spPr>
        <p:txBody>
          <a:bodyPr/>
          <a:lstStyle/>
          <a:p>
            <a:r>
              <a:rPr lang="fr-FR" dirty="0" smtClean="0"/>
              <a:t> la fonction attend</a:t>
            </a:r>
          </a:p>
          <a:p>
            <a:pPr lvl="1"/>
            <a:r>
              <a:rPr lang="fr-FR" dirty="0" smtClean="0"/>
              <a:t>Une base de données (plage de cellules)</a:t>
            </a:r>
          </a:p>
          <a:p>
            <a:pPr lvl="1"/>
            <a:r>
              <a:rPr lang="fr-FR" dirty="0" smtClean="0"/>
              <a:t>Le nom d’une colonne à additionner</a:t>
            </a:r>
          </a:p>
          <a:p>
            <a:pPr lvl="1"/>
            <a:r>
              <a:rPr lang="fr-FR" dirty="0" smtClean="0"/>
              <a:t>La plage qui précise les critères de sélection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r>
              <a:rPr lang="fr-FR" dirty="0" smtClean="0"/>
              <a:t>En cas de succès, la fonction renvoie la somme des valeurs du champ</a:t>
            </a:r>
          </a:p>
          <a:p>
            <a:r>
              <a:rPr lang="fr-FR" dirty="0" smtClean="0"/>
              <a:t>En cas d’échec la fonction renvoie un code erreur :</a:t>
            </a:r>
          </a:p>
          <a:p>
            <a:pPr lvl="1"/>
            <a:r>
              <a:rPr lang="fr-FR" dirty="0" smtClean="0"/>
              <a:t>aucune valeur trouvée : #VALEUR </a:t>
            </a:r>
          </a:p>
          <a:p>
            <a:pPr lvl="1"/>
            <a:r>
              <a:rPr lang="fr-FR" dirty="0" smtClean="0"/>
              <a:t>ou plusieurs valeurs trouvée : #NOMBRE </a:t>
            </a:r>
          </a:p>
          <a:p>
            <a:pPr lvl="1"/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55754C-764F-4C09-8DC8-ECE65761B7FF}" type="slidenum">
              <a:rPr lang="fr-BE" smtClean="0"/>
              <a:pPr>
                <a:defRPr/>
              </a:pPr>
              <a:t>78</a:t>
            </a:fld>
            <a:endParaRPr lang="fr-BE"/>
          </a:p>
        </p:txBody>
      </p:sp>
      <p:pic>
        <p:nvPicPr>
          <p:cNvPr id="6861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209925"/>
            <a:ext cx="70231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de bases de données</a:t>
            </a:r>
            <a:br>
              <a:rPr lang="fr-FR" smtClean="0"/>
            </a:br>
            <a:r>
              <a:rPr lang="fr-FR" smtClean="0"/>
              <a:t>	Fonction BDSOMME</a:t>
            </a:r>
          </a:p>
        </p:txBody>
      </p:sp>
      <p:sp>
        <p:nvSpPr>
          <p:cNvPr id="69635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 Exemple :</a:t>
            </a:r>
          </a:p>
          <a:p>
            <a:endParaRPr lang="fr-FR" smtClean="0"/>
          </a:p>
          <a:p>
            <a:endParaRPr lang="fr-FR" smtClean="0"/>
          </a:p>
          <a:p>
            <a:endParaRPr lang="fr-FR" smtClean="0"/>
          </a:p>
          <a:p>
            <a:endParaRPr lang="fr-FR" smtClean="0"/>
          </a:p>
          <a:p>
            <a:endParaRPr lang="fr-FR" smtClean="0"/>
          </a:p>
          <a:p>
            <a:endParaRPr lang="fr-FR" smtClean="0"/>
          </a:p>
          <a:p>
            <a:endParaRPr lang="fr-FR" smtClean="0"/>
          </a:p>
          <a:p>
            <a:endParaRPr lang="fr-FR" smtClean="0"/>
          </a:p>
          <a:p>
            <a:pPr lvl="1"/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72AEBB-28E7-401D-B548-3E9955C0AE56}" type="slidenum">
              <a:rPr lang="fr-BE" smtClean="0"/>
              <a:pPr>
                <a:defRPr/>
              </a:pPr>
              <a:t>79</a:t>
            </a:fld>
            <a:endParaRPr lang="fr-BE"/>
          </a:p>
        </p:txBody>
      </p:sp>
      <p:pic>
        <p:nvPicPr>
          <p:cNvPr id="6963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2000250"/>
            <a:ext cx="8715375" cy="324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Accolade ouvrante 11"/>
          <p:cNvSpPr/>
          <p:nvPr/>
        </p:nvSpPr>
        <p:spPr>
          <a:xfrm rot="16200000">
            <a:off x="6000751" y="2143125"/>
            <a:ext cx="214312" cy="642937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Accolade ouvrante 12"/>
          <p:cNvSpPr/>
          <p:nvPr/>
        </p:nvSpPr>
        <p:spPr>
          <a:xfrm rot="16200000">
            <a:off x="6643688" y="2286000"/>
            <a:ext cx="214312" cy="357188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" name="Accolade ouvrante 14"/>
          <p:cNvSpPr/>
          <p:nvPr/>
        </p:nvSpPr>
        <p:spPr>
          <a:xfrm rot="16200000">
            <a:off x="7179469" y="2178844"/>
            <a:ext cx="214312" cy="571500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642938" y="2786063"/>
            <a:ext cx="4143375" cy="242887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6143625" y="2786063"/>
            <a:ext cx="2714625" cy="71437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9" name="Connecteur droit avec flèche 18"/>
          <p:cNvCxnSpPr/>
          <p:nvPr/>
        </p:nvCxnSpPr>
        <p:spPr>
          <a:xfrm>
            <a:off x="6286500" y="3903663"/>
            <a:ext cx="2500313" cy="1587"/>
          </a:xfrm>
          <a:prstGeom prst="straightConnector1">
            <a:avLst/>
          </a:prstGeom>
          <a:ln w="5080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46" name="ZoneTexte 10"/>
          <p:cNvSpPr txBox="1">
            <a:spLocks noChangeArrowheads="1"/>
          </p:cNvSpPr>
          <p:nvPr/>
        </p:nvSpPr>
        <p:spPr bwMode="auto">
          <a:xfrm>
            <a:off x="7148513" y="3630613"/>
            <a:ext cx="709612" cy="584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3200" b="1"/>
              <a:t>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RECHERCHEV</a:t>
            </a:r>
            <a:br>
              <a:rPr lang="fr-FR" dirty="0" smtClean="0"/>
            </a:br>
            <a:r>
              <a:rPr lang="fr-FR" dirty="0" smtClean="0"/>
              <a:t>recherche Verticale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recherche exacte</a:t>
            </a:r>
          </a:p>
          <a:p>
            <a:r>
              <a:rPr lang="fr-FR" dirty="0" smtClean="0"/>
              <a:t>ou</a:t>
            </a:r>
          </a:p>
          <a:p>
            <a:r>
              <a:rPr lang="fr-FR" dirty="0" smtClean="0"/>
              <a:t>recherche par intervalles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28F79-0513-4B4C-A17F-3F4E8F232B31}" type="slidenum">
              <a:rPr lang="fr-BE" smtClean="0"/>
              <a:pPr>
                <a:defRPr/>
              </a:pPr>
              <a:t>8</a:t>
            </a:fld>
            <a:endParaRPr lang="fr-BE"/>
          </a:p>
        </p:txBody>
      </p:sp>
      <p:sp>
        <p:nvSpPr>
          <p:cNvPr id="6" name="Rectangle à coins arrondis 5"/>
          <p:cNvSpPr/>
          <p:nvPr/>
        </p:nvSpPr>
        <p:spPr>
          <a:xfrm>
            <a:off x="1187624" y="4077072"/>
            <a:ext cx="6336704" cy="187220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effectuer </a:t>
            </a:r>
            <a:r>
              <a:rPr lang="fr-FR" sz="2400" dirty="0"/>
              <a:t>une recherche dans la première colonne d’une plage de cellules, puis obtenir la valeur d’une cellule appartenant à la même ligne de la plage</a:t>
            </a:r>
          </a:p>
        </p:txBody>
      </p:sp>
    </p:spTree>
    <p:extLst>
      <p:ext uri="{BB962C8B-B14F-4D97-AF65-F5344CB8AC3E}">
        <p14:creationId xmlns:p14="http://schemas.microsoft.com/office/powerpoint/2010/main" val="7549860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de bases de données</a:t>
            </a:r>
            <a:br>
              <a:rPr lang="fr-FR" smtClean="0"/>
            </a:br>
            <a:r>
              <a:rPr lang="fr-FR" smtClean="0"/>
              <a:t>	Fonction BDSOMME</a:t>
            </a:r>
          </a:p>
        </p:txBody>
      </p:sp>
      <p:sp>
        <p:nvSpPr>
          <p:cNvPr id="70659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 Exemple :</a:t>
            </a:r>
          </a:p>
          <a:p>
            <a:endParaRPr lang="fr-FR" smtClean="0"/>
          </a:p>
          <a:p>
            <a:endParaRPr lang="fr-FR" smtClean="0"/>
          </a:p>
          <a:p>
            <a:endParaRPr lang="fr-FR" smtClean="0"/>
          </a:p>
          <a:p>
            <a:endParaRPr lang="fr-FR" smtClean="0"/>
          </a:p>
          <a:p>
            <a:endParaRPr lang="fr-FR" smtClean="0"/>
          </a:p>
          <a:p>
            <a:endParaRPr lang="fr-FR" smtClean="0"/>
          </a:p>
          <a:p>
            <a:endParaRPr lang="fr-FR" smtClean="0"/>
          </a:p>
          <a:p>
            <a:endParaRPr lang="fr-FR" smtClean="0"/>
          </a:p>
          <a:p>
            <a:pPr lvl="1"/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41260-AA48-427A-8420-0C4B783E74D4}" type="slidenum">
              <a:rPr lang="fr-BE" smtClean="0"/>
              <a:pPr>
                <a:defRPr/>
              </a:pPr>
              <a:t>80</a:t>
            </a:fld>
            <a:endParaRPr lang="fr-BE"/>
          </a:p>
        </p:txBody>
      </p:sp>
      <p:pic>
        <p:nvPicPr>
          <p:cNvPr id="7066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888" y="2000250"/>
            <a:ext cx="8742362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ccolade ouvrante 9"/>
          <p:cNvSpPr/>
          <p:nvPr/>
        </p:nvSpPr>
        <p:spPr>
          <a:xfrm rot="16200000">
            <a:off x="6858000" y="2182813"/>
            <a:ext cx="214313" cy="642937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Accolade ouvrante 11"/>
          <p:cNvSpPr/>
          <p:nvPr/>
        </p:nvSpPr>
        <p:spPr>
          <a:xfrm rot="16200000">
            <a:off x="7572375" y="2325688"/>
            <a:ext cx="214313" cy="357187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Accolade ouvrante 12"/>
          <p:cNvSpPr/>
          <p:nvPr/>
        </p:nvSpPr>
        <p:spPr>
          <a:xfrm rot="16200000">
            <a:off x="8251031" y="2218532"/>
            <a:ext cx="214313" cy="571500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4" name="Connecteur droit avec flèche 13"/>
          <p:cNvCxnSpPr/>
          <p:nvPr/>
        </p:nvCxnSpPr>
        <p:spPr>
          <a:xfrm rot="5400000">
            <a:off x="5821363" y="3749675"/>
            <a:ext cx="1357312" cy="1588"/>
          </a:xfrm>
          <a:prstGeom prst="straightConnector1">
            <a:avLst/>
          </a:prstGeom>
          <a:ln w="5080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68" name="ZoneTexte 10"/>
          <p:cNvSpPr txBox="1">
            <a:spLocks noChangeArrowheads="1"/>
          </p:cNvSpPr>
          <p:nvPr/>
        </p:nvSpPr>
        <p:spPr bwMode="auto">
          <a:xfrm>
            <a:off x="6129338" y="3416300"/>
            <a:ext cx="800100" cy="584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3200" b="1"/>
              <a:t>OU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42938" y="2928938"/>
            <a:ext cx="4786312" cy="278606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7000875" y="2928938"/>
            <a:ext cx="1571625" cy="1214437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Raccourcis clavier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fr-FR" sz="3200" dirty="0" smtClean="0"/>
              <a:t>Sous Windows</a:t>
            </a:r>
            <a:endParaRPr lang="fr-FR" sz="32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FE219-8AAD-45F5-9F5A-9C91A0D3E84C}" type="slidenum">
              <a:rPr lang="fr-BE" smtClean="0"/>
              <a:pPr>
                <a:defRPr/>
              </a:pPr>
              <a:t>81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Raccourcis clavier</a:t>
            </a:r>
            <a:br>
              <a:rPr lang="fr-FR" dirty="0" smtClean="0"/>
            </a:br>
            <a:r>
              <a:rPr lang="fr-FR" dirty="0" smtClean="0"/>
              <a:t>	raccourcis usuels</a:t>
            </a:r>
          </a:p>
        </p:txBody>
      </p:sp>
      <p:sp>
        <p:nvSpPr>
          <p:cNvPr id="72707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z="2000" dirty="0" smtClean="0"/>
              <a:t>CTRL-C : copier</a:t>
            </a:r>
          </a:p>
          <a:p>
            <a:r>
              <a:rPr lang="fr-FR" sz="2000" dirty="0" smtClean="0"/>
              <a:t>CTRL-X : couper</a:t>
            </a:r>
          </a:p>
          <a:p>
            <a:r>
              <a:rPr lang="fr-FR" sz="2000" dirty="0" smtClean="0"/>
              <a:t>CTRL-V : coller</a:t>
            </a:r>
          </a:p>
          <a:p>
            <a:r>
              <a:rPr lang="fr-FR" sz="2000" dirty="0" smtClean="0"/>
              <a:t>CTRL-S : enregistrer</a:t>
            </a:r>
          </a:p>
          <a:p>
            <a:r>
              <a:rPr lang="fr-FR" sz="2000" dirty="0" smtClean="0"/>
              <a:t>CTRL-Z : annuler la dernière opération</a:t>
            </a:r>
          </a:p>
          <a:p>
            <a:r>
              <a:rPr lang="fr-FR" sz="2000" dirty="0" smtClean="0"/>
              <a:t>CTRL-Y : rétablir la dernière opération</a:t>
            </a:r>
          </a:p>
          <a:p>
            <a:r>
              <a:rPr lang="fr-FR" sz="2000" dirty="0" smtClean="0"/>
              <a:t>CTRL+Home  : retour en haut à gauche</a:t>
            </a:r>
          </a:p>
          <a:p>
            <a:r>
              <a:rPr lang="fr-FR" sz="2000" dirty="0" smtClean="0"/>
              <a:t>CTRL-A : tout sélectionner (EXCEL :plage environnante)</a:t>
            </a:r>
          </a:p>
          <a:p>
            <a:r>
              <a:rPr lang="fr-FR" sz="2000" dirty="0" smtClean="0"/>
              <a:t>CTRL-</a:t>
            </a:r>
            <a:r>
              <a:rPr lang="fr-FR" sz="2000" dirty="0" err="1" smtClean="0"/>
              <a:t>PageDown</a:t>
            </a:r>
            <a:r>
              <a:rPr lang="fr-FR" sz="2000" dirty="0" smtClean="0"/>
              <a:t> : afficher la feuille suivante</a:t>
            </a:r>
          </a:p>
          <a:p>
            <a:r>
              <a:rPr lang="fr-FR" sz="2000" dirty="0" smtClean="0"/>
              <a:t>CTRL-</a:t>
            </a:r>
            <a:r>
              <a:rPr lang="fr-FR" sz="2000" dirty="0" err="1" smtClean="0"/>
              <a:t>PageUp</a:t>
            </a:r>
            <a:r>
              <a:rPr lang="fr-FR" sz="2000" dirty="0" smtClean="0"/>
              <a:t> : afficher la feuille précédente</a:t>
            </a:r>
          </a:p>
          <a:p>
            <a:r>
              <a:rPr lang="fr-FR" sz="2000" dirty="0" smtClean="0"/>
              <a:t>F1 : afficher l’aide</a:t>
            </a:r>
          </a:p>
          <a:p>
            <a:r>
              <a:rPr lang="fr-FR" sz="2000" dirty="0" smtClean="0"/>
              <a:t>F4 : EXCEL : passer une référence en absolu </a:t>
            </a:r>
            <a:r>
              <a:rPr lang="fr-FR" sz="2000" dirty="0" smtClean="0"/>
              <a:t>(C6 </a:t>
            </a:r>
            <a:r>
              <a:rPr lang="fr-FR" sz="2000" dirty="0" smtClean="0">
                <a:sym typeface="Wingdings" panose="05000000000000000000" pitchFamily="2" charset="2"/>
              </a:rPr>
              <a:t> </a:t>
            </a:r>
            <a:r>
              <a:rPr lang="fr-FR" sz="2000" dirty="0" smtClean="0"/>
              <a:t>$C$6)</a:t>
            </a:r>
            <a:endParaRPr lang="fr-FR" sz="2000" dirty="0" smtClean="0"/>
          </a:p>
          <a:p>
            <a:endParaRPr lang="fr-FR" sz="20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C9BE79-4D7A-43FC-9B0C-E4D01B01F7F2}" type="slidenum">
              <a:rPr lang="fr-BE" smtClean="0"/>
              <a:pPr>
                <a:defRPr/>
              </a:pPr>
              <a:t>82</a:t>
            </a:fld>
            <a:endParaRPr lang="fr-BE"/>
          </a:p>
        </p:txBody>
      </p:sp>
      <p:sp>
        <p:nvSpPr>
          <p:cNvPr id="7" name="Rectangle à coins arrondis 6"/>
          <p:cNvSpPr/>
          <p:nvPr/>
        </p:nvSpPr>
        <p:spPr>
          <a:xfrm>
            <a:off x="6429375" y="4500563"/>
            <a:ext cx="2428875" cy="1214437"/>
          </a:xfrm>
          <a:prstGeom prst="wedgeRoundRectCallout">
            <a:avLst>
              <a:gd name="adj1" fmla="val -147410"/>
              <a:gd name="adj2" fmla="val 2845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/>
              <a:t>F1, puis :</a:t>
            </a:r>
          </a:p>
          <a:p>
            <a:pPr algn="ctr">
              <a:defRPr/>
            </a:pPr>
            <a:r>
              <a:rPr lang="fr-FR" sz="2400" dirty="0"/>
              <a:t>« raccourcis » ,  rechercher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Résumé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z="32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B4A477-8E78-4F66-A693-9404DD455F82}" type="slidenum">
              <a:rPr lang="fr-BE" smtClean="0"/>
              <a:pPr>
                <a:defRPr/>
              </a:pPr>
              <a:t>83</a:t>
            </a:fld>
            <a:endParaRPr lang="fr-BE"/>
          </a:p>
        </p:txBody>
      </p:sp>
      <p:sp>
        <p:nvSpPr>
          <p:cNvPr id="2" name="Rectangle 1"/>
          <p:cNvSpPr/>
          <p:nvPr/>
        </p:nvSpPr>
        <p:spPr>
          <a:xfrm>
            <a:off x="539552" y="5157192"/>
            <a:ext cx="78488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hlinkClick r:id="rId2"/>
              </a:rPr>
              <a:t>http://office.microsoft.com/fr-ca/support</a:t>
            </a:r>
            <a:r>
              <a:rPr lang="fr-FR" sz="2800" dirty="0" smtClean="0">
                <a:hlinkClick r:id="rId2"/>
              </a:rPr>
              <a:t>/</a:t>
            </a:r>
            <a:r>
              <a:rPr lang="fr-FR" sz="2800" dirty="0" smtClean="0"/>
              <a:t> 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Résumé</a:t>
            </a:r>
            <a:br>
              <a:rPr lang="fr-FR" smtClean="0"/>
            </a:br>
            <a:endParaRPr lang="fr-FR" smtClean="0"/>
          </a:p>
        </p:txBody>
      </p:sp>
      <p:sp>
        <p:nvSpPr>
          <p:cNvPr id="74755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07504" y="836712"/>
            <a:ext cx="9036496" cy="4572000"/>
          </a:xfrm>
        </p:spPr>
        <p:txBody>
          <a:bodyPr/>
          <a:lstStyle/>
          <a:p>
            <a:r>
              <a:rPr lang="fr-FR" dirty="0" smtClean="0"/>
              <a:t>Utilisation des fonctions de recherche</a:t>
            </a:r>
          </a:p>
          <a:p>
            <a:pPr lvl="1"/>
            <a:r>
              <a:rPr lang="fr-FR" b="1" dirty="0" smtClean="0"/>
              <a:t>RECHERCHEV</a:t>
            </a:r>
            <a:r>
              <a:rPr lang="fr-FR" dirty="0" smtClean="0"/>
              <a:t> , </a:t>
            </a:r>
            <a:r>
              <a:rPr lang="fr-FR" dirty="0" smtClean="0"/>
              <a:t>RECHERCHEH, RECHERCHE</a:t>
            </a:r>
            <a:endParaRPr lang="fr-FR" dirty="0" smtClean="0"/>
          </a:p>
          <a:p>
            <a:pPr lvl="1"/>
            <a:r>
              <a:rPr lang="fr-FR" dirty="0" smtClean="0"/>
              <a:t>CHOISIR</a:t>
            </a:r>
          </a:p>
          <a:p>
            <a:pPr lvl="1"/>
            <a:r>
              <a:rPr lang="fr-FR" b="1" dirty="0" smtClean="0"/>
              <a:t>EQUIV, INDEX</a:t>
            </a:r>
          </a:p>
          <a:p>
            <a:r>
              <a:rPr lang="fr-FR" dirty="0" smtClean="0"/>
              <a:t>Utilisation des fonctions d’information</a:t>
            </a:r>
          </a:p>
          <a:p>
            <a:pPr lvl="1"/>
            <a:r>
              <a:rPr lang="fr-FR" dirty="0" smtClean="0"/>
              <a:t>ESTNUM, ESTTEXTE</a:t>
            </a:r>
          </a:p>
          <a:p>
            <a:r>
              <a:rPr lang="fr-FR" dirty="0" smtClean="0"/>
              <a:t>Utilisation des fonctions d’interception des erreurs</a:t>
            </a:r>
          </a:p>
          <a:p>
            <a:pPr lvl="1"/>
            <a:r>
              <a:rPr lang="fr-FR" dirty="0" smtClean="0"/>
              <a:t>ESTERREUR , </a:t>
            </a:r>
            <a:r>
              <a:rPr lang="fr-FR" b="1" dirty="0" smtClean="0"/>
              <a:t>ESTNA</a:t>
            </a:r>
          </a:p>
          <a:p>
            <a:r>
              <a:rPr lang="fr-FR" dirty="0" smtClean="0"/>
              <a:t>Utilisation des fonctions matricielles</a:t>
            </a:r>
          </a:p>
          <a:p>
            <a:pPr lvl="1"/>
            <a:r>
              <a:rPr lang="fr-FR" b="1" dirty="0" smtClean="0"/>
              <a:t>SOMMEPROD</a:t>
            </a:r>
            <a:r>
              <a:rPr lang="fr-FR" dirty="0" smtClean="0"/>
              <a:t>, autres fonctions appliquées à une matrice {}</a:t>
            </a:r>
          </a:p>
          <a:p>
            <a:r>
              <a:rPr lang="fr-FR" dirty="0" smtClean="0"/>
              <a:t>Utilisation des fonctions de bases de données</a:t>
            </a:r>
          </a:p>
          <a:p>
            <a:pPr lvl="1"/>
            <a:r>
              <a:rPr lang="fr-FR" dirty="0" smtClean="0"/>
              <a:t>BDLIRE, BDSOMME, BDMOYENNE, BDMIN, BDMAX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705A65-13FE-47D3-9660-48D2C78AD7B4}" type="slidenum">
              <a:rPr lang="fr-BE" smtClean="0"/>
              <a:pPr>
                <a:defRPr/>
              </a:pPr>
              <a:t>84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recherche</a:t>
            </a:r>
            <a:br>
              <a:rPr lang="fr-FR" smtClean="0"/>
            </a:br>
            <a:r>
              <a:rPr lang="fr-FR" smtClean="0"/>
              <a:t>	RECHERCHEV (Verticale)</a:t>
            </a:r>
          </a:p>
        </p:txBody>
      </p:sp>
      <p:sp>
        <p:nvSpPr>
          <p:cNvPr id="12291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dirty="0" smtClean="0"/>
              <a:t>La fonction RECHERCHEV attend 4 arguments :</a:t>
            </a:r>
          </a:p>
          <a:p>
            <a:pPr lvl="1"/>
            <a:r>
              <a:rPr lang="fr-FR" dirty="0" smtClean="0"/>
              <a:t>La </a:t>
            </a:r>
            <a:r>
              <a:rPr lang="fr-FR" b="1" dirty="0" smtClean="0"/>
              <a:t>valeur recherchée</a:t>
            </a:r>
          </a:p>
          <a:p>
            <a:pPr lvl="1"/>
            <a:r>
              <a:rPr lang="fr-FR" dirty="0" smtClean="0"/>
              <a:t>La </a:t>
            </a:r>
            <a:r>
              <a:rPr lang="fr-FR" b="1" dirty="0" smtClean="0"/>
              <a:t>plage utilisée </a:t>
            </a:r>
            <a:r>
              <a:rPr lang="fr-FR" dirty="0" smtClean="0"/>
              <a:t>pour la </a:t>
            </a:r>
            <a:r>
              <a:rPr lang="fr-FR" b="1" dirty="0" smtClean="0"/>
              <a:t>recherche</a:t>
            </a:r>
            <a:r>
              <a:rPr lang="fr-FR" dirty="0" smtClean="0"/>
              <a:t> et les </a:t>
            </a:r>
            <a:r>
              <a:rPr lang="fr-FR" b="1" dirty="0" smtClean="0"/>
              <a:t>valeurs</a:t>
            </a:r>
            <a:r>
              <a:rPr lang="fr-FR" dirty="0" smtClean="0"/>
              <a:t> associées</a:t>
            </a:r>
          </a:p>
          <a:p>
            <a:pPr lvl="1"/>
            <a:r>
              <a:rPr lang="fr-FR" dirty="0" smtClean="0"/>
              <a:t>Le </a:t>
            </a:r>
            <a:r>
              <a:rPr lang="fr-FR" b="1" u="sng" dirty="0" smtClean="0"/>
              <a:t>numéro</a:t>
            </a:r>
            <a:r>
              <a:rPr lang="fr-FR" b="1" dirty="0" smtClean="0"/>
              <a:t> de COLONNE contenant la valeur à </a:t>
            </a:r>
            <a:r>
              <a:rPr lang="fr-FR" b="1" dirty="0" smtClean="0"/>
              <a:t>renvoyer (ce numéro est relatif à la plage)</a:t>
            </a:r>
            <a:endParaRPr lang="fr-FR" b="1" dirty="0" smtClean="0"/>
          </a:p>
          <a:p>
            <a:pPr lvl="1"/>
            <a:r>
              <a:rPr lang="fr-FR" dirty="0" smtClean="0"/>
              <a:t>Le </a:t>
            </a:r>
            <a:r>
              <a:rPr lang="fr-FR" b="1" dirty="0" smtClean="0"/>
              <a:t>mode de recherche </a:t>
            </a:r>
            <a:r>
              <a:rPr lang="fr-FR" dirty="0" smtClean="0"/>
              <a:t>(exact ou par intervalle)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La valeur est recherchée </a:t>
            </a:r>
            <a:r>
              <a:rPr lang="fr-FR" b="1" dirty="0" smtClean="0"/>
              <a:t>VERTICALEMENT</a:t>
            </a:r>
            <a:r>
              <a:rPr lang="fr-FR" dirty="0" smtClean="0"/>
              <a:t>,  dans la </a:t>
            </a:r>
            <a:r>
              <a:rPr lang="fr-FR" b="1" dirty="0" smtClean="0"/>
              <a:t>PREMIÈRE COLONNE</a:t>
            </a:r>
            <a:r>
              <a:rPr lang="fr-FR" dirty="0" smtClean="0"/>
              <a:t> de la plage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71394E-1231-4147-8165-D68FFCA645D7}" type="slidenum">
              <a:rPr lang="fr-BE" smtClean="0"/>
              <a:pPr>
                <a:defRPr/>
              </a:pPr>
              <a:t>9</a:t>
            </a:fld>
            <a:endParaRPr lang="fr-BE"/>
          </a:p>
        </p:txBody>
      </p:sp>
      <p:pic>
        <p:nvPicPr>
          <p:cNvPr id="1229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5263" y="4293096"/>
            <a:ext cx="8551862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5138</TotalTime>
  <Words>4351</Words>
  <Application>Microsoft Office PowerPoint</Application>
  <PresentationFormat>Affichage à l'écran (4:3)</PresentationFormat>
  <Paragraphs>690</Paragraphs>
  <Slides>84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84</vt:i4>
      </vt:variant>
    </vt:vector>
  </HeadingPairs>
  <TitlesOfParts>
    <vt:vector size="85" baseType="lpstr">
      <vt:lpstr>Capitaux</vt:lpstr>
      <vt:lpstr>Modéliser à l’aide d’un tableur </vt:lpstr>
      <vt:lpstr>Séance 3</vt:lpstr>
      <vt:lpstr>Les fonctions de recherche</vt:lpstr>
      <vt:lpstr>Présentation PowerPoint</vt:lpstr>
      <vt:lpstr>Fonctions de recherche  Vocabulaire</vt:lpstr>
      <vt:lpstr>Les fonctions de recherche</vt:lpstr>
      <vt:lpstr>Les fonctions de recherche  RECHERCHEV/RECHERCHEH</vt:lpstr>
      <vt:lpstr>RECHERCHEV recherche Verticale</vt:lpstr>
      <vt:lpstr>Les fonctions de recherche  RECHERCHEV (Verticale)</vt:lpstr>
      <vt:lpstr>Les fonctions de recherche  RECHERCHEV (Verticale)</vt:lpstr>
      <vt:lpstr>Les fonctions de recherche  RECHERCHEV (Verticale)</vt:lpstr>
      <vt:lpstr>Les fonctions de recherche  RECHERCHEV - EXACTE</vt:lpstr>
      <vt:lpstr>Les fonctions de recherche  RECHERCHEV (Verticale)</vt:lpstr>
      <vt:lpstr>Les fonctions de recherche  RECHERCHEV - exacte</vt:lpstr>
      <vt:lpstr>Les fonctions de recherche  RECHERCHEV - exacte</vt:lpstr>
      <vt:lpstr>Les fonctions de recherche  RECHERCHEV - exacte</vt:lpstr>
      <vt:lpstr>Les fonctions de recherche  RECHERCHEV - exacte</vt:lpstr>
      <vt:lpstr>Les fonctions de recherche  RECHERCHEV - exacte</vt:lpstr>
      <vt:lpstr>Les fonctions de recherche  RECHERCHEV – PAR INTERVALLE</vt:lpstr>
      <vt:lpstr>Les fonctions de recherche  RECHERCHEV – par intervalle</vt:lpstr>
      <vt:lpstr>Les fonctions de recherche  RECHERCHEV – par intervalle</vt:lpstr>
      <vt:lpstr>Les fonctions de recherche  RECHERCHEV – par intervalle</vt:lpstr>
      <vt:lpstr>Les fonctions de recherche  RECHERCHEV – par intervalle</vt:lpstr>
      <vt:lpstr>RECHERCHEH recherche Horizontale</vt:lpstr>
      <vt:lpstr>Les fonctions de recherche  RECHERCHEH (Horizontale)</vt:lpstr>
      <vt:lpstr>Les fonctions de recherche  RECHERCHEH - exacte</vt:lpstr>
      <vt:lpstr>Les fonctions de recherche  RECHERCHEH - exacte</vt:lpstr>
      <vt:lpstr>Les fonctions de recherche  utiliser des noms de plage</vt:lpstr>
      <vt:lpstr>Les fonctions de recherche  utiliser des noms de plage</vt:lpstr>
      <vt:lpstr>RECHERCHE</vt:lpstr>
      <vt:lpstr>Les fonctions de recherche  RECHERCHE</vt:lpstr>
      <vt:lpstr>Les fonctions de recherche  RECHERCHE</vt:lpstr>
      <vt:lpstr>Les fonctions de recherche  RECHERCHE</vt:lpstr>
      <vt:lpstr>Les fonctions de recherche  RECHERCHE</vt:lpstr>
      <vt:lpstr>CHOISIR</vt:lpstr>
      <vt:lpstr>Les fonctions de recherche  CHOISIR</vt:lpstr>
      <vt:lpstr>Les fonctions de recherche  CHOISIR</vt:lpstr>
      <vt:lpstr>Les fonctions de recherche  CHOISIR</vt:lpstr>
      <vt:lpstr>Les fonctions de recherche  CHOISIR</vt:lpstr>
      <vt:lpstr>DECALER</vt:lpstr>
      <vt:lpstr>Les fonctions de recherche  DECALER</vt:lpstr>
      <vt:lpstr>EQUIV</vt:lpstr>
      <vt:lpstr>Les fonctions de recherche  EQUIV</vt:lpstr>
      <vt:lpstr>Les fonctions de recherche  EQUIV</vt:lpstr>
      <vt:lpstr>Les fonctions de recherche  EQUIV</vt:lpstr>
      <vt:lpstr>Les fonctions de recherche  EQUIV</vt:lpstr>
      <vt:lpstr>INDEX</vt:lpstr>
      <vt:lpstr>Les fonctions de recherche  INDEX</vt:lpstr>
      <vt:lpstr>Les fonctions de recherche  INDEX</vt:lpstr>
      <vt:lpstr>Les fonctions de recherche  INDEX</vt:lpstr>
      <vt:lpstr>Intercepter les erreurs</vt:lpstr>
      <vt:lpstr>Intercepter les erreurs </vt:lpstr>
      <vt:lpstr>Intercepter les erreurs  outil de validation</vt:lpstr>
      <vt:lpstr>Intercepter les erreurs  outil de validation</vt:lpstr>
      <vt:lpstr>Intercepter les erreurs  outil de mise en forme conditionnelle.</vt:lpstr>
      <vt:lpstr>Intercepter les erreurs  outil de mise en forme conditionnelle.</vt:lpstr>
      <vt:lpstr>Intercepter les erreurs  fonctions intégrées de contrôle</vt:lpstr>
      <vt:lpstr>Intercepter les erreurs  fonctions intégrées de contrôle</vt:lpstr>
      <vt:lpstr>Intercepter les erreurs  fonctions intégrées de contrôle</vt:lpstr>
      <vt:lpstr>Intercepter les erreurs  fonctions intégrées de contrôle</vt:lpstr>
      <vt:lpstr>Intercepter les erreurs  fonctions intégrées de contrôle</vt:lpstr>
      <vt:lpstr>Intercepter les erreurs  fonctions intégrées d’erreur</vt:lpstr>
      <vt:lpstr>Intercepter les erreurs  fonctions intégrées d’erreur</vt:lpstr>
      <vt:lpstr>Intercepter les erreurs  fonctions intégrées d’erreur</vt:lpstr>
      <vt:lpstr>Intercepter les erreurs  fonctions intégrées d’erreur</vt:lpstr>
      <vt:lpstr>Intercepter les erreurs  fonctions intégrées d’erreur</vt:lpstr>
      <vt:lpstr>Intercepter les erreurs  fonctions intégrées d’erreur</vt:lpstr>
      <vt:lpstr>Les formules matricielles</vt:lpstr>
      <vt:lpstr>Les formules matricielles  </vt:lpstr>
      <vt:lpstr>Les formules matricielles  Formule matricielle</vt:lpstr>
      <vt:lpstr>Formules matricielles  fonction SOMMEPROD</vt:lpstr>
      <vt:lpstr>Formules matricielles  fonction SOMMEPROD</vt:lpstr>
      <vt:lpstr>Fonctions de bases de données</vt:lpstr>
      <vt:lpstr>Fonctions de bases de données </vt:lpstr>
      <vt:lpstr>Fonctions de bases de données </vt:lpstr>
      <vt:lpstr>Fonctions de bases de données  Fonction BDLIRE</vt:lpstr>
      <vt:lpstr>Fonctions de bases de données  Fonction BDLIRE</vt:lpstr>
      <vt:lpstr>Fonctions de bases de données  Fonction BDSOMME</vt:lpstr>
      <vt:lpstr>Fonctions de bases de données  Fonction BDSOMME</vt:lpstr>
      <vt:lpstr>Fonctions de bases de données  Fonction BDSOMME</vt:lpstr>
      <vt:lpstr>Raccourcis clavier</vt:lpstr>
      <vt:lpstr>Raccourcis clavier  raccourcis usuels</vt:lpstr>
      <vt:lpstr>Résumé</vt:lpstr>
      <vt:lpstr>Résumé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Tableur_seance2</dc:title>
  <dc:creator>vista</dc:creator>
  <cp:lastModifiedBy>moi</cp:lastModifiedBy>
  <cp:revision>665</cp:revision>
  <dcterms:modified xsi:type="dcterms:W3CDTF">2013-10-01T06:04:39Z</dcterms:modified>
</cp:coreProperties>
</file>