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04"/>
  </p:notesMasterIdLst>
  <p:handoutMasterIdLst>
    <p:handoutMasterId r:id="rId105"/>
  </p:handoutMasterIdLst>
  <p:sldIdLst>
    <p:sldId id="256" r:id="rId2"/>
    <p:sldId id="401" r:id="rId3"/>
    <p:sldId id="372" r:id="rId4"/>
    <p:sldId id="522" r:id="rId5"/>
    <p:sldId id="541" r:id="rId6"/>
    <p:sldId id="519" r:id="rId7"/>
    <p:sldId id="520" r:id="rId8"/>
    <p:sldId id="518" r:id="rId9"/>
    <p:sldId id="605" r:id="rId10"/>
    <p:sldId id="606" r:id="rId11"/>
    <p:sldId id="607" r:id="rId12"/>
    <p:sldId id="608" r:id="rId13"/>
    <p:sldId id="604" r:id="rId14"/>
    <p:sldId id="510" r:id="rId15"/>
    <p:sldId id="523" r:id="rId16"/>
    <p:sldId id="568" r:id="rId17"/>
    <p:sldId id="524" r:id="rId18"/>
    <p:sldId id="569" r:id="rId19"/>
    <p:sldId id="572" r:id="rId20"/>
    <p:sldId id="570" r:id="rId21"/>
    <p:sldId id="571" r:id="rId22"/>
    <p:sldId id="525" r:id="rId23"/>
    <p:sldId id="573" r:id="rId24"/>
    <p:sldId id="574" r:id="rId25"/>
    <p:sldId id="526" r:id="rId26"/>
    <p:sldId id="575" r:id="rId27"/>
    <p:sldId id="505" r:id="rId28"/>
    <p:sldId id="511" r:id="rId29"/>
    <p:sldId id="584" r:id="rId30"/>
    <p:sldId id="528" r:id="rId31"/>
    <p:sldId id="576" r:id="rId32"/>
    <p:sldId id="529" r:id="rId33"/>
    <p:sldId id="506" r:id="rId34"/>
    <p:sldId id="512" r:id="rId35"/>
    <p:sldId id="530" r:id="rId36"/>
    <p:sldId id="577" r:id="rId37"/>
    <p:sldId id="578" r:id="rId38"/>
    <p:sldId id="531" r:id="rId39"/>
    <p:sldId id="580" r:id="rId40"/>
    <p:sldId id="581" r:id="rId41"/>
    <p:sldId id="582" r:id="rId42"/>
    <p:sldId id="583" r:id="rId43"/>
    <p:sldId id="585" r:id="rId44"/>
    <p:sldId id="579" r:id="rId45"/>
    <p:sldId id="587" r:id="rId46"/>
    <p:sldId id="588" r:id="rId47"/>
    <p:sldId id="586" r:id="rId48"/>
    <p:sldId id="507" r:id="rId49"/>
    <p:sldId id="513" r:id="rId50"/>
    <p:sldId id="532" r:id="rId51"/>
    <p:sldId id="543" r:id="rId52"/>
    <p:sldId id="533" r:id="rId53"/>
    <p:sldId id="545" r:id="rId54"/>
    <p:sldId id="546" r:id="rId55"/>
    <p:sldId id="547" r:id="rId56"/>
    <p:sldId id="544" r:id="rId57"/>
    <p:sldId id="550" r:id="rId58"/>
    <p:sldId id="549" r:id="rId59"/>
    <p:sldId id="551" r:id="rId60"/>
    <p:sldId id="548" r:id="rId61"/>
    <p:sldId id="552" r:id="rId62"/>
    <p:sldId id="557" r:id="rId63"/>
    <p:sldId id="558" r:id="rId64"/>
    <p:sldId id="561" r:id="rId65"/>
    <p:sldId id="559" r:id="rId66"/>
    <p:sldId id="562" r:id="rId67"/>
    <p:sldId id="563" r:id="rId68"/>
    <p:sldId id="560" r:id="rId69"/>
    <p:sldId id="509" r:id="rId70"/>
    <p:sldId id="539" r:id="rId71"/>
    <p:sldId id="540" r:id="rId72"/>
    <p:sldId id="595" r:id="rId73"/>
    <p:sldId id="591" r:id="rId74"/>
    <p:sldId id="542" r:id="rId75"/>
    <p:sldId id="567" r:id="rId76"/>
    <p:sldId id="538" r:id="rId77"/>
    <p:sldId id="515" r:id="rId78"/>
    <p:sldId id="537" r:id="rId79"/>
    <p:sldId id="553" r:id="rId80"/>
    <p:sldId id="556" r:id="rId81"/>
    <p:sldId id="555" r:id="rId82"/>
    <p:sldId id="564" r:id="rId83"/>
    <p:sldId id="565" r:id="rId84"/>
    <p:sldId id="566" r:id="rId85"/>
    <p:sldId id="554" r:id="rId86"/>
    <p:sldId id="517" r:id="rId87"/>
    <p:sldId id="593" r:id="rId88"/>
    <p:sldId id="594" r:id="rId89"/>
    <p:sldId id="508" r:id="rId90"/>
    <p:sldId id="534" r:id="rId91"/>
    <p:sldId id="592" r:id="rId92"/>
    <p:sldId id="535" r:id="rId93"/>
    <p:sldId id="589" r:id="rId94"/>
    <p:sldId id="536" r:id="rId95"/>
    <p:sldId id="596" r:id="rId96"/>
    <p:sldId id="597" r:id="rId97"/>
    <p:sldId id="598" r:id="rId98"/>
    <p:sldId id="599" r:id="rId99"/>
    <p:sldId id="600" r:id="rId100"/>
    <p:sldId id="601" r:id="rId101"/>
    <p:sldId id="602" r:id="rId102"/>
    <p:sldId id="603" r:id="rId103"/>
  </p:sldIdLst>
  <p:sldSz cx="9144000" cy="6858000" type="screen4x3"/>
  <p:notesSz cx="7099300" cy="10234613"/>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Style léger 3 - Accentuation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97" autoAdjust="0"/>
    <p:restoredTop sz="79574" autoAdjust="0"/>
  </p:normalViewPr>
  <p:slideViewPr>
    <p:cSldViewPr>
      <p:cViewPr varScale="1">
        <p:scale>
          <a:sx n="54" d="100"/>
          <a:sy n="54" d="100"/>
        </p:scale>
        <p:origin x="-1758" y="-90"/>
      </p:cViewPr>
      <p:guideLst>
        <p:guide orient="horz" pos="2160"/>
        <p:guide pos="2880"/>
      </p:guideLst>
    </p:cSldViewPr>
  </p:slideViewPr>
  <p:outlineViewPr>
    <p:cViewPr>
      <p:scale>
        <a:sx n="33" d="100"/>
        <a:sy n="33" d="100"/>
      </p:scale>
      <p:origin x="0" y="18894"/>
    </p:cViewPr>
  </p:outlineViewPr>
  <p:notesTextViewPr>
    <p:cViewPr>
      <p:scale>
        <a:sx n="100" d="100"/>
        <a:sy n="100" d="100"/>
      </p:scale>
      <p:origin x="0" y="0"/>
    </p:cViewPr>
  </p:notesTextViewPr>
  <p:sorterViewPr>
    <p:cViewPr>
      <p:scale>
        <a:sx n="29" d="100"/>
        <a:sy n="29" d="100"/>
      </p:scale>
      <p:origin x="0" y="148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viewProps" Target="view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pPr>
              <a:defRPr/>
            </a:pPr>
            <a:endParaRPr lang="fr-FR"/>
          </a:p>
        </p:txBody>
      </p:sp>
      <p:sp>
        <p:nvSpPr>
          <p:cNvPr id="3" name="Espace réservé de la date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pPr>
              <a:defRPr/>
            </a:pPr>
            <a:fld id="{3693A4D4-5188-4536-9B6B-A2604056797C}" type="datetimeFigureOut">
              <a:rPr lang="fr-FR"/>
              <a:pPr>
                <a:defRPr/>
              </a:pPr>
              <a:t>08/10/2013</a:t>
            </a:fld>
            <a:endParaRPr lang="fr-FR"/>
          </a:p>
        </p:txBody>
      </p:sp>
      <p:sp>
        <p:nvSpPr>
          <p:cNvPr id="4" name="Espace réservé du pied de page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pPr>
              <a:defRPr/>
            </a:pPr>
            <a:endParaRPr lang="fr-FR"/>
          </a:p>
        </p:txBody>
      </p:sp>
      <p:sp>
        <p:nvSpPr>
          <p:cNvPr id="5" name="Espace réservé du numéro de diapositive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pPr>
              <a:defRPr/>
            </a:pPr>
            <a:fld id="{A5D1FD3C-1F5F-4111-B2A5-6F94B9C54FF0}" type="slidenum">
              <a:rPr lang="fr-FR"/>
              <a:pPr>
                <a:defRPr/>
              </a:pPr>
              <a:t>‹N°›</a:t>
            </a:fld>
            <a:endParaRPr lang="fr-FR"/>
          </a:p>
        </p:txBody>
      </p:sp>
    </p:spTree>
    <p:extLst>
      <p:ext uri="{BB962C8B-B14F-4D97-AF65-F5344CB8AC3E}">
        <p14:creationId xmlns:p14="http://schemas.microsoft.com/office/powerpoint/2010/main" val="20761752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99048" tIns="49524" rIns="99048" bIns="49524" rtlCol="0"/>
          <a:lstStyle>
            <a:lvl1pPr algn="l" fontAlgn="auto">
              <a:spcBef>
                <a:spcPts val="0"/>
              </a:spcBef>
              <a:spcAft>
                <a:spcPts val="0"/>
              </a:spcAft>
              <a:defRPr sz="1300">
                <a:latin typeface="+mn-lt"/>
                <a:cs typeface="+mn-cs"/>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99048" tIns="49524" rIns="99048" bIns="49524" rtlCol="0"/>
          <a:lstStyle>
            <a:lvl1pPr algn="r" fontAlgn="auto">
              <a:spcBef>
                <a:spcPts val="0"/>
              </a:spcBef>
              <a:spcAft>
                <a:spcPts val="0"/>
              </a:spcAft>
              <a:defRPr sz="1300">
                <a:latin typeface="+mn-lt"/>
                <a:cs typeface="+mn-cs"/>
              </a:defRPr>
            </a:lvl1pPr>
          </a:lstStyle>
          <a:p>
            <a:pPr>
              <a:defRPr/>
            </a:pPr>
            <a:fld id="{B24AF5F6-D1E0-4D84-BDAB-6E193864EFA8}" type="datetimeFigureOut">
              <a:rPr lang="fr-FR"/>
              <a:pPr>
                <a:defRPr/>
              </a:pPr>
              <a:t>08/10/2013</a:t>
            </a:fld>
            <a:endParaRPr lang="fr-FR"/>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pPr lvl="0"/>
            <a:endParaRPr lang="fr-FR" noProof="0"/>
          </a:p>
        </p:txBody>
      </p:sp>
      <p:sp>
        <p:nvSpPr>
          <p:cNvPr id="5" name="Espace réservé des commentaires 4"/>
          <p:cNvSpPr>
            <a:spLocks noGrp="1"/>
          </p:cNvSpPr>
          <p:nvPr>
            <p:ph type="body" sz="quarter" idx="3"/>
          </p:nvPr>
        </p:nvSpPr>
        <p:spPr>
          <a:xfrm>
            <a:off x="709613" y="4860925"/>
            <a:ext cx="5680075" cy="4605338"/>
          </a:xfrm>
          <a:prstGeom prst="rect">
            <a:avLst/>
          </a:prstGeom>
        </p:spPr>
        <p:txBody>
          <a:bodyPr vert="horz" lIns="99048" tIns="49524" rIns="99048" bIns="49524"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99048" tIns="49524" rIns="99048" bIns="49524" rtlCol="0" anchor="b"/>
          <a:lstStyle>
            <a:lvl1pPr algn="l" fontAlgn="auto">
              <a:spcBef>
                <a:spcPts val="0"/>
              </a:spcBef>
              <a:spcAft>
                <a:spcPts val="0"/>
              </a:spcAft>
              <a:defRPr sz="130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99048" tIns="49524" rIns="99048" bIns="49524" rtlCol="0" anchor="b"/>
          <a:lstStyle>
            <a:lvl1pPr algn="r" fontAlgn="auto">
              <a:spcBef>
                <a:spcPts val="0"/>
              </a:spcBef>
              <a:spcAft>
                <a:spcPts val="0"/>
              </a:spcAft>
              <a:defRPr sz="1300">
                <a:latin typeface="+mn-lt"/>
                <a:cs typeface="+mn-cs"/>
              </a:defRPr>
            </a:lvl1pPr>
          </a:lstStyle>
          <a:p>
            <a:pPr>
              <a:defRPr/>
            </a:pPr>
            <a:fld id="{0EE47FCB-2426-4877-A5DE-9E95D398EA09}" type="slidenum">
              <a:rPr lang="fr-FR"/>
              <a:pPr>
                <a:defRPr/>
              </a:pPr>
              <a:t>‹N°›</a:t>
            </a:fld>
            <a:endParaRPr lang="fr-FR"/>
          </a:p>
        </p:txBody>
      </p:sp>
    </p:spTree>
    <p:extLst>
      <p:ext uri="{BB962C8B-B14F-4D97-AF65-F5344CB8AC3E}">
        <p14:creationId xmlns:p14="http://schemas.microsoft.com/office/powerpoint/2010/main" val="39824458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ybet.be/formation_excell/fonction-financiere.htm"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www.excel-online.net/Fonctions_finance.html"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ybet.be/formation_excell/fonction-financiere.htm"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www.excel-online.net/Fonctions_finance.html"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ctr"/>
            <a:r>
              <a:rPr lang="fr-FR" dirty="0" smtClean="0">
                <a:hlinkClick r:id="rId3"/>
              </a:rPr>
              <a:t>http://www.ybet.be/formation_excell/fonction-financiere.htm</a:t>
            </a:r>
            <a:r>
              <a:rPr lang="fr-FR" dirty="0" smtClean="0"/>
              <a:t> </a:t>
            </a:r>
          </a:p>
          <a:p>
            <a:pPr algn="ctr"/>
            <a:r>
              <a:rPr lang="fr-FR" dirty="0" smtClean="0">
                <a:hlinkClick r:id="rId4"/>
              </a:rPr>
              <a:t>http://www.excel-online.net/Fonctions_finance.html</a:t>
            </a:r>
            <a:r>
              <a:rPr lang="fr-FR" dirty="0" smtClean="0"/>
              <a:t>   </a:t>
            </a:r>
          </a:p>
          <a:p>
            <a:endParaRPr lang="fr-FR" dirty="0"/>
          </a:p>
        </p:txBody>
      </p:sp>
      <p:sp>
        <p:nvSpPr>
          <p:cNvPr id="4" name="Espace réservé du numéro de diapositive 3"/>
          <p:cNvSpPr>
            <a:spLocks noGrp="1"/>
          </p:cNvSpPr>
          <p:nvPr>
            <p:ph type="sldNum" sz="quarter" idx="10"/>
          </p:nvPr>
        </p:nvSpPr>
        <p:spPr/>
        <p:txBody>
          <a:bodyPr/>
          <a:lstStyle/>
          <a:p>
            <a:pPr>
              <a:defRPr/>
            </a:pPr>
            <a:fld id="{0EE47FCB-2426-4877-A5DE-9E95D398EA09}" type="slidenum">
              <a:rPr lang="fr-FR" smtClean="0"/>
              <a:pPr>
                <a:defRPr/>
              </a:pPr>
              <a:t>4</a:t>
            </a:fld>
            <a:endParaRPr lang="fr-FR"/>
          </a:p>
        </p:txBody>
      </p:sp>
    </p:spTree>
    <p:extLst>
      <p:ext uri="{BB962C8B-B14F-4D97-AF65-F5344CB8AC3E}">
        <p14:creationId xmlns:p14="http://schemas.microsoft.com/office/powerpoint/2010/main" val="2690941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ctr"/>
            <a:r>
              <a:rPr lang="fr-FR" dirty="0" smtClean="0">
                <a:hlinkClick r:id="rId3"/>
              </a:rPr>
              <a:t>http://www.ybet.be/formation_excell/fonction-financiere.htm</a:t>
            </a:r>
            <a:r>
              <a:rPr lang="fr-FR" dirty="0" smtClean="0"/>
              <a:t> </a:t>
            </a:r>
          </a:p>
          <a:p>
            <a:pPr algn="ctr"/>
            <a:r>
              <a:rPr lang="fr-FR" dirty="0" smtClean="0">
                <a:hlinkClick r:id="rId4"/>
              </a:rPr>
              <a:t>http://www.excel-online.net/Fonctions_finance.html</a:t>
            </a:r>
            <a:r>
              <a:rPr lang="fr-FR" dirty="0" smtClean="0"/>
              <a:t>   </a:t>
            </a:r>
          </a:p>
          <a:p>
            <a:endParaRPr lang="fr-FR" dirty="0"/>
          </a:p>
        </p:txBody>
      </p:sp>
      <p:sp>
        <p:nvSpPr>
          <p:cNvPr id="4" name="Espace réservé du numéro de diapositive 3"/>
          <p:cNvSpPr>
            <a:spLocks noGrp="1"/>
          </p:cNvSpPr>
          <p:nvPr>
            <p:ph type="sldNum" sz="quarter" idx="10"/>
          </p:nvPr>
        </p:nvSpPr>
        <p:spPr/>
        <p:txBody>
          <a:bodyPr/>
          <a:lstStyle/>
          <a:p>
            <a:pPr>
              <a:defRPr/>
            </a:pPr>
            <a:fld id="{0EE47FCB-2426-4877-A5DE-9E95D398EA09}" type="slidenum">
              <a:rPr lang="fr-FR" smtClean="0"/>
              <a:pPr>
                <a:defRPr/>
              </a:pPr>
              <a:t>6</a:t>
            </a:fld>
            <a:endParaRPr lang="fr-FR"/>
          </a:p>
        </p:txBody>
      </p:sp>
    </p:spTree>
    <p:extLst>
      <p:ext uri="{BB962C8B-B14F-4D97-AF65-F5344CB8AC3E}">
        <p14:creationId xmlns:p14="http://schemas.microsoft.com/office/powerpoint/2010/main" val="591130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0EE47FCB-2426-4877-A5DE-9E95D398EA09}" type="slidenum">
              <a:rPr lang="fr-FR" smtClean="0"/>
              <a:pPr>
                <a:defRPr/>
              </a:pPr>
              <a:t>102</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5" name="Rectangle à coins arrondis 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ous-titr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smtClean="0"/>
              <a:t>Cliquez pour modifier le style des sous-titres du masque</a:t>
            </a:r>
            <a:endParaRPr lang="en-US"/>
          </a:p>
        </p:txBody>
      </p:sp>
      <p:sp>
        <p:nvSpPr>
          <p:cNvPr id="8" name="Titr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fr-FR" smtClean="0"/>
              <a:t>Cliquez pour modifier le style du titre</a:t>
            </a:r>
            <a:endParaRPr lang="en-US"/>
          </a:p>
        </p:txBody>
      </p:sp>
      <p:sp>
        <p:nvSpPr>
          <p:cNvPr id="11" name="Espace réservé de la date 27"/>
          <p:cNvSpPr>
            <a:spLocks noGrp="1"/>
          </p:cNvSpPr>
          <p:nvPr>
            <p:ph type="dt" sz="half" idx="10"/>
          </p:nvPr>
        </p:nvSpPr>
        <p:spPr/>
        <p:txBody>
          <a:bodyPr/>
          <a:lstStyle>
            <a:lvl1pPr>
              <a:defRPr/>
            </a:lvl1pPr>
          </a:lstStyle>
          <a:p>
            <a:pPr>
              <a:defRPr/>
            </a:pPr>
            <a:r>
              <a:rPr lang="fr-FR" smtClean="0"/>
              <a:t>Modéliser à l'aide d'un tableur (4)</a:t>
            </a:r>
            <a:endParaRPr lang="fr-BE" dirty="0"/>
          </a:p>
        </p:txBody>
      </p:sp>
      <p:sp>
        <p:nvSpPr>
          <p:cNvPr id="12" name="Espace réservé du pied de page 16"/>
          <p:cNvSpPr>
            <a:spLocks noGrp="1"/>
          </p:cNvSpPr>
          <p:nvPr>
            <p:ph type="ftr" sz="quarter" idx="11"/>
          </p:nvPr>
        </p:nvSpPr>
        <p:spPr/>
        <p:txBody>
          <a:bodyPr/>
          <a:lstStyle>
            <a:lvl1pPr>
              <a:defRPr/>
            </a:lvl1pPr>
          </a:lstStyle>
          <a:p>
            <a:pPr>
              <a:defRPr/>
            </a:pPr>
            <a:endParaRPr lang="fr-BE" dirty="0"/>
          </a:p>
        </p:txBody>
      </p:sp>
      <p:sp>
        <p:nvSpPr>
          <p:cNvPr id="13" name="Espace réservé du numéro de diapositive 28"/>
          <p:cNvSpPr>
            <a:spLocks noGrp="1"/>
          </p:cNvSpPr>
          <p:nvPr>
            <p:ph type="sldNum" sz="quarter" idx="12"/>
          </p:nvPr>
        </p:nvSpPr>
        <p:spPr/>
        <p:txBody>
          <a:bodyPr/>
          <a:lstStyle>
            <a:lvl1pPr>
              <a:defRPr sz="1400">
                <a:solidFill>
                  <a:srgbClr val="FFFFFF"/>
                </a:solidFill>
              </a:defRPr>
            </a:lvl1pPr>
          </a:lstStyle>
          <a:p>
            <a:pPr>
              <a:defRPr/>
            </a:pPr>
            <a:fld id="{BA9C39B5-C5C5-4748-80B0-63750292FA2B}" type="slidenum">
              <a:rPr lang="fr-BE"/>
              <a:pPr>
                <a:defRPr/>
              </a:pPr>
              <a:t>‹N°›</a:t>
            </a:fld>
            <a:endParaRPr lang="fr-BE"/>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8" name="Espace réservé du contenu 7"/>
          <p:cNvSpPr>
            <a:spLocks noGrp="1"/>
          </p:cNvSpPr>
          <p:nvPr>
            <p:ph sz="quarter" idx="1"/>
          </p:nvPr>
        </p:nvSpPr>
        <p:spPr>
          <a:xfrm>
            <a:off x="914400" y="1447800"/>
            <a:ext cx="7772400" cy="45720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13"/>
          <p:cNvSpPr>
            <a:spLocks noGrp="1"/>
          </p:cNvSpPr>
          <p:nvPr>
            <p:ph type="dt" sz="half" idx="10"/>
          </p:nvPr>
        </p:nvSpPr>
        <p:spPr/>
        <p:txBody>
          <a:bodyPr/>
          <a:lstStyle>
            <a:lvl1pPr>
              <a:defRPr/>
            </a:lvl1pPr>
          </a:lstStyle>
          <a:p>
            <a:pPr>
              <a:defRPr/>
            </a:pPr>
            <a:r>
              <a:rPr lang="fr-FR" smtClean="0"/>
              <a:t>Modéliser à l'aide d'un tableur (4)</a:t>
            </a:r>
            <a:endParaRPr lang="fr-BE"/>
          </a:p>
        </p:txBody>
      </p:sp>
      <p:sp>
        <p:nvSpPr>
          <p:cNvPr id="5" name="Espace réservé du pied de page 2"/>
          <p:cNvSpPr>
            <a:spLocks noGrp="1"/>
          </p:cNvSpPr>
          <p:nvPr>
            <p:ph type="ftr" sz="quarter" idx="11"/>
          </p:nvPr>
        </p:nvSpPr>
        <p:spPr/>
        <p:txBody>
          <a:bodyPr/>
          <a:lstStyle>
            <a:lvl1pPr>
              <a:defRPr/>
            </a:lvl1pPr>
          </a:lstStyle>
          <a:p>
            <a:pPr>
              <a:defRPr/>
            </a:pPr>
            <a:endParaRPr lang="fr-BE"/>
          </a:p>
        </p:txBody>
      </p:sp>
      <p:sp>
        <p:nvSpPr>
          <p:cNvPr id="6" name="Espace réservé du numéro de diapositive 22"/>
          <p:cNvSpPr>
            <a:spLocks noGrp="1"/>
          </p:cNvSpPr>
          <p:nvPr>
            <p:ph type="sldNum" sz="quarter" idx="12"/>
          </p:nvPr>
        </p:nvSpPr>
        <p:spPr/>
        <p:txBody>
          <a:bodyPr/>
          <a:lstStyle>
            <a:lvl1pPr>
              <a:defRPr/>
            </a:lvl1pPr>
          </a:lstStyle>
          <a:p>
            <a:pPr>
              <a:defRPr/>
            </a:pPr>
            <a:fld id="{4E69C514-9E9C-4EBB-B9FF-48FFD5ED74EF}" type="slidenum">
              <a:rPr lang="fr-BE"/>
              <a:pPr>
                <a:defRPr/>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5" name="Rectangle à coins arrondis 4"/>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re 1"/>
          <p:cNvSpPr>
            <a:spLocks noGrp="1"/>
          </p:cNvSpPr>
          <p:nvPr>
            <p:ph type="title"/>
          </p:nvPr>
        </p:nvSpPr>
        <p:spPr>
          <a:xfrm>
            <a:off x="722313" y="952500"/>
            <a:ext cx="7772400" cy="1362075"/>
          </a:xfrm>
        </p:spPr>
        <p:txBody>
          <a:bodyPr/>
          <a:lstStyle>
            <a:lvl1pPr algn="l">
              <a:buNone/>
              <a:defRPr sz="4000" b="0" cap="none"/>
            </a:lvl1pPr>
          </a:lstStyle>
          <a:p>
            <a:r>
              <a:rPr lang="fr-FR" smtClean="0"/>
              <a:t>Cliquez pour modifier le style du titre</a:t>
            </a:r>
            <a:endParaRPr lang="en-US"/>
          </a:p>
        </p:txBody>
      </p:sp>
      <p:sp>
        <p:nvSpPr>
          <p:cNvPr id="3" name="Espace réservé du texte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r-FR" smtClean="0"/>
              <a:t>Cliquez pour modifier les styles du texte du masque</a:t>
            </a:r>
          </a:p>
        </p:txBody>
      </p:sp>
      <p:sp>
        <p:nvSpPr>
          <p:cNvPr id="9" name="Espace réservé de la date 3"/>
          <p:cNvSpPr>
            <a:spLocks noGrp="1"/>
          </p:cNvSpPr>
          <p:nvPr>
            <p:ph type="dt" sz="half" idx="10"/>
          </p:nvPr>
        </p:nvSpPr>
        <p:spPr/>
        <p:txBody>
          <a:bodyPr/>
          <a:lstStyle>
            <a:lvl1pPr>
              <a:defRPr/>
            </a:lvl1pPr>
          </a:lstStyle>
          <a:p>
            <a:pPr>
              <a:defRPr/>
            </a:pPr>
            <a:r>
              <a:rPr lang="fr-FR" smtClean="0"/>
              <a:t>Modéliser à l'aide d'un tableur (4)</a:t>
            </a:r>
            <a:endParaRPr lang="fr-BE"/>
          </a:p>
        </p:txBody>
      </p:sp>
      <p:sp>
        <p:nvSpPr>
          <p:cNvPr id="10" name="Espace réservé du pied de page 4"/>
          <p:cNvSpPr>
            <a:spLocks noGrp="1"/>
          </p:cNvSpPr>
          <p:nvPr>
            <p:ph type="ftr" sz="quarter" idx="11"/>
          </p:nvPr>
        </p:nvSpPr>
        <p:spPr>
          <a:xfrm>
            <a:off x="800100" y="6172200"/>
            <a:ext cx="4000500" cy="457200"/>
          </a:xfrm>
        </p:spPr>
        <p:txBody>
          <a:bodyPr/>
          <a:lstStyle>
            <a:lvl1pPr>
              <a:defRPr/>
            </a:lvl1pPr>
          </a:lstStyle>
          <a:p>
            <a:pPr>
              <a:defRPr/>
            </a:pPr>
            <a:endParaRPr lang="fr-BE"/>
          </a:p>
        </p:txBody>
      </p:sp>
      <p:sp>
        <p:nvSpPr>
          <p:cNvPr id="11" name="Espace réservé du numéro de diapositive 5"/>
          <p:cNvSpPr>
            <a:spLocks noGrp="1"/>
          </p:cNvSpPr>
          <p:nvPr>
            <p:ph type="sldNum" sz="quarter" idx="12"/>
          </p:nvPr>
        </p:nvSpPr>
        <p:spPr>
          <a:xfrm>
            <a:off x="146050" y="6208713"/>
            <a:ext cx="457200" cy="457200"/>
          </a:xfrm>
        </p:spPr>
        <p:txBody>
          <a:bodyPr/>
          <a:lstStyle>
            <a:lvl1pPr>
              <a:defRPr/>
            </a:lvl1pPr>
          </a:lstStyle>
          <a:p>
            <a:pPr>
              <a:defRPr/>
            </a:pPr>
            <a:fld id="{A1259483-3BD5-4259-87E2-43DA924CE376}" type="slidenum">
              <a:rPr lang="fr-BE"/>
              <a:pPr>
                <a:defRPr/>
              </a:pPr>
              <a:t>‹N°›</a:t>
            </a:fld>
            <a:endParaRPr lang="fr-BE"/>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9" name="Espace réservé du contenu 8"/>
          <p:cNvSpPr>
            <a:spLocks noGrp="1"/>
          </p:cNvSpPr>
          <p:nvPr>
            <p:ph sz="quarter" idx="1"/>
          </p:nvPr>
        </p:nvSpPr>
        <p:spPr>
          <a:xfrm>
            <a:off x="914400" y="1447800"/>
            <a:ext cx="3749040" cy="45720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1" name="Espace réservé du contenu 10"/>
          <p:cNvSpPr>
            <a:spLocks noGrp="1"/>
          </p:cNvSpPr>
          <p:nvPr>
            <p:ph sz="quarter" idx="2"/>
          </p:nvPr>
        </p:nvSpPr>
        <p:spPr>
          <a:xfrm>
            <a:off x="4933950" y="1447800"/>
            <a:ext cx="3749040" cy="45720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13"/>
          <p:cNvSpPr>
            <a:spLocks noGrp="1"/>
          </p:cNvSpPr>
          <p:nvPr>
            <p:ph type="dt" sz="half" idx="10"/>
          </p:nvPr>
        </p:nvSpPr>
        <p:spPr/>
        <p:txBody>
          <a:bodyPr/>
          <a:lstStyle>
            <a:lvl1pPr>
              <a:defRPr/>
            </a:lvl1pPr>
          </a:lstStyle>
          <a:p>
            <a:pPr>
              <a:defRPr/>
            </a:pPr>
            <a:r>
              <a:rPr lang="fr-FR" smtClean="0"/>
              <a:t>Modéliser à l'aide d'un tableur (4)</a:t>
            </a:r>
            <a:endParaRPr lang="fr-BE"/>
          </a:p>
        </p:txBody>
      </p:sp>
      <p:sp>
        <p:nvSpPr>
          <p:cNvPr id="6" name="Espace réservé du pied de page 2"/>
          <p:cNvSpPr>
            <a:spLocks noGrp="1"/>
          </p:cNvSpPr>
          <p:nvPr>
            <p:ph type="ftr" sz="quarter" idx="11"/>
          </p:nvPr>
        </p:nvSpPr>
        <p:spPr/>
        <p:txBody>
          <a:bodyPr/>
          <a:lstStyle>
            <a:lvl1pPr>
              <a:defRPr/>
            </a:lvl1pPr>
          </a:lstStyle>
          <a:p>
            <a:pPr>
              <a:defRPr/>
            </a:pPr>
            <a:endParaRPr lang="fr-BE"/>
          </a:p>
        </p:txBody>
      </p:sp>
      <p:sp>
        <p:nvSpPr>
          <p:cNvPr id="7" name="Espace réservé du numéro de diapositive 22"/>
          <p:cNvSpPr>
            <a:spLocks noGrp="1"/>
          </p:cNvSpPr>
          <p:nvPr>
            <p:ph type="sldNum" sz="quarter" idx="12"/>
          </p:nvPr>
        </p:nvSpPr>
        <p:spPr/>
        <p:txBody>
          <a:bodyPr/>
          <a:lstStyle>
            <a:lvl1pPr>
              <a:defRPr/>
            </a:lvl1pPr>
          </a:lstStyle>
          <a:p>
            <a:pPr>
              <a:defRPr/>
            </a:pPr>
            <a:fld id="{0E32261E-38E7-4246-B4C1-BC559AE57640}" type="slidenum">
              <a:rPr lang="fr-BE"/>
              <a:pPr>
                <a:defRPr/>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914400" y="273050"/>
            <a:ext cx="7772400" cy="1143000"/>
          </a:xfrm>
        </p:spPr>
        <p:txBody>
          <a:bodyPr/>
          <a:lstStyle>
            <a:lvl1pPr>
              <a:defRPr/>
            </a:lvl1pPr>
          </a:lstStyle>
          <a:p>
            <a:r>
              <a:rPr lang="fr-FR" smtClean="0"/>
              <a:t>Cliquez pour modifier le style du titre</a:t>
            </a:r>
            <a:endParaRPr lang="en-US"/>
          </a:p>
        </p:txBody>
      </p:sp>
      <p:sp>
        <p:nvSpPr>
          <p:cNvPr id="3" name="Espace réservé du texte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fr-FR" smtClean="0"/>
              <a:t>Cliquez pour modifier les styles du texte du masque</a:t>
            </a:r>
          </a:p>
        </p:txBody>
      </p:sp>
      <p:sp>
        <p:nvSpPr>
          <p:cNvPr id="4" name="Espace réservé du texte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fr-FR" smtClean="0"/>
              <a:t>Cliquez pour modifier les styles du texte du masque</a:t>
            </a:r>
          </a:p>
        </p:txBody>
      </p:sp>
      <p:sp>
        <p:nvSpPr>
          <p:cNvPr id="11" name="Espace réservé du contenu 10"/>
          <p:cNvSpPr>
            <a:spLocks noGrp="1"/>
          </p:cNvSpPr>
          <p:nvPr>
            <p:ph sz="half" idx="2"/>
          </p:nvPr>
        </p:nvSpPr>
        <p:spPr>
          <a:xfrm>
            <a:off x="914400" y="2247900"/>
            <a:ext cx="3733800" cy="38862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3" name="Espace réservé du contenu 12"/>
          <p:cNvSpPr>
            <a:spLocks noGrp="1"/>
          </p:cNvSpPr>
          <p:nvPr>
            <p:ph sz="half" idx="4"/>
          </p:nvPr>
        </p:nvSpPr>
        <p:spPr>
          <a:xfrm>
            <a:off x="4953000" y="2247900"/>
            <a:ext cx="3733800" cy="38862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13"/>
          <p:cNvSpPr>
            <a:spLocks noGrp="1"/>
          </p:cNvSpPr>
          <p:nvPr>
            <p:ph type="dt" sz="half" idx="10"/>
          </p:nvPr>
        </p:nvSpPr>
        <p:spPr/>
        <p:txBody>
          <a:bodyPr/>
          <a:lstStyle>
            <a:lvl1pPr>
              <a:defRPr/>
            </a:lvl1pPr>
          </a:lstStyle>
          <a:p>
            <a:pPr>
              <a:defRPr/>
            </a:pPr>
            <a:r>
              <a:rPr lang="fr-FR" smtClean="0"/>
              <a:t>Modéliser à l'aide d'un tableur (4)</a:t>
            </a:r>
            <a:endParaRPr lang="fr-BE"/>
          </a:p>
        </p:txBody>
      </p:sp>
      <p:sp>
        <p:nvSpPr>
          <p:cNvPr id="8" name="Espace réservé du pied de page 2"/>
          <p:cNvSpPr>
            <a:spLocks noGrp="1"/>
          </p:cNvSpPr>
          <p:nvPr>
            <p:ph type="ftr" sz="quarter" idx="11"/>
          </p:nvPr>
        </p:nvSpPr>
        <p:spPr/>
        <p:txBody>
          <a:bodyPr/>
          <a:lstStyle>
            <a:lvl1pPr>
              <a:defRPr/>
            </a:lvl1pPr>
          </a:lstStyle>
          <a:p>
            <a:pPr>
              <a:defRPr/>
            </a:pPr>
            <a:endParaRPr lang="fr-BE"/>
          </a:p>
        </p:txBody>
      </p:sp>
      <p:sp>
        <p:nvSpPr>
          <p:cNvPr id="9" name="Espace réservé du numéro de diapositive 22"/>
          <p:cNvSpPr>
            <a:spLocks noGrp="1"/>
          </p:cNvSpPr>
          <p:nvPr>
            <p:ph type="sldNum" sz="quarter" idx="12"/>
          </p:nvPr>
        </p:nvSpPr>
        <p:spPr/>
        <p:txBody>
          <a:bodyPr/>
          <a:lstStyle>
            <a:lvl1pPr>
              <a:defRPr/>
            </a:lvl1pPr>
          </a:lstStyle>
          <a:p>
            <a:pPr>
              <a:defRPr/>
            </a:pPr>
            <a:fld id="{EB183732-0506-4FC7-9CE6-7E3A048D0F37}" type="slidenum">
              <a:rPr lang="fr-BE"/>
              <a:pPr>
                <a:defRPr/>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e la date 13"/>
          <p:cNvSpPr>
            <a:spLocks noGrp="1"/>
          </p:cNvSpPr>
          <p:nvPr>
            <p:ph type="dt" sz="half" idx="10"/>
          </p:nvPr>
        </p:nvSpPr>
        <p:spPr/>
        <p:txBody>
          <a:bodyPr/>
          <a:lstStyle>
            <a:lvl1pPr>
              <a:defRPr/>
            </a:lvl1pPr>
          </a:lstStyle>
          <a:p>
            <a:pPr>
              <a:defRPr/>
            </a:pPr>
            <a:r>
              <a:rPr lang="fr-FR" smtClean="0"/>
              <a:t>Modéliser à l'aide d'un tableur (4)</a:t>
            </a:r>
            <a:endParaRPr lang="fr-BE"/>
          </a:p>
        </p:txBody>
      </p:sp>
      <p:sp>
        <p:nvSpPr>
          <p:cNvPr id="4" name="Espace réservé du pied de page 2"/>
          <p:cNvSpPr>
            <a:spLocks noGrp="1"/>
          </p:cNvSpPr>
          <p:nvPr>
            <p:ph type="ftr" sz="quarter" idx="11"/>
          </p:nvPr>
        </p:nvSpPr>
        <p:spPr/>
        <p:txBody>
          <a:bodyPr/>
          <a:lstStyle>
            <a:lvl1pPr>
              <a:defRPr/>
            </a:lvl1pPr>
          </a:lstStyle>
          <a:p>
            <a:pPr>
              <a:defRPr/>
            </a:pPr>
            <a:endParaRPr lang="fr-BE"/>
          </a:p>
        </p:txBody>
      </p:sp>
      <p:sp>
        <p:nvSpPr>
          <p:cNvPr id="5" name="Espace réservé du numéro de diapositive 22"/>
          <p:cNvSpPr>
            <a:spLocks noGrp="1"/>
          </p:cNvSpPr>
          <p:nvPr>
            <p:ph type="sldNum" sz="quarter" idx="12"/>
          </p:nvPr>
        </p:nvSpPr>
        <p:spPr/>
        <p:txBody>
          <a:bodyPr/>
          <a:lstStyle>
            <a:lvl1pPr>
              <a:defRPr/>
            </a:lvl1pPr>
          </a:lstStyle>
          <a:p>
            <a:pPr>
              <a:defRPr/>
            </a:pPr>
            <a:fld id="{E899C0F2-7838-450E-8968-88C18F5B1CEA}" type="slidenum">
              <a:rPr lang="fr-BE"/>
              <a:pPr>
                <a:defRPr/>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3"/>
          <p:cNvSpPr>
            <a:spLocks noGrp="1"/>
          </p:cNvSpPr>
          <p:nvPr>
            <p:ph type="dt" sz="half" idx="10"/>
          </p:nvPr>
        </p:nvSpPr>
        <p:spPr/>
        <p:txBody>
          <a:bodyPr/>
          <a:lstStyle>
            <a:lvl1pPr>
              <a:defRPr/>
            </a:lvl1pPr>
          </a:lstStyle>
          <a:p>
            <a:pPr>
              <a:defRPr/>
            </a:pPr>
            <a:r>
              <a:rPr lang="fr-FR" smtClean="0"/>
              <a:t>Modéliser à l'aide d'un tableur (4)</a:t>
            </a:r>
            <a:endParaRPr lang="fr-BE"/>
          </a:p>
        </p:txBody>
      </p:sp>
      <p:sp>
        <p:nvSpPr>
          <p:cNvPr id="3" name="Espace réservé du pied de page 2"/>
          <p:cNvSpPr>
            <a:spLocks noGrp="1"/>
          </p:cNvSpPr>
          <p:nvPr>
            <p:ph type="ftr" sz="quarter" idx="11"/>
          </p:nvPr>
        </p:nvSpPr>
        <p:spPr/>
        <p:txBody>
          <a:bodyPr/>
          <a:lstStyle>
            <a:lvl1pPr>
              <a:defRPr/>
            </a:lvl1pPr>
          </a:lstStyle>
          <a:p>
            <a:pPr>
              <a:defRPr/>
            </a:pPr>
            <a:endParaRPr lang="fr-BE"/>
          </a:p>
        </p:txBody>
      </p:sp>
      <p:sp>
        <p:nvSpPr>
          <p:cNvPr id="4" name="Espace réservé du numéro de diapositive 22"/>
          <p:cNvSpPr>
            <a:spLocks noGrp="1"/>
          </p:cNvSpPr>
          <p:nvPr>
            <p:ph type="sldNum" sz="quarter" idx="12"/>
          </p:nvPr>
        </p:nvSpPr>
        <p:spPr/>
        <p:txBody>
          <a:bodyPr/>
          <a:lstStyle>
            <a:lvl1pPr>
              <a:defRPr/>
            </a:lvl1pPr>
          </a:lstStyle>
          <a:p>
            <a:pPr>
              <a:defRPr/>
            </a:pPr>
            <a:fld id="{AE66130E-53C6-4032-86A7-09A67CA247C1}" type="slidenum">
              <a:rPr lang="fr-BE"/>
              <a:pPr>
                <a:defRPr/>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13"/>
          <p:cNvSpPr>
            <a:spLocks noGrp="1"/>
          </p:cNvSpPr>
          <p:nvPr>
            <p:ph type="dt" sz="half" idx="10"/>
          </p:nvPr>
        </p:nvSpPr>
        <p:spPr/>
        <p:txBody>
          <a:bodyPr/>
          <a:lstStyle>
            <a:lvl1pPr>
              <a:defRPr/>
            </a:lvl1pPr>
          </a:lstStyle>
          <a:p>
            <a:pPr>
              <a:defRPr/>
            </a:pPr>
            <a:r>
              <a:rPr lang="fr-FR" smtClean="0"/>
              <a:t>Modéliser à l'aide d'un tableur (4)</a:t>
            </a:r>
            <a:endParaRPr lang="fr-BE"/>
          </a:p>
        </p:txBody>
      </p:sp>
      <p:sp>
        <p:nvSpPr>
          <p:cNvPr id="5" name="Espace réservé du pied de page 2"/>
          <p:cNvSpPr>
            <a:spLocks noGrp="1"/>
          </p:cNvSpPr>
          <p:nvPr>
            <p:ph type="ftr" sz="quarter" idx="11"/>
          </p:nvPr>
        </p:nvSpPr>
        <p:spPr/>
        <p:txBody>
          <a:bodyPr/>
          <a:lstStyle>
            <a:lvl1pPr>
              <a:defRPr/>
            </a:lvl1pPr>
          </a:lstStyle>
          <a:p>
            <a:pPr>
              <a:defRPr/>
            </a:pPr>
            <a:endParaRPr lang="fr-BE"/>
          </a:p>
        </p:txBody>
      </p:sp>
      <p:sp>
        <p:nvSpPr>
          <p:cNvPr id="6" name="Espace réservé du numéro de diapositive 22"/>
          <p:cNvSpPr>
            <a:spLocks noGrp="1"/>
          </p:cNvSpPr>
          <p:nvPr>
            <p:ph type="sldNum" sz="quarter" idx="12"/>
          </p:nvPr>
        </p:nvSpPr>
        <p:spPr/>
        <p:txBody>
          <a:bodyPr/>
          <a:lstStyle>
            <a:lvl1pPr>
              <a:defRPr/>
            </a:lvl1pPr>
          </a:lstStyle>
          <a:p>
            <a:pPr>
              <a:defRPr/>
            </a:pPr>
            <a:fld id="{B2256F97-16F7-4884-8AFF-8EFA5CE4E00D}" type="slidenum">
              <a:rPr lang="fr-BE"/>
              <a:pPr>
                <a:defRPr/>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41"/>
            <a:ext cx="2011680" cy="5851525"/>
          </a:xfrm>
        </p:spPr>
        <p:txBody>
          <a:bodyPr vert="eaVert"/>
          <a:lstStyle/>
          <a:p>
            <a:r>
              <a:rPr lang="fr-FR" smtClean="0"/>
              <a:t>Cliquez pour modifier le style du titre</a:t>
            </a:r>
            <a:endParaRPr lang="en-US"/>
          </a:p>
        </p:txBody>
      </p:sp>
      <p:sp>
        <p:nvSpPr>
          <p:cNvPr id="3" name="Espace réservé du texte vertical 2"/>
          <p:cNvSpPr>
            <a:spLocks noGrp="1"/>
          </p:cNvSpPr>
          <p:nvPr>
            <p:ph type="body" orient="vert" idx="1"/>
          </p:nvPr>
        </p:nvSpPr>
        <p:spPr>
          <a:xfrm>
            <a:off x="914400" y="274640"/>
            <a:ext cx="55626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13"/>
          <p:cNvSpPr>
            <a:spLocks noGrp="1"/>
          </p:cNvSpPr>
          <p:nvPr>
            <p:ph type="dt" sz="half" idx="10"/>
          </p:nvPr>
        </p:nvSpPr>
        <p:spPr/>
        <p:txBody>
          <a:bodyPr/>
          <a:lstStyle>
            <a:lvl1pPr>
              <a:defRPr/>
            </a:lvl1pPr>
          </a:lstStyle>
          <a:p>
            <a:pPr>
              <a:defRPr/>
            </a:pPr>
            <a:r>
              <a:rPr lang="fr-FR" smtClean="0"/>
              <a:t>Modéliser à l'aide d'un tableur (4)</a:t>
            </a:r>
            <a:endParaRPr lang="fr-BE"/>
          </a:p>
        </p:txBody>
      </p:sp>
      <p:sp>
        <p:nvSpPr>
          <p:cNvPr id="5" name="Espace réservé du pied de page 2"/>
          <p:cNvSpPr>
            <a:spLocks noGrp="1"/>
          </p:cNvSpPr>
          <p:nvPr>
            <p:ph type="ftr" sz="quarter" idx="11"/>
          </p:nvPr>
        </p:nvSpPr>
        <p:spPr/>
        <p:txBody>
          <a:bodyPr/>
          <a:lstStyle>
            <a:lvl1pPr>
              <a:defRPr/>
            </a:lvl1pPr>
          </a:lstStyle>
          <a:p>
            <a:pPr>
              <a:defRPr/>
            </a:pPr>
            <a:endParaRPr lang="fr-BE"/>
          </a:p>
        </p:txBody>
      </p:sp>
      <p:sp>
        <p:nvSpPr>
          <p:cNvPr id="6" name="Espace réservé du numéro de diapositive 22"/>
          <p:cNvSpPr>
            <a:spLocks noGrp="1"/>
          </p:cNvSpPr>
          <p:nvPr>
            <p:ph type="sldNum" sz="quarter" idx="12"/>
          </p:nvPr>
        </p:nvSpPr>
        <p:spPr/>
        <p:txBody>
          <a:bodyPr/>
          <a:lstStyle>
            <a:lvl1pPr>
              <a:defRPr/>
            </a:lvl1pPr>
          </a:lstStyle>
          <a:p>
            <a:pPr>
              <a:defRPr/>
            </a:pPr>
            <a:fld id="{67997E84-3A0B-45B8-86BD-62A560EEDB99}" type="slidenum">
              <a:rPr lang="fr-BE"/>
              <a:pPr>
                <a:defRPr/>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8" name="Rectangle à coins arrondis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8" name="Espace réservé du titre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fr-FR" smtClean="0"/>
              <a:t>Cliquez pour modifier le style du titre</a:t>
            </a:r>
            <a:endParaRPr lang="en-US" smtClean="0"/>
          </a:p>
        </p:txBody>
      </p:sp>
      <p:sp>
        <p:nvSpPr>
          <p:cNvPr id="1029" name="Espace réservé du texte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14" name="Espace réservé de la date 13"/>
          <p:cNvSpPr>
            <a:spLocks noGrp="1"/>
          </p:cNvSpPr>
          <p:nvPr>
            <p:ph type="dt" sz="half" idx="2"/>
          </p:nvPr>
        </p:nvSpPr>
        <p:spPr>
          <a:xfrm>
            <a:off x="6172200" y="6191250"/>
            <a:ext cx="2476500" cy="476250"/>
          </a:xfrm>
          <a:prstGeom prst="rect">
            <a:avLst/>
          </a:prstGeom>
        </p:spPr>
        <p:txBody>
          <a:bodyPr anchor="ctr" anchorCtr="0"/>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r>
              <a:rPr lang="fr-FR" smtClean="0"/>
              <a:t>Modéliser à l'aide d'un tableur (4)</a:t>
            </a:r>
            <a:endParaRPr lang="fr-BE"/>
          </a:p>
        </p:txBody>
      </p:sp>
      <p:sp>
        <p:nvSpPr>
          <p:cNvPr id="3" name="Espace réservé du pied de page 2"/>
          <p:cNvSpPr>
            <a:spLocks noGrp="1"/>
          </p:cNvSpPr>
          <p:nvPr>
            <p:ph type="ftr" sz="quarter" idx="3"/>
          </p:nvPr>
        </p:nvSpPr>
        <p:spPr>
          <a:xfrm>
            <a:off x="914400" y="6172200"/>
            <a:ext cx="3962400" cy="457200"/>
          </a:xfrm>
          <a:prstGeom prst="rect">
            <a:avLst/>
          </a:prstGeom>
        </p:spPr>
        <p:txBody>
          <a:bodyPr anchor="ctr" anchorCtr="0"/>
          <a:lstStyle>
            <a:lvl1pPr eaLnBrk="1" fontAlgn="auto" latinLnBrk="0" hangingPunct="1">
              <a:spcBef>
                <a:spcPts val="0"/>
              </a:spcBef>
              <a:spcAft>
                <a:spcPts val="0"/>
              </a:spcAft>
              <a:defRPr kumimoji="0" sz="1400">
                <a:solidFill>
                  <a:schemeClr val="tx2"/>
                </a:solidFill>
                <a:latin typeface="+mn-lt"/>
                <a:cs typeface="+mn-cs"/>
              </a:defRPr>
            </a:lvl1pPr>
          </a:lstStyle>
          <a:p>
            <a:pPr>
              <a:defRPr/>
            </a:pPr>
            <a:endParaRPr lang="fr-BE"/>
          </a:p>
        </p:txBody>
      </p:sp>
      <p:sp>
        <p:nvSpPr>
          <p:cNvPr id="23" name="Espace réservé du numéro de diapositive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a:solidFill>
                  <a:srgbClr val="FFFFFF"/>
                </a:solidFill>
                <a:latin typeface="+mj-lt"/>
                <a:ea typeface="+mj-ea"/>
                <a:cs typeface="+mj-cs"/>
              </a:defRPr>
            </a:lvl1pPr>
          </a:lstStyle>
          <a:p>
            <a:pPr>
              <a:defRPr/>
            </a:pPr>
            <a:fld id="{C0D3DE3B-8CCB-4DFD-8E65-B14A581234AC}" type="slidenum">
              <a:rPr lang="fr-BE"/>
              <a:pPr>
                <a:defRPr/>
              </a:pPr>
              <a:t>‹N°›</a:t>
            </a:fld>
            <a:endParaRPr lang="fr-BE"/>
          </a:p>
        </p:txBody>
      </p:sp>
    </p:spTree>
  </p:cSld>
  <p:clrMap bg1="lt1" tx1="dk1" bg2="lt2" tx2="dk2" accent1="accent1" accent2="accent2" accent3="accent3" accent4="accent4" accent5="accent5" accent6="accent6" hlink="hlink" folHlink="folHlink"/>
  <p:sldLayoutIdLst>
    <p:sldLayoutId id="2147484430" r:id="rId1"/>
    <p:sldLayoutId id="2147484423" r:id="rId2"/>
    <p:sldLayoutId id="2147484431" r:id="rId3"/>
    <p:sldLayoutId id="2147484424" r:id="rId4"/>
    <p:sldLayoutId id="2147484425" r:id="rId5"/>
    <p:sldLayoutId id="2147484426" r:id="rId6"/>
    <p:sldLayoutId id="2147484427" r:id="rId7"/>
    <p:sldLayoutId id="2147484428" r:id="rId8"/>
    <p:sldLayoutId id="2147484429" r:id="rId9"/>
  </p:sldLayoutIdLst>
  <p:hf hdr="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5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5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5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2.xml"/><Relationship Id="rId5" Type="http://schemas.openxmlformats.org/officeDocument/2006/relationships/image" Target="../media/image91.png"/><Relationship Id="rId4" Type="http://schemas.openxmlformats.org/officeDocument/2006/relationships/image" Target="../media/image90.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2.xml"/><Relationship Id="rId4" Type="http://schemas.openxmlformats.org/officeDocument/2006/relationships/image" Target="../media/image94.png"/></Relationships>
</file>

<file path=ppt/slides/_rels/slide98.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ous-titre 2"/>
          <p:cNvSpPr>
            <a:spLocks noGrp="1"/>
          </p:cNvSpPr>
          <p:nvPr>
            <p:ph type="subTitle" idx="1"/>
          </p:nvPr>
        </p:nvSpPr>
        <p:spPr/>
        <p:txBody>
          <a:bodyPr/>
          <a:lstStyle/>
          <a:p>
            <a:pPr eaLnBrk="1" hangingPunct="1"/>
            <a:r>
              <a:rPr lang="fr-FR" dirty="0" smtClean="0"/>
              <a:t>Séance 4</a:t>
            </a:r>
          </a:p>
          <a:p>
            <a:pPr eaLnBrk="1" hangingPunct="1"/>
            <a:endParaRPr lang="fr-FR" dirty="0" smtClean="0"/>
          </a:p>
        </p:txBody>
      </p:sp>
      <p:sp>
        <p:nvSpPr>
          <p:cNvPr id="4099" name="Titre 1"/>
          <p:cNvSpPr>
            <a:spLocks noGrp="1"/>
          </p:cNvSpPr>
          <p:nvPr>
            <p:ph type="ctrTitle"/>
          </p:nvPr>
        </p:nvSpPr>
        <p:spPr>
          <a:xfrm>
            <a:off x="457200" y="1506538"/>
            <a:ext cx="8229600" cy="1470025"/>
          </a:xfrm>
        </p:spPr>
        <p:txBody>
          <a:bodyPr/>
          <a:lstStyle/>
          <a:p>
            <a:pPr eaLnBrk="1" hangingPunct="1"/>
            <a:r>
              <a:rPr lang="fr-FR" smtClean="0"/>
              <a:t>Modéliser à l’aide d’un tableur</a:t>
            </a:r>
            <a:br>
              <a:rPr lang="fr-FR" smtClean="0"/>
            </a:br>
            <a:endParaRPr lang="fr-FR" smtClean="0"/>
          </a:p>
        </p:txBody>
      </p:sp>
      <p:sp>
        <p:nvSpPr>
          <p:cNvPr id="6148" name="Espace réservé de la date 3"/>
          <p:cNvSpPr>
            <a:spLocks noGrp="1"/>
          </p:cNvSpPr>
          <p:nvPr>
            <p:ph type="dt" sz="quarter" idx="10"/>
          </p:nvPr>
        </p:nvSpPr>
        <p:spPr bwMode="auto">
          <a:ln>
            <a:miter lim="800000"/>
            <a:headEnd/>
            <a:tailEnd/>
          </a:ln>
        </p:spPr>
        <p:txBody>
          <a:bodyPr vert="horz" wrap="square" lIns="91440" tIns="45720" rIns="91440" bIns="45720" numCol="1" compatLnSpc="1">
            <a:prstTxWarp prst="textNoShape">
              <a:avLst/>
            </a:prstTxWarp>
          </a:bodyPr>
          <a:lstStyle/>
          <a:p>
            <a:pPr fontAlgn="base">
              <a:spcBef>
                <a:spcPct val="0"/>
              </a:spcBef>
              <a:spcAft>
                <a:spcPct val="0"/>
              </a:spcAft>
              <a:defRPr/>
            </a:pPr>
            <a:r>
              <a:rPr lang="fr-FR" smtClean="0"/>
              <a:t>Modéliser à l'aide d'un tableur (4)</a:t>
            </a:r>
            <a:endParaRPr lang="fr-BE"/>
          </a:p>
        </p:txBody>
      </p:sp>
      <p:sp>
        <p:nvSpPr>
          <p:cNvPr id="5" name="Espace réservé du numéro de diapositive 4"/>
          <p:cNvSpPr>
            <a:spLocks noGrp="1"/>
          </p:cNvSpPr>
          <p:nvPr>
            <p:ph type="sldNum" sz="quarter" idx="12"/>
          </p:nvPr>
        </p:nvSpPr>
        <p:spPr/>
        <p:txBody>
          <a:bodyPr/>
          <a:lstStyle/>
          <a:p>
            <a:pPr>
              <a:defRPr/>
            </a:pPr>
            <a:fld id="{16F7E3B9-BEB7-4DED-9C2D-E28775164270}" type="slidenum">
              <a:rPr lang="fr-BE"/>
              <a:pPr>
                <a:defRPr/>
              </a:pPr>
              <a:t>1</a:t>
            </a:fld>
            <a:endParaRPr lang="fr-BE" dirty="0"/>
          </a:p>
        </p:txBody>
      </p:sp>
      <p:sp>
        <p:nvSpPr>
          <p:cNvPr id="6150" name="Espace réservé du pied de page 5"/>
          <p:cNvSpPr>
            <a:spLocks noGrp="1"/>
          </p:cNvSpPr>
          <p:nvPr>
            <p:ph type="ftr" sz="quarter" idx="11"/>
          </p:nvPr>
        </p:nvSpPr>
        <p:spPr bwMode="auto">
          <a:ln>
            <a:miter lim="800000"/>
            <a:headEnd/>
            <a:tailEnd/>
          </a:ln>
        </p:spPr>
        <p:txBody>
          <a:bodyPr vert="horz" wrap="square" lIns="91440" tIns="45720" rIns="91440" bIns="45720" numCol="1" compatLnSpc="1">
            <a:prstTxWarp prst="textNoShape">
              <a:avLst/>
            </a:prstTxWarp>
          </a:bodyPr>
          <a:lstStyle/>
          <a:p>
            <a:pPr fontAlgn="base">
              <a:spcBef>
                <a:spcPct val="0"/>
              </a:spcBef>
              <a:spcAft>
                <a:spcPct val="0"/>
              </a:spcAft>
              <a:defRPr/>
            </a:pPr>
            <a:endParaRPr lang="fr-BE"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Options d’affichage d’une feuille</a:t>
            </a:r>
            <a:br>
              <a:rPr lang="fr-FR" dirty="0" smtClean="0"/>
            </a:br>
            <a:r>
              <a:rPr lang="fr-FR" dirty="0" smtClean="0"/>
              <a:t>les Volets : </a:t>
            </a:r>
            <a:r>
              <a:rPr lang="fr-FR" b="1" dirty="0" smtClean="0"/>
              <a:t>figer</a:t>
            </a:r>
            <a:r>
              <a:rPr lang="fr-FR" dirty="0" smtClean="0"/>
              <a:t> / libérer</a:t>
            </a:r>
            <a:endParaRPr lang="fr-FR" dirty="0"/>
          </a:p>
        </p:txBody>
      </p:sp>
      <p:sp>
        <p:nvSpPr>
          <p:cNvPr id="4" name="Espace réservé de la date 3"/>
          <p:cNvSpPr>
            <a:spLocks noGrp="1"/>
          </p:cNvSpPr>
          <p:nvPr>
            <p:ph type="dt" sz="half" idx="10"/>
          </p:nvPr>
        </p:nvSpPr>
        <p:spPr/>
        <p:txBody>
          <a:bodyPr/>
          <a:lstStyle/>
          <a:p>
            <a:pPr>
              <a:defRPr/>
            </a:pPr>
            <a:r>
              <a:rPr lang="fr-FR" smtClean="0"/>
              <a:t>Modéliser à l'aide d'un tableur (4)</a:t>
            </a:r>
            <a:endParaRPr lang="fr-BE"/>
          </a:p>
        </p:txBody>
      </p:sp>
      <p:sp>
        <p:nvSpPr>
          <p:cNvPr id="5" name="Espace réservé du pied de page 4"/>
          <p:cNvSpPr>
            <a:spLocks noGrp="1"/>
          </p:cNvSpPr>
          <p:nvPr>
            <p:ph type="ftr" sz="quarter" idx="11"/>
          </p:nvPr>
        </p:nvSpPr>
        <p:spPr/>
        <p:txBody>
          <a:bodyPr/>
          <a:lstStyle/>
          <a:p>
            <a:pPr>
              <a:defRPr/>
            </a:pPr>
            <a:endParaRPr lang="fr-BE"/>
          </a:p>
        </p:txBody>
      </p:sp>
      <p:sp>
        <p:nvSpPr>
          <p:cNvPr id="6" name="Espace réservé du numéro de diapositive 5"/>
          <p:cNvSpPr>
            <a:spLocks noGrp="1"/>
          </p:cNvSpPr>
          <p:nvPr>
            <p:ph type="sldNum" sz="quarter" idx="12"/>
          </p:nvPr>
        </p:nvSpPr>
        <p:spPr/>
        <p:txBody>
          <a:bodyPr/>
          <a:lstStyle/>
          <a:p>
            <a:pPr>
              <a:defRPr/>
            </a:pPr>
            <a:fld id="{4E69C514-9E9C-4EBB-B9FF-48FFD5ED74EF}" type="slidenum">
              <a:rPr lang="fr-BE" smtClean="0"/>
              <a:pPr>
                <a:defRPr/>
              </a:pPr>
              <a:t>10</a:t>
            </a:fld>
            <a:endParaRPr lang="fr-BE"/>
          </a:p>
        </p:txBody>
      </p:sp>
      <p:sp>
        <p:nvSpPr>
          <p:cNvPr id="8" name="Rectangle 7"/>
          <p:cNvSpPr/>
          <p:nvPr/>
        </p:nvSpPr>
        <p:spPr>
          <a:xfrm>
            <a:off x="500034" y="1840834"/>
            <a:ext cx="285752" cy="1643074"/>
          </a:xfrm>
          <a:prstGeom prst="rect">
            <a:avLst/>
          </a:prstGeom>
          <a:solidFill>
            <a:srgbClr val="FFCC66"/>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9" name="Rectangle 8"/>
          <p:cNvSpPr/>
          <p:nvPr/>
        </p:nvSpPr>
        <p:spPr>
          <a:xfrm>
            <a:off x="785786" y="1840834"/>
            <a:ext cx="285752" cy="1643074"/>
          </a:xfrm>
          <a:prstGeom prst="rect">
            <a:avLst/>
          </a:prstGeom>
          <a:solidFill>
            <a:srgbClr val="FFCC66"/>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0" name="Rectangle 9"/>
          <p:cNvSpPr/>
          <p:nvPr/>
        </p:nvSpPr>
        <p:spPr>
          <a:xfrm>
            <a:off x="1071538" y="1840834"/>
            <a:ext cx="285752" cy="1643074"/>
          </a:xfrm>
          <a:prstGeom prst="rect">
            <a:avLst/>
          </a:prstGeom>
          <a:solidFill>
            <a:srgbClr val="92D05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1" name="Rectangle 10"/>
          <p:cNvSpPr/>
          <p:nvPr/>
        </p:nvSpPr>
        <p:spPr>
          <a:xfrm>
            <a:off x="1357290" y="1840834"/>
            <a:ext cx="285752" cy="164307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2" name="Rectangle 11"/>
          <p:cNvSpPr/>
          <p:nvPr/>
        </p:nvSpPr>
        <p:spPr>
          <a:xfrm>
            <a:off x="1643042" y="1840834"/>
            <a:ext cx="285752" cy="164307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3" name="Rectangle 12"/>
          <p:cNvSpPr/>
          <p:nvPr/>
        </p:nvSpPr>
        <p:spPr>
          <a:xfrm>
            <a:off x="1928794" y="1840834"/>
            <a:ext cx="285752" cy="164307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4" name="ZoneTexte 13"/>
          <p:cNvSpPr txBox="1"/>
          <p:nvPr/>
        </p:nvSpPr>
        <p:spPr>
          <a:xfrm>
            <a:off x="403041" y="1340768"/>
            <a:ext cx="1954381" cy="369332"/>
          </a:xfrm>
          <a:prstGeom prst="rect">
            <a:avLst/>
          </a:prstGeom>
          <a:noFill/>
        </p:spPr>
        <p:txBody>
          <a:bodyPr wrap="none" rtlCol="0">
            <a:spAutoFit/>
          </a:bodyPr>
          <a:lstStyle/>
          <a:p>
            <a:r>
              <a:rPr lang="fr-FR" dirty="0" smtClean="0"/>
              <a:t>Figer  2 colonnes</a:t>
            </a:r>
            <a:endParaRPr lang="fr-FR" dirty="0"/>
          </a:p>
        </p:txBody>
      </p:sp>
      <p:cxnSp>
        <p:nvCxnSpPr>
          <p:cNvPr id="16" name="Connecteur droit avec flèche 15"/>
          <p:cNvCxnSpPr/>
          <p:nvPr/>
        </p:nvCxnSpPr>
        <p:spPr>
          <a:xfrm rot="10800000" flipH="1">
            <a:off x="1071537" y="2626653"/>
            <a:ext cx="1357322" cy="35719"/>
          </a:xfrm>
          <a:prstGeom prst="straightConnector1">
            <a:avLst/>
          </a:prstGeom>
          <a:ln>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rot="5400000">
            <a:off x="1253932" y="3500438"/>
            <a:ext cx="285752" cy="1643074"/>
          </a:xfrm>
          <a:prstGeom prst="rect">
            <a:avLst/>
          </a:prstGeom>
          <a:solidFill>
            <a:srgbClr val="FFCC66"/>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8" name="Rectangle 17"/>
          <p:cNvSpPr/>
          <p:nvPr/>
        </p:nvSpPr>
        <p:spPr>
          <a:xfrm rot="5400000">
            <a:off x="1253932" y="3786190"/>
            <a:ext cx="285752" cy="1643074"/>
          </a:xfrm>
          <a:prstGeom prst="rect">
            <a:avLst/>
          </a:prstGeom>
          <a:solidFill>
            <a:srgbClr val="FFCC66"/>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9" name="Rectangle 18"/>
          <p:cNvSpPr/>
          <p:nvPr/>
        </p:nvSpPr>
        <p:spPr>
          <a:xfrm rot="5400000">
            <a:off x="1253932" y="4071942"/>
            <a:ext cx="285752" cy="1643074"/>
          </a:xfrm>
          <a:prstGeom prst="rect">
            <a:avLst/>
          </a:prstGeom>
          <a:solidFill>
            <a:srgbClr val="92D05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20" name="Rectangle 19"/>
          <p:cNvSpPr/>
          <p:nvPr/>
        </p:nvSpPr>
        <p:spPr>
          <a:xfrm rot="5400000">
            <a:off x="1253932" y="4357694"/>
            <a:ext cx="285752" cy="164307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21" name="Rectangle 20"/>
          <p:cNvSpPr/>
          <p:nvPr/>
        </p:nvSpPr>
        <p:spPr>
          <a:xfrm rot="5400000">
            <a:off x="1253932" y="4643446"/>
            <a:ext cx="285752" cy="164307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22" name="Rectangle 21"/>
          <p:cNvSpPr/>
          <p:nvPr/>
        </p:nvSpPr>
        <p:spPr>
          <a:xfrm rot="5400000">
            <a:off x="1253932" y="4929198"/>
            <a:ext cx="285752" cy="164307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23" name="ZoneTexte 22"/>
          <p:cNvSpPr txBox="1"/>
          <p:nvPr/>
        </p:nvSpPr>
        <p:spPr>
          <a:xfrm>
            <a:off x="539552" y="3714752"/>
            <a:ext cx="1633781" cy="369332"/>
          </a:xfrm>
          <a:prstGeom prst="rect">
            <a:avLst/>
          </a:prstGeom>
          <a:noFill/>
        </p:spPr>
        <p:txBody>
          <a:bodyPr wrap="none" rtlCol="0">
            <a:spAutoFit/>
          </a:bodyPr>
          <a:lstStyle/>
          <a:p>
            <a:r>
              <a:rPr lang="fr-FR" dirty="0" smtClean="0"/>
              <a:t>Figer  2 lignes</a:t>
            </a:r>
            <a:endParaRPr lang="fr-FR" dirty="0"/>
          </a:p>
        </p:txBody>
      </p:sp>
      <p:cxnSp>
        <p:nvCxnSpPr>
          <p:cNvPr id="24" name="Connecteur droit avec flèche 23"/>
          <p:cNvCxnSpPr/>
          <p:nvPr/>
        </p:nvCxnSpPr>
        <p:spPr>
          <a:xfrm rot="16200000" flipH="1">
            <a:off x="717750" y="5393148"/>
            <a:ext cx="1357324" cy="796"/>
          </a:xfrm>
          <a:prstGeom prst="straightConnector1">
            <a:avLst/>
          </a:prstGeom>
          <a:ln>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41" name="Rectangle à coins arrondis 40"/>
          <p:cNvSpPr/>
          <p:nvPr/>
        </p:nvSpPr>
        <p:spPr>
          <a:xfrm>
            <a:off x="2915816" y="1428736"/>
            <a:ext cx="2000264" cy="1424200"/>
          </a:xfrm>
          <a:prstGeom prst="wedgeRoundRectCallout">
            <a:avLst>
              <a:gd name="adj1" fmla="val -72421"/>
              <a:gd name="adj2" fmla="val -21194"/>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2000" dirty="0" smtClean="0"/>
              <a:t>sélectionner une colonne, puis figer les volets</a:t>
            </a:r>
            <a:endParaRPr lang="fr-FR" sz="2000" dirty="0"/>
          </a:p>
        </p:txBody>
      </p:sp>
      <p:sp>
        <p:nvSpPr>
          <p:cNvPr id="42" name="Rectangle 41"/>
          <p:cNvSpPr/>
          <p:nvPr/>
        </p:nvSpPr>
        <p:spPr>
          <a:xfrm>
            <a:off x="7036068" y="3780490"/>
            <a:ext cx="285752" cy="285752"/>
          </a:xfrm>
          <a:prstGeom prst="rect">
            <a:avLst/>
          </a:prstGeom>
          <a:solidFill>
            <a:srgbClr val="92D05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solidFill>
                <a:schemeClr val="dk1"/>
              </a:solidFill>
            </a:endParaRPr>
          </a:p>
        </p:txBody>
      </p:sp>
      <p:sp>
        <p:nvSpPr>
          <p:cNvPr id="52" name="Rectangle 51"/>
          <p:cNvSpPr/>
          <p:nvPr/>
        </p:nvSpPr>
        <p:spPr>
          <a:xfrm>
            <a:off x="7325630" y="3780490"/>
            <a:ext cx="285752" cy="285752"/>
          </a:xfrm>
          <a:prstGeom prst="rect">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solidFill>
                <a:schemeClr val="dk1"/>
              </a:solidFill>
            </a:endParaRPr>
          </a:p>
        </p:txBody>
      </p:sp>
      <p:sp>
        <p:nvSpPr>
          <p:cNvPr id="53" name="Rectangle 52"/>
          <p:cNvSpPr/>
          <p:nvPr/>
        </p:nvSpPr>
        <p:spPr>
          <a:xfrm>
            <a:off x="7615192" y="3780490"/>
            <a:ext cx="285752" cy="285752"/>
          </a:xfrm>
          <a:prstGeom prst="rect">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solidFill>
                <a:schemeClr val="dk1"/>
              </a:solidFill>
            </a:endParaRPr>
          </a:p>
        </p:txBody>
      </p:sp>
      <p:sp>
        <p:nvSpPr>
          <p:cNvPr id="54" name="Rectangle 53"/>
          <p:cNvSpPr/>
          <p:nvPr/>
        </p:nvSpPr>
        <p:spPr>
          <a:xfrm>
            <a:off x="7903802" y="3780490"/>
            <a:ext cx="285752" cy="285752"/>
          </a:xfrm>
          <a:prstGeom prst="rect">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solidFill>
                <a:schemeClr val="dk1"/>
              </a:solidFill>
            </a:endParaRPr>
          </a:p>
        </p:txBody>
      </p:sp>
      <p:sp>
        <p:nvSpPr>
          <p:cNvPr id="55" name="Rectangle 54"/>
          <p:cNvSpPr/>
          <p:nvPr/>
        </p:nvSpPr>
        <p:spPr>
          <a:xfrm>
            <a:off x="6747458" y="3780490"/>
            <a:ext cx="285752" cy="285752"/>
          </a:xfrm>
          <a:prstGeom prst="rect">
            <a:avLst/>
          </a:prstGeom>
          <a:solidFill>
            <a:srgbClr val="FFCC66"/>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solidFill>
                <a:schemeClr val="dk1"/>
              </a:solidFill>
            </a:endParaRPr>
          </a:p>
        </p:txBody>
      </p:sp>
      <p:sp>
        <p:nvSpPr>
          <p:cNvPr id="56" name="Rectangle 55"/>
          <p:cNvSpPr/>
          <p:nvPr/>
        </p:nvSpPr>
        <p:spPr>
          <a:xfrm>
            <a:off x="6461706" y="3780490"/>
            <a:ext cx="285752" cy="285752"/>
          </a:xfrm>
          <a:prstGeom prst="rect">
            <a:avLst/>
          </a:prstGeom>
          <a:solidFill>
            <a:srgbClr val="FFCC66"/>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solidFill>
                <a:schemeClr val="dk1"/>
              </a:solidFill>
            </a:endParaRPr>
          </a:p>
        </p:txBody>
      </p:sp>
      <p:sp>
        <p:nvSpPr>
          <p:cNvPr id="57" name="Rectangle 56"/>
          <p:cNvSpPr/>
          <p:nvPr/>
        </p:nvSpPr>
        <p:spPr>
          <a:xfrm>
            <a:off x="7036068" y="3494738"/>
            <a:ext cx="285752" cy="285752"/>
          </a:xfrm>
          <a:prstGeom prst="rect">
            <a:avLst/>
          </a:prstGeom>
          <a:solidFill>
            <a:srgbClr val="FFCC66"/>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solidFill>
                <a:schemeClr val="dk1"/>
              </a:solidFill>
            </a:endParaRPr>
          </a:p>
        </p:txBody>
      </p:sp>
      <p:sp>
        <p:nvSpPr>
          <p:cNvPr id="58" name="Rectangle 57"/>
          <p:cNvSpPr/>
          <p:nvPr/>
        </p:nvSpPr>
        <p:spPr>
          <a:xfrm>
            <a:off x="7325630" y="3494738"/>
            <a:ext cx="285752" cy="285752"/>
          </a:xfrm>
          <a:prstGeom prst="rect">
            <a:avLst/>
          </a:prstGeom>
          <a:solidFill>
            <a:srgbClr val="FFCC66"/>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solidFill>
                <a:schemeClr val="dk1"/>
              </a:solidFill>
            </a:endParaRPr>
          </a:p>
        </p:txBody>
      </p:sp>
      <p:sp>
        <p:nvSpPr>
          <p:cNvPr id="59" name="Rectangle 58"/>
          <p:cNvSpPr/>
          <p:nvPr/>
        </p:nvSpPr>
        <p:spPr>
          <a:xfrm>
            <a:off x="7615192" y="3494738"/>
            <a:ext cx="285752" cy="285752"/>
          </a:xfrm>
          <a:prstGeom prst="rect">
            <a:avLst/>
          </a:prstGeom>
          <a:solidFill>
            <a:srgbClr val="FFCC66"/>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solidFill>
                <a:schemeClr val="dk1"/>
              </a:solidFill>
            </a:endParaRPr>
          </a:p>
        </p:txBody>
      </p:sp>
      <p:sp>
        <p:nvSpPr>
          <p:cNvPr id="60" name="Rectangle 59"/>
          <p:cNvSpPr/>
          <p:nvPr/>
        </p:nvSpPr>
        <p:spPr>
          <a:xfrm>
            <a:off x="7903802" y="3494738"/>
            <a:ext cx="285752" cy="285752"/>
          </a:xfrm>
          <a:prstGeom prst="rect">
            <a:avLst/>
          </a:prstGeom>
          <a:solidFill>
            <a:srgbClr val="FFCC66"/>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solidFill>
                <a:schemeClr val="dk1"/>
              </a:solidFill>
            </a:endParaRPr>
          </a:p>
        </p:txBody>
      </p:sp>
      <p:sp>
        <p:nvSpPr>
          <p:cNvPr id="61" name="Rectangle 60"/>
          <p:cNvSpPr/>
          <p:nvPr/>
        </p:nvSpPr>
        <p:spPr>
          <a:xfrm>
            <a:off x="6747458" y="3494738"/>
            <a:ext cx="285752" cy="285752"/>
          </a:xfrm>
          <a:prstGeom prst="rect">
            <a:avLst/>
          </a:prstGeom>
          <a:solidFill>
            <a:srgbClr val="FFCC66"/>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solidFill>
                <a:schemeClr val="dk1"/>
              </a:solidFill>
            </a:endParaRPr>
          </a:p>
        </p:txBody>
      </p:sp>
      <p:sp>
        <p:nvSpPr>
          <p:cNvPr id="62" name="Rectangle 61"/>
          <p:cNvSpPr/>
          <p:nvPr/>
        </p:nvSpPr>
        <p:spPr>
          <a:xfrm>
            <a:off x="6461706" y="3494738"/>
            <a:ext cx="285752" cy="285752"/>
          </a:xfrm>
          <a:prstGeom prst="rect">
            <a:avLst/>
          </a:prstGeom>
          <a:solidFill>
            <a:srgbClr val="FFCC66"/>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solidFill>
                <a:schemeClr val="dk1"/>
              </a:solidFill>
            </a:endParaRPr>
          </a:p>
        </p:txBody>
      </p:sp>
      <p:sp>
        <p:nvSpPr>
          <p:cNvPr id="63" name="Rectangle 62"/>
          <p:cNvSpPr/>
          <p:nvPr/>
        </p:nvSpPr>
        <p:spPr>
          <a:xfrm>
            <a:off x="7036068" y="3208986"/>
            <a:ext cx="285752" cy="285752"/>
          </a:xfrm>
          <a:prstGeom prst="rect">
            <a:avLst/>
          </a:prstGeom>
          <a:solidFill>
            <a:srgbClr val="FFCC66"/>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solidFill>
                <a:schemeClr val="dk1"/>
              </a:solidFill>
            </a:endParaRPr>
          </a:p>
        </p:txBody>
      </p:sp>
      <p:sp>
        <p:nvSpPr>
          <p:cNvPr id="64" name="Rectangle 63"/>
          <p:cNvSpPr/>
          <p:nvPr/>
        </p:nvSpPr>
        <p:spPr>
          <a:xfrm>
            <a:off x="7325630" y="3208986"/>
            <a:ext cx="285752" cy="285752"/>
          </a:xfrm>
          <a:prstGeom prst="rect">
            <a:avLst/>
          </a:prstGeom>
          <a:solidFill>
            <a:srgbClr val="FFCC66"/>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solidFill>
                <a:schemeClr val="dk1"/>
              </a:solidFill>
            </a:endParaRPr>
          </a:p>
        </p:txBody>
      </p:sp>
      <p:sp>
        <p:nvSpPr>
          <p:cNvPr id="65" name="Rectangle 64"/>
          <p:cNvSpPr/>
          <p:nvPr/>
        </p:nvSpPr>
        <p:spPr>
          <a:xfrm>
            <a:off x="7615192" y="3208986"/>
            <a:ext cx="285752" cy="285752"/>
          </a:xfrm>
          <a:prstGeom prst="rect">
            <a:avLst/>
          </a:prstGeom>
          <a:solidFill>
            <a:srgbClr val="FFCC66"/>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solidFill>
                <a:schemeClr val="dk1"/>
              </a:solidFill>
            </a:endParaRPr>
          </a:p>
        </p:txBody>
      </p:sp>
      <p:sp>
        <p:nvSpPr>
          <p:cNvPr id="66" name="Rectangle 65"/>
          <p:cNvSpPr/>
          <p:nvPr/>
        </p:nvSpPr>
        <p:spPr>
          <a:xfrm>
            <a:off x="7903802" y="3208986"/>
            <a:ext cx="285752" cy="285752"/>
          </a:xfrm>
          <a:prstGeom prst="rect">
            <a:avLst/>
          </a:prstGeom>
          <a:solidFill>
            <a:srgbClr val="FFCC66"/>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solidFill>
                <a:schemeClr val="dk1"/>
              </a:solidFill>
            </a:endParaRPr>
          </a:p>
        </p:txBody>
      </p:sp>
      <p:sp>
        <p:nvSpPr>
          <p:cNvPr id="67" name="Rectangle 66"/>
          <p:cNvSpPr/>
          <p:nvPr/>
        </p:nvSpPr>
        <p:spPr>
          <a:xfrm>
            <a:off x="6747458" y="3208986"/>
            <a:ext cx="285752" cy="285752"/>
          </a:xfrm>
          <a:prstGeom prst="rect">
            <a:avLst/>
          </a:prstGeom>
          <a:solidFill>
            <a:srgbClr val="FFCC66"/>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solidFill>
                <a:schemeClr val="dk1"/>
              </a:solidFill>
            </a:endParaRPr>
          </a:p>
        </p:txBody>
      </p:sp>
      <p:sp>
        <p:nvSpPr>
          <p:cNvPr id="68" name="Rectangle 67"/>
          <p:cNvSpPr/>
          <p:nvPr/>
        </p:nvSpPr>
        <p:spPr>
          <a:xfrm>
            <a:off x="6461706" y="3208986"/>
            <a:ext cx="285752" cy="285752"/>
          </a:xfrm>
          <a:prstGeom prst="rect">
            <a:avLst/>
          </a:prstGeom>
          <a:solidFill>
            <a:srgbClr val="FFCC66"/>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solidFill>
                <a:schemeClr val="dk1"/>
              </a:solidFill>
            </a:endParaRPr>
          </a:p>
        </p:txBody>
      </p:sp>
      <p:sp>
        <p:nvSpPr>
          <p:cNvPr id="69" name="Rectangle 68"/>
          <p:cNvSpPr/>
          <p:nvPr/>
        </p:nvSpPr>
        <p:spPr>
          <a:xfrm>
            <a:off x="7036068" y="4637746"/>
            <a:ext cx="285752" cy="285752"/>
          </a:xfrm>
          <a:prstGeom prst="rect">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solidFill>
                <a:schemeClr val="dk1"/>
              </a:solidFill>
            </a:endParaRPr>
          </a:p>
        </p:txBody>
      </p:sp>
      <p:sp>
        <p:nvSpPr>
          <p:cNvPr id="70" name="Rectangle 69"/>
          <p:cNvSpPr/>
          <p:nvPr/>
        </p:nvSpPr>
        <p:spPr>
          <a:xfrm>
            <a:off x="7325630" y="4637746"/>
            <a:ext cx="285752" cy="285752"/>
          </a:xfrm>
          <a:prstGeom prst="rect">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solidFill>
                <a:schemeClr val="dk1"/>
              </a:solidFill>
            </a:endParaRPr>
          </a:p>
        </p:txBody>
      </p:sp>
      <p:sp>
        <p:nvSpPr>
          <p:cNvPr id="71" name="Rectangle 70"/>
          <p:cNvSpPr/>
          <p:nvPr/>
        </p:nvSpPr>
        <p:spPr>
          <a:xfrm>
            <a:off x="7615192" y="4637746"/>
            <a:ext cx="285752" cy="285752"/>
          </a:xfrm>
          <a:prstGeom prst="rect">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solidFill>
                <a:schemeClr val="dk1"/>
              </a:solidFill>
            </a:endParaRPr>
          </a:p>
        </p:txBody>
      </p:sp>
      <p:sp>
        <p:nvSpPr>
          <p:cNvPr id="72" name="Rectangle 71"/>
          <p:cNvSpPr/>
          <p:nvPr/>
        </p:nvSpPr>
        <p:spPr>
          <a:xfrm>
            <a:off x="7903802" y="4637746"/>
            <a:ext cx="285752" cy="285752"/>
          </a:xfrm>
          <a:prstGeom prst="rect">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solidFill>
                <a:schemeClr val="dk1"/>
              </a:solidFill>
            </a:endParaRPr>
          </a:p>
        </p:txBody>
      </p:sp>
      <p:sp>
        <p:nvSpPr>
          <p:cNvPr id="73" name="Rectangle 72"/>
          <p:cNvSpPr/>
          <p:nvPr/>
        </p:nvSpPr>
        <p:spPr>
          <a:xfrm>
            <a:off x="6747458" y="4637746"/>
            <a:ext cx="285752" cy="285752"/>
          </a:xfrm>
          <a:prstGeom prst="rect">
            <a:avLst/>
          </a:prstGeom>
          <a:solidFill>
            <a:srgbClr val="FFCC66"/>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solidFill>
                <a:schemeClr val="dk1"/>
              </a:solidFill>
            </a:endParaRPr>
          </a:p>
        </p:txBody>
      </p:sp>
      <p:sp>
        <p:nvSpPr>
          <p:cNvPr id="74" name="Rectangle 73"/>
          <p:cNvSpPr/>
          <p:nvPr/>
        </p:nvSpPr>
        <p:spPr>
          <a:xfrm>
            <a:off x="6461706" y="4637746"/>
            <a:ext cx="285752" cy="285752"/>
          </a:xfrm>
          <a:prstGeom prst="rect">
            <a:avLst/>
          </a:prstGeom>
          <a:solidFill>
            <a:srgbClr val="FFCC66"/>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solidFill>
                <a:schemeClr val="dk1"/>
              </a:solidFill>
            </a:endParaRPr>
          </a:p>
        </p:txBody>
      </p:sp>
      <p:sp>
        <p:nvSpPr>
          <p:cNvPr id="75" name="Rectangle 74"/>
          <p:cNvSpPr/>
          <p:nvPr/>
        </p:nvSpPr>
        <p:spPr>
          <a:xfrm>
            <a:off x="7036068" y="4351994"/>
            <a:ext cx="285752" cy="285752"/>
          </a:xfrm>
          <a:prstGeom prst="rect">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solidFill>
                <a:schemeClr val="dk1"/>
              </a:solidFill>
            </a:endParaRPr>
          </a:p>
        </p:txBody>
      </p:sp>
      <p:sp>
        <p:nvSpPr>
          <p:cNvPr id="76" name="Rectangle 75"/>
          <p:cNvSpPr/>
          <p:nvPr/>
        </p:nvSpPr>
        <p:spPr>
          <a:xfrm>
            <a:off x="7325630" y="4351994"/>
            <a:ext cx="285752" cy="285752"/>
          </a:xfrm>
          <a:prstGeom prst="rect">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solidFill>
                <a:schemeClr val="dk1"/>
              </a:solidFill>
            </a:endParaRPr>
          </a:p>
        </p:txBody>
      </p:sp>
      <p:sp>
        <p:nvSpPr>
          <p:cNvPr id="77" name="Rectangle 76"/>
          <p:cNvSpPr/>
          <p:nvPr/>
        </p:nvSpPr>
        <p:spPr>
          <a:xfrm>
            <a:off x="7615192" y="4351994"/>
            <a:ext cx="285752" cy="285752"/>
          </a:xfrm>
          <a:prstGeom prst="rect">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solidFill>
                <a:schemeClr val="dk1"/>
              </a:solidFill>
            </a:endParaRPr>
          </a:p>
        </p:txBody>
      </p:sp>
      <p:sp>
        <p:nvSpPr>
          <p:cNvPr id="78" name="Rectangle 77"/>
          <p:cNvSpPr/>
          <p:nvPr/>
        </p:nvSpPr>
        <p:spPr>
          <a:xfrm>
            <a:off x="7903802" y="4351994"/>
            <a:ext cx="285752" cy="285752"/>
          </a:xfrm>
          <a:prstGeom prst="rect">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solidFill>
                <a:schemeClr val="dk1"/>
              </a:solidFill>
            </a:endParaRPr>
          </a:p>
        </p:txBody>
      </p:sp>
      <p:sp>
        <p:nvSpPr>
          <p:cNvPr id="79" name="Rectangle 78"/>
          <p:cNvSpPr/>
          <p:nvPr/>
        </p:nvSpPr>
        <p:spPr>
          <a:xfrm>
            <a:off x="6747458" y="4351994"/>
            <a:ext cx="285752" cy="285752"/>
          </a:xfrm>
          <a:prstGeom prst="rect">
            <a:avLst/>
          </a:prstGeom>
          <a:solidFill>
            <a:srgbClr val="FFCC66"/>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solidFill>
                <a:schemeClr val="dk1"/>
              </a:solidFill>
            </a:endParaRPr>
          </a:p>
        </p:txBody>
      </p:sp>
      <p:sp>
        <p:nvSpPr>
          <p:cNvPr id="80" name="Rectangle 79"/>
          <p:cNvSpPr/>
          <p:nvPr/>
        </p:nvSpPr>
        <p:spPr>
          <a:xfrm>
            <a:off x="6461706" y="4351994"/>
            <a:ext cx="285752" cy="285752"/>
          </a:xfrm>
          <a:prstGeom prst="rect">
            <a:avLst/>
          </a:prstGeom>
          <a:solidFill>
            <a:srgbClr val="FFCC66"/>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solidFill>
                <a:schemeClr val="dk1"/>
              </a:solidFill>
            </a:endParaRPr>
          </a:p>
        </p:txBody>
      </p:sp>
      <p:sp>
        <p:nvSpPr>
          <p:cNvPr id="81" name="Rectangle 80"/>
          <p:cNvSpPr/>
          <p:nvPr/>
        </p:nvSpPr>
        <p:spPr>
          <a:xfrm>
            <a:off x="7036068" y="4066242"/>
            <a:ext cx="285752" cy="285752"/>
          </a:xfrm>
          <a:prstGeom prst="rect">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solidFill>
                <a:schemeClr val="dk1"/>
              </a:solidFill>
            </a:endParaRPr>
          </a:p>
        </p:txBody>
      </p:sp>
      <p:sp>
        <p:nvSpPr>
          <p:cNvPr id="82" name="Rectangle 81"/>
          <p:cNvSpPr/>
          <p:nvPr/>
        </p:nvSpPr>
        <p:spPr>
          <a:xfrm>
            <a:off x="7325630" y="4066242"/>
            <a:ext cx="285752" cy="285752"/>
          </a:xfrm>
          <a:prstGeom prst="rect">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solidFill>
                <a:schemeClr val="dk1"/>
              </a:solidFill>
            </a:endParaRPr>
          </a:p>
        </p:txBody>
      </p:sp>
      <p:sp>
        <p:nvSpPr>
          <p:cNvPr id="83" name="Rectangle 82"/>
          <p:cNvSpPr/>
          <p:nvPr/>
        </p:nvSpPr>
        <p:spPr>
          <a:xfrm>
            <a:off x="7615192" y="4066242"/>
            <a:ext cx="285752" cy="285752"/>
          </a:xfrm>
          <a:prstGeom prst="rect">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solidFill>
                <a:schemeClr val="dk1"/>
              </a:solidFill>
            </a:endParaRPr>
          </a:p>
        </p:txBody>
      </p:sp>
      <p:sp>
        <p:nvSpPr>
          <p:cNvPr id="84" name="Rectangle 83"/>
          <p:cNvSpPr/>
          <p:nvPr/>
        </p:nvSpPr>
        <p:spPr>
          <a:xfrm>
            <a:off x="7903802" y="4066242"/>
            <a:ext cx="285752" cy="285752"/>
          </a:xfrm>
          <a:prstGeom prst="rect">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solidFill>
                <a:schemeClr val="dk1"/>
              </a:solidFill>
            </a:endParaRPr>
          </a:p>
        </p:txBody>
      </p:sp>
      <p:sp>
        <p:nvSpPr>
          <p:cNvPr id="85" name="Rectangle 84"/>
          <p:cNvSpPr/>
          <p:nvPr/>
        </p:nvSpPr>
        <p:spPr>
          <a:xfrm>
            <a:off x="6747458" y="4066242"/>
            <a:ext cx="285752" cy="285752"/>
          </a:xfrm>
          <a:prstGeom prst="rect">
            <a:avLst/>
          </a:prstGeom>
          <a:solidFill>
            <a:srgbClr val="FFCC66"/>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solidFill>
                <a:schemeClr val="dk1"/>
              </a:solidFill>
            </a:endParaRPr>
          </a:p>
        </p:txBody>
      </p:sp>
      <p:sp>
        <p:nvSpPr>
          <p:cNvPr id="86" name="Rectangle 85"/>
          <p:cNvSpPr/>
          <p:nvPr/>
        </p:nvSpPr>
        <p:spPr>
          <a:xfrm>
            <a:off x="6461706" y="4066242"/>
            <a:ext cx="285752" cy="285752"/>
          </a:xfrm>
          <a:prstGeom prst="rect">
            <a:avLst/>
          </a:prstGeom>
          <a:solidFill>
            <a:srgbClr val="FFCC66"/>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solidFill>
                <a:schemeClr val="dk1"/>
              </a:solidFill>
            </a:endParaRPr>
          </a:p>
        </p:txBody>
      </p:sp>
      <p:cxnSp>
        <p:nvCxnSpPr>
          <p:cNvPr id="43" name="Connecteur droit avec flèche 42"/>
          <p:cNvCxnSpPr/>
          <p:nvPr/>
        </p:nvCxnSpPr>
        <p:spPr>
          <a:xfrm flipV="1">
            <a:off x="7066548" y="4173398"/>
            <a:ext cx="1571636" cy="35720"/>
          </a:xfrm>
          <a:prstGeom prst="straightConnector1">
            <a:avLst/>
          </a:prstGeom>
          <a:ln>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6" name="Connecteur droit avec flèche 45"/>
          <p:cNvCxnSpPr/>
          <p:nvPr/>
        </p:nvCxnSpPr>
        <p:spPr>
          <a:xfrm rot="16200000" flipH="1">
            <a:off x="6852232" y="4423432"/>
            <a:ext cx="1285886" cy="1"/>
          </a:xfrm>
          <a:prstGeom prst="straightConnector1">
            <a:avLst/>
          </a:prstGeom>
          <a:ln>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87" name="ZoneTexte 86"/>
          <p:cNvSpPr txBox="1"/>
          <p:nvPr/>
        </p:nvSpPr>
        <p:spPr>
          <a:xfrm>
            <a:off x="5894417" y="2708920"/>
            <a:ext cx="3070071" cy="369332"/>
          </a:xfrm>
          <a:prstGeom prst="rect">
            <a:avLst/>
          </a:prstGeom>
          <a:noFill/>
        </p:spPr>
        <p:txBody>
          <a:bodyPr wrap="none" rtlCol="0">
            <a:spAutoFit/>
          </a:bodyPr>
          <a:lstStyle/>
          <a:p>
            <a:r>
              <a:rPr lang="fr-FR" dirty="0" smtClean="0"/>
              <a:t>Figer  2 lignes et 2 colonnes</a:t>
            </a:r>
            <a:endParaRPr lang="fr-FR" dirty="0"/>
          </a:p>
        </p:txBody>
      </p:sp>
      <p:sp>
        <p:nvSpPr>
          <p:cNvPr id="88" name="Rectangle à coins arrondis 87"/>
          <p:cNvSpPr/>
          <p:nvPr/>
        </p:nvSpPr>
        <p:spPr>
          <a:xfrm>
            <a:off x="2915816" y="4669096"/>
            <a:ext cx="2000264" cy="1424200"/>
          </a:xfrm>
          <a:prstGeom prst="wedgeRoundRectCallout">
            <a:avLst>
              <a:gd name="adj1" fmla="val -72421"/>
              <a:gd name="adj2" fmla="val -21194"/>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2000" dirty="0" smtClean="0"/>
              <a:t>sélectionner une ligne, puis figer les volets</a:t>
            </a:r>
            <a:endParaRPr lang="fr-FR" sz="2000" dirty="0"/>
          </a:p>
        </p:txBody>
      </p:sp>
      <p:sp>
        <p:nvSpPr>
          <p:cNvPr id="89" name="Rectangle à coins arrondis 88"/>
          <p:cNvSpPr/>
          <p:nvPr/>
        </p:nvSpPr>
        <p:spPr>
          <a:xfrm>
            <a:off x="3894153" y="3084920"/>
            <a:ext cx="2000264" cy="1424200"/>
          </a:xfrm>
          <a:prstGeom prst="wedgeRoundRectCallout">
            <a:avLst>
              <a:gd name="adj1" fmla="val 74391"/>
              <a:gd name="adj2" fmla="val 3500"/>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2000" dirty="0" smtClean="0"/>
              <a:t>sélectionner une cellule, puis figer les volets</a:t>
            </a:r>
            <a:endParaRPr lang="fr-FR" sz="2000" dirty="0"/>
          </a:p>
        </p:txBody>
      </p:sp>
    </p:spTree>
    <p:extLst>
      <p:ext uri="{BB962C8B-B14F-4D97-AF65-F5344CB8AC3E}">
        <p14:creationId xmlns:p14="http://schemas.microsoft.com/office/powerpoint/2010/main" val="209630258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pour résumer</a:t>
            </a:r>
            <a:endParaRPr lang="fr-FR" dirty="0"/>
          </a:p>
        </p:txBody>
      </p:sp>
      <p:sp>
        <p:nvSpPr>
          <p:cNvPr id="3" name="Espace réservé du texte 2"/>
          <p:cNvSpPr>
            <a:spLocks noGrp="1"/>
          </p:cNvSpPr>
          <p:nvPr>
            <p:ph type="body" idx="1"/>
          </p:nvPr>
        </p:nvSpPr>
        <p:spPr/>
        <p:txBody>
          <a:bodyPr/>
          <a:lstStyle/>
          <a:p>
            <a:endParaRPr lang="fr-FR"/>
          </a:p>
        </p:txBody>
      </p:sp>
      <p:sp>
        <p:nvSpPr>
          <p:cNvPr id="4" name="Espace réservé de la date 3"/>
          <p:cNvSpPr>
            <a:spLocks noGrp="1"/>
          </p:cNvSpPr>
          <p:nvPr>
            <p:ph type="dt" sz="half" idx="10"/>
          </p:nvPr>
        </p:nvSpPr>
        <p:spPr/>
        <p:txBody>
          <a:bodyPr/>
          <a:lstStyle/>
          <a:p>
            <a:pPr>
              <a:defRPr/>
            </a:pPr>
            <a:r>
              <a:rPr lang="fr-FR" smtClean="0"/>
              <a:t>Modéliser à l'aide d'un tableur (4)</a:t>
            </a:r>
            <a:endParaRPr lang="fr-BE"/>
          </a:p>
        </p:txBody>
      </p:sp>
      <p:sp>
        <p:nvSpPr>
          <p:cNvPr id="5" name="Espace réservé du pied de page 4"/>
          <p:cNvSpPr>
            <a:spLocks noGrp="1"/>
          </p:cNvSpPr>
          <p:nvPr>
            <p:ph type="ftr" sz="quarter" idx="11"/>
          </p:nvPr>
        </p:nvSpPr>
        <p:spPr/>
        <p:txBody>
          <a:bodyPr/>
          <a:lstStyle/>
          <a:p>
            <a:pPr>
              <a:defRPr/>
            </a:pPr>
            <a:endParaRPr lang="fr-BE"/>
          </a:p>
        </p:txBody>
      </p:sp>
      <p:sp>
        <p:nvSpPr>
          <p:cNvPr id="6" name="Espace réservé du numéro de diapositive 5"/>
          <p:cNvSpPr>
            <a:spLocks noGrp="1"/>
          </p:cNvSpPr>
          <p:nvPr>
            <p:ph type="sldNum" sz="quarter" idx="12"/>
          </p:nvPr>
        </p:nvSpPr>
        <p:spPr/>
        <p:txBody>
          <a:bodyPr/>
          <a:lstStyle/>
          <a:p>
            <a:pPr>
              <a:defRPr/>
            </a:pPr>
            <a:fld id="{A1259483-3BD5-4259-87E2-43DA924CE376}" type="slidenum">
              <a:rPr lang="fr-BE" smtClean="0"/>
              <a:pPr>
                <a:defRPr/>
              </a:pPr>
              <a:t>100</a:t>
            </a:fld>
            <a:endParaRPr lang="fr-BE"/>
          </a:p>
        </p:txBody>
      </p:sp>
    </p:spTree>
    <p:extLst>
      <p:ext uri="{BB962C8B-B14F-4D97-AF65-F5344CB8AC3E}">
        <p14:creationId xmlns:p14="http://schemas.microsoft.com/office/powerpoint/2010/main" val="935694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2397" y="142856"/>
            <a:ext cx="9130208" cy="1143000"/>
          </a:xfrm>
        </p:spPr>
        <p:txBody>
          <a:bodyPr/>
          <a:lstStyle/>
          <a:p>
            <a:r>
              <a:rPr lang="fr-FR" dirty="0" smtClean="0"/>
              <a:t>Tableur, centre d’analyse de données</a:t>
            </a:r>
            <a:br>
              <a:rPr lang="fr-FR" dirty="0" smtClean="0"/>
            </a:br>
            <a:endParaRPr lang="fr-FR" dirty="0"/>
          </a:p>
        </p:txBody>
      </p:sp>
      <p:sp>
        <p:nvSpPr>
          <p:cNvPr id="3" name="Espace réservé de la date 2"/>
          <p:cNvSpPr>
            <a:spLocks noGrp="1"/>
          </p:cNvSpPr>
          <p:nvPr>
            <p:ph type="dt" sz="half" idx="10"/>
          </p:nvPr>
        </p:nvSpPr>
        <p:spPr/>
        <p:txBody>
          <a:bodyPr/>
          <a:lstStyle/>
          <a:p>
            <a:pPr>
              <a:defRPr/>
            </a:pPr>
            <a:r>
              <a:rPr lang="fr-FR" smtClean="0"/>
              <a:t>Modéliser à l'aide d'un tableur (4)</a:t>
            </a:r>
            <a:endParaRPr lang="fr-BE"/>
          </a:p>
        </p:txBody>
      </p:sp>
      <p:sp>
        <p:nvSpPr>
          <p:cNvPr id="4" name="Espace réservé du pied de page 3"/>
          <p:cNvSpPr>
            <a:spLocks noGrp="1"/>
          </p:cNvSpPr>
          <p:nvPr>
            <p:ph type="ftr" sz="quarter" idx="11"/>
          </p:nvPr>
        </p:nvSpPr>
        <p:spPr/>
        <p:txBody>
          <a:bodyPr/>
          <a:lstStyle/>
          <a:p>
            <a:pPr>
              <a:defRPr/>
            </a:pPr>
            <a:endParaRPr lang="fr-BE"/>
          </a:p>
        </p:txBody>
      </p:sp>
      <p:sp>
        <p:nvSpPr>
          <p:cNvPr id="5" name="Espace réservé du numéro de diapositive 4"/>
          <p:cNvSpPr>
            <a:spLocks noGrp="1"/>
          </p:cNvSpPr>
          <p:nvPr>
            <p:ph type="sldNum" sz="quarter" idx="12"/>
          </p:nvPr>
        </p:nvSpPr>
        <p:spPr/>
        <p:txBody>
          <a:bodyPr/>
          <a:lstStyle/>
          <a:p>
            <a:pPr>
              <a:defRPr/>
            </a:pPr>
            <a:fld id="{E899C0F2-7838-450E-8968-88C18F5B1CEA}" type="slidenum">
              <a:rPr lang="fr-BE" smtClean="0"/>
              <a:pPr>
                <a:defRPr/>
              </a:pPr>
              <a:t>101</a:t>
            </a:fld>
            <a:endParaRPr lang="fr-BE"/>
          </a:p>
        </p:txBody>
      </p:sp>
      <p:sp>
        <p:nvSpPr>
          <p:cNvPr id="6" name="Cube 5"/>
          <p:cNvSpPr/>
          <p:nvPr/>
        </p:nvSpPr>
        <p:spPr>
          <a:xfrm>
            <a:off x="2714612" y="3214686"/>
            <a:ext cx="2214578" cy="1143008"/>
          </a:xfrm>
          <a:prstGeom prst="cube">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dirty="0" smtClean="0"/>
              <a:t>TABLEUR</a:t>
            </a:r>
            <a:endParaRPr lang="fr-FR" dirty="0"/>
          </a:p>
        </p:txBody>
      </p:sp>
      <p:sp>
        <p:nvSpPr>
          <p:cNvPr id="7" name="Cylindre 6"/>
          <p:cNvSpPr/>
          <p:nvPr/>
        </p:nvSpPr>
        <p:spPr>
          <a:xfrm>
            <a:off x="3428992" y="857232"/>
            <a:ext cx="2714644" cy="1571636"/>
          </a:xfrm>
          <a:prstGeom prst="can">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dirty="0" smtClean="0"/>
              <a:t>Autres formats : texte (texte CSV ou autre séparateur, XML, HTML, </a:t>
            </a:r>
            <a:r>
              <a:rPr lang="fr-FR" dirty="0" err="1" smtClean="0"/>
              <a:t>etc</a:t>
            </a:r>
            <a:r>
              <a:rPr lang="fr-FR" dirty="0" smtClean="0"/>
              <a:t>), autres tableur</a:t>
            </a:r>
            <a:endParaRPr lang="fr-FR" dirty="0"/>
          </a:p>
        </p:txBody>
      </p:sp>
      <p:sp>
        <p:nvSpPr>
          <p:cNvPr id="8" name="Cylindre 7"/>
          <p:cNvSpPr/>
          <p:nvPr/>
        </p:nvSpPr>
        <p:spPr>
          <a:xfrm>
            <a:off x="3929058" y="5143512"/>
            <a:ext cx="1428760" cy="1500198"/>
          </a:xfrm>
          <a:prstGeom prst="can">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dirty="0" smtClean="0"/>
              <a:t>Autres formats : texte, autres tableurs</a:t>
            </a:r>
            <a:endParaRPr lang="fr-FR" dirty="0"/>
          </a:p>
        </p:txBody>
      </p:sp>
      <p:sp>
        <p:nvSpPr>
          <p:cNvPr id="9" name="Cylindre 8"/>
          <p:cNvSpPr/>
          <p:nvPr/>
        </p:nvSpPr>
        <p:spPr>
          <a:xfrm>
            <a:off x="7000892" y="3071810"/>
            <a:ext cx="1928826" cy="1214446"/>
          </a:xfrm>
          <a:prstGeom prst="can">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dirty="0" smtClean="0"/>
              <a:t>Fichier Tableur (classeur)</a:t>
            </a:r>
            <a:endParaRPr lang="fr-FR" dirty="0"/>
          </a:p>
        </p:txBody>
      </p:sp>
      <p:sp>
        <p:nvSpPr>
          <p:cNvPr id="10" name="Cylindre 9"/>
          <p:cNvSpPr/>
          <p:nvPr/>
        </p:nvSpPr>
        <p:spPr>
          <a:xfrm>
            <a:off x="500034" y="857232"/>
            <a:ext cx="2500330" cy="1571636"/>
          </a:xfrm>
          <a:prstGeom prst="can">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dirty="0" smtClean="0"/>
              <a:t>Bases de données (MS Access, sources ODBC vers des bases de données de systèmes centraux)</a:t>
            </a:r>
            <a:endParaRPr lang="fr-FR" dirty="0"/>
          </a:p>
        </p:txBody>
      </p:sp>
      <p:cxnSp>
        <p:nvCxnSpPr>
          <p:cNvPr id="12" name="Connecteur droit avec flèche 11"/>
          <p:cNvCxnSpPr>
            <a:stCxn id="10" idx="3"/>
            <a:endCxn id="6" idx="0"/>
          </p:cNvCxnSpPr>
          <p:nvPr/>
        </p:nvCxnSpPr>
        <p:spPr>
          <a:xfrm rot="16200000" flipH="1">
            <a:off x="2464578" y="1714488"/>
            <a:ext cx="785818" cy="2214577"/>
          </a:xfrm>
          <a:prstGeom prst="straightConnector1">
            <a:avLst/>
          </a:prstGeom>
          <a:ln>
            <a:tailEnd type="triangle" w="lg" len="lg"/>
          </a:ln>
        </p:spPr>
        <p:style>
          <a:lnRef idx="2">
            <a:schemeClr val="dk1"/>
          </a:lnRef>
          <a:fillRef idx="1">
            <a:schemeClr val="lt1"/>
          </a:fillRef>
          <a:effectRef idx="0">
            <a:schemeClr val="dk1"/>
          </a:effectRef>
          <a:fontRef idx="minor">
            <a:schemeClr val="dk1"/>
          </a:fontRef>
        </p:style>
      </p:cxnSp>
      <p:cxnSp>
        <p:nvCxnSpPr>
          <p:cNvPr id="13" name="Connecteur droit avec flèche 12"/>
          <p:cNvCxnSpPr>
            <a:stCxn id="7" idx="3"/>
            <a:endCxn id="6" idx="0"/>
          </p:cNvCxnSpPr>
          <p:nvPr/>
        </p:nvCxnSpPr>
        <p:spPr>
          <a:xfrm rot="5400000">
            <a:off x="3982636" y="2411008"/>
            <a:ext cx="785818" cy="821538"/>
          </a:xfrm>
          <a:prstGeom prst="straightConnector1">
            <a:avLst/>
          </a:prstGeom>
          <a:ln>
            <a:tailEnd type="triangle" w="lg" len="lg"/>
          </a:ln>
        </p:spPr>
        <p:style>
          <a:lnRef idx="2">
            <a:schemeClr val="dk1"/>
          </a:lnRef>
          <a:fillRef idx="1">
            <a:schemeClr val="lt1"/>
          </a:fillRef>
          <a:effectRef idx="0">
            <a:schemeClr val="dk1"/>
          </a:effectRef>
          <a:fontRef idx="minor">
            <a:schemeClr val="dk1"/>
          </a:fontRef>
        </p:style>
      </p:cxnSp>
      <p:cxnSp>
        <p:nvCxnSpPr>
          <p:cNvPr id="16" name="Connecteur droit avec flèche 15"/>
          <p:cNvCxnSpPr>
            <a:stCxn id="9" idx="2"/>
            <a:endCxn id="6" idx="5"/>
          </p:cNvCxnSpPr>
          <p:nvPr/>
        </p:nvCxnSpPr>
        <p:spPr>
          <a:xfrm rot="10800000">
            <a:off x="4929190" y="3643315"/>
            <a:ext cx="2071702" cy="35719"/>
          </a:xfrm>
          <a:prstGeom prst="straightConnector1">
            <a:avLst/>
          </a:prstGeom>
          <a:ln>
            <a:headEnd type="triangle" w="lg" len="lg"/>
            <a:tailEnd type="triangle" w="lg" len="lg"/>
          </a:ln>
        </p:spPr>
        <p:style>
          <a:lnRef idx="2">
            <a:schemeClr val="dk1"/>
          </a:lnRef>
          <a:fillRef idx="1">
            <a:schemeClr val="lt1"/>
          </a:fillRef>
          <a:effectRef idx="0">
            <a:schemeClr val="dk1"/>
          </a:effectRef>
          <a:fontRef idx="minor">
            <a:schemeClr val="dk1"/>
          </a:fontRef>
        </p:style>
      </p:cxnSp>
      <p:cxnSp>
        <p:nvCxnSpPr>
          <p:cNvPr id="19" name="Connecteur droit avec flèche 18"/>
          <p:cNvCxnSpPr>
            <a:stCxn id="6" idx="3"/>
            <a:endCxn id="8" idx="1"/>
          </p:cNvCxnSpPr>
          <p:nvPr/>
        </p:nvCxnSpPr>
        <p:spPr>
          <a:xfrm rot="16200000" flipH="1">
            <a:off x="3768322" y="4268396"/>
            <a:ext cx="785818" cy="964413"/>
          </a:xfrm>
          <a:prstGeom prst="straightConnector1">
            <a:avLst/>
          </a:prstGeom>
          <a:ln>
            <a:tailEnd type="triangle" w="lg" len="lg"/>
          </a:ln>
        </p:spPr>
        <p:style>
          <a:lnRef idx="2">
            <a:schemeClr val="dk1"/>
          </a:lnRef>
          <a:fillRef idx="1">
            <a:schemeClr val="lt1"/>
          </a:fillRef>
          <a:effectRef idx="0">
            <a:schemeClr val="dk1"/>
          </a:effectRef>
          <a:fontRef idx="minor">
            <a:schemeClr val="dk1"/>
          </a:fontRef>
        </p:style>
      </p:cxnSp>
      <p:sp>
        <p:nvSpPr>
          <p:cNvPr id="23" name="ZoneTexte 22"/>
          <p:cNvSpPr txBox="1"/>
          <p:nvPr/>
        </p:nvSpPr>
        <p:spPr>
          <a:xfrm>
            <a:off x="2132330" y="2643182"/>
            <a:ext cx="1082348" cy="369332"/>
          </a:xfrm>
          <a:prstGeom prst="rect">
            <a:avLst/>
          </a:prstGeom>
          <a:solidFill>
            <a:schemeClr val="bg1"/>
          </a:solidFill>
        </p:spPr>
        <p:txBody>
          <a:bodyPr wrap="none" rtlCol="0">
            <a:spAutoFit/>
          </a:bodyPr>
          <a:lstStyle/>
          <a:p>
            <a:r>
              <a:rPr lang="fr-FR" dirty="0" smtClean="0"/>
              <a:t>requêtes</a:t>
            </a:r>
            <a:endParaRPr lang="fr-FR" dirty="0"/>
          </a:p>
        </p:txBody>
      </p:sp>
      <p:sp>
        <p:nvSpPr>
          <p:cNvPr id="24" name="ZoneTexte 23"/>
          <p:cNvSpPr txBox="1"/>
          <p:nvPr/>
        </p:nvSpPr>
        <p:spPr>
          <a:xfrm>
            <a:off x="3929058" y="4488428"/>
            <a:ext cx="1326004" cy="369332"/>
          </a:xfrm>
          <a:prstGeom prst="rect">
            <a:avLst/>
          </a:prstGeom>
          <a:solidFill>
            <a:schemeClr val="bg1"/>
          </a:solidFill>
        </p:spPr>
        <p:txBody>
          <a:bodyPr wrap="none" rtlCol="0">
            <a:spAutoFit/>
          </a:bodyPr>
          <a:lstStyle/>
          <a:p>
            <a:r>
              <a:rPr lang="fr-FR" dirty="0" smtClean="0"/>
              <a:t>exportation</a:t>
            </a:r>
            <a:endParaRPr lang="fr-FR" dirty="0"/>
          </a:p>
        </p:txBody>
      </p:sp>
      <p:sp>
        <p:nvSpPr>
          <p:cNvPr id="26" name="ZoneTexte 25"/>
          <p:cNvSpPr txBox="1"/>
          <p:nvPr/>
        </p:nvSpPr>
        <p:spPr>
          <a:xfrm>
            <a:off x="3500430" y="2643182"/>
            <a:ext cx="1326004" cy="369332"/>
          </a:xfrm>
          <a:prstGeom prst="rect">
            <a:avLst/>
          </a:prstGeom>
          <a:solidFill>
            <a:schemeClr val="bg1"/>
          </a:solidFill>
        </p:spPr>
        <p:txBody>
          <a:bodyPr wrap="none" rtlCol="0">
            <a:spAutoFit/>
          </a:bodyPr>
          <a:lstStyle/>
          <a:p>
            <a:r>
              <a:rPr lang="fr-FR" dirty="0" smtClean="0"/>
              <a:t>importation</a:t>
            </a:r>
            <a:endParaRPr lang="fr-FR" dirty="0"/>
          </a:p>
        </p:txBody>
      </p:sp>
      <p:sp>
        <p:nvSpPr>
          <p:cNvPr id="27" name="Organigramme : Document 26"/>
          <p:cNvSpPr/>
          <p:nvPr/>
        </p:nvSpPr>
        <p:spPr>
          <a:xfrm>
            <a:off x="1928794" y="5214950"/>
            <a:ext cx="1500198" cy="1000132"/>
          </a:xfrm>
          <a:prstGeom prst="flowChartDocumen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smtClean="0"/>
              <a:t>Rapports (papier, numérique)</a:t>
            </a:r>
            <a:endParaRPr lang="fr-FR" dirty="0"/>
          </a:p>
        </p:txBody>
      </p:sp>
      <p:cxnSp>
        <p:nvCxnSpPr>
          <p:cNvPr id="28" name="Connecteur droit avec flèche 27"/>
          <p:cNvCxnSpPr>
            <a:stCxn id="6" idx="3"/>
          </p:cNvCxnSpPr>
          <p:nvPr/>
        </p:nvCxnSpPr>
        <p:spPr>
          <a:xfrm rot="5400000">
            <a:off x="2625314" y="4232679"/>
            <a:ext cx="928696" cy="1178727"/>
          </a:xfrm>
          <a:prstGeom prst="straightConnector1">
            <a:avLst/>
          </a:prstGeom>
          <a:ln>
            <a:tailEnd type="triangle" w="lg" len="lg"/>
          </a:ln>
        </p:spPr>
        <p:style>
          <a:lnRef idx="2">
            <a:schemeClr val="dk1"/>
          </a:lnRef>
          <a:fillRef idx="1">
            <a:schemeClr val="lt1"/>
          </a:fillRef>
          <a:effectRef idx="0">
            <a:schemeClr val="dk1"/>
          </a:effectRef>
          <a:fontRef idx="minor">
            <a:schemeClr val="dk1"/>
          </a:fontRef>
        </p:style>
      </p:cxnSp>
      <p:sp>
        <p:nvSpPr>
          <p:cNvPr id="31" name="ZoneTexte 30"/>
          <p:cNvSpPr txBox="1"/>
          <p:nvPr/>
        </p:nvSpPr>
        <p:spPr>
          <a:xfrm>
            <a:off x="2357422" y="4500570"/>
            <a:ext cx="1261884" cy="369332"/>
          </a:xfrm>
          <a:prstGeom prst="rect">
            <a:avLst/>
          </a:prstGeom>
          <a:solidFill>
            <a:schemeClr val="bg1"/>
          </a:solidFill>
        </p:spPr>
        <p:txBody>
          <a:bodyPr wrap="none" rtlCol="0">
            <a:spAutoFit/>
          </a:bodyPr>
          <a:lstStyle/>
          <a:p>
            <a:r>
              <a:rPr lang="fr-FR" dirty="0" smtClean="0"/>
              <a:t>production</a:t>
            </a:r>
            <a:endParaRPr lang="fr-FR" dirty="0"/>
          </a:p>
        </p:txBody>
      </p:sp>
      <p:sp>
        <p:nvSpPr>
          <p:cNvPr id="32" name="ZoneTexte 31"/>
          <p:cNvSpPr txBox="1"/>
          <p:nvPr/>
        </p:nvSpPr>
        <p:spPr>
          <a:xfrm>
            <a:off x="5429256" y="3286124"/>
            <a:ext cx="1183128" cy="646331"/>
          </a:xfrm>
          <a:prstGeom prst="rect">
            <a:avLst/>
          </a:prstGeom>
          <a:solidFill>
            <a:schemeClr val="bg1"/>
          </a:solidFill>
        </p:spPr>
        <p:txBody>
          <a:bodyPr wrap="square" rtlCol="0">
            <a:spAutoFit/>
          </a:bodyPr>
          <a:lstStyle/>
          <a:p>
            <a:r>
              <a:rPr lang="fr-FR" dirty="0" smtClean="0"/>
              <a:t>Calculs, analyses</a:t>
            </a:r>
            <a:endParaRPr lang="fr-FR" dirty="0"/>
          </a:p>
        </p:txBody>
      </p:sp>
      <p:sp>
        <p:nvSpPr>
          <p:cNvPr id="38" name="ZoneTexte 37"/>
          <p:cNvSpPr txBox="1"/>
          <p:nvPr/>
        </p:nvSpPr>
        <p:spPr>
          <a:xfrm>
            <a:off x="2000232" y="714356"/>
            <a:ext cx="2300630" cy="369332"/>
          </a:xfrm>
          <a:prstGeom prst="rect">
            <a:avLst/>
          </a:prstGeom>
          <a:solidFill>
            <a:schemeClr val="lt1"/>
          </a:solidFill>
        </p:spPr>
        <p:txBody>
          <a:bodyPr wrap="none" rtlCol="0">
            <a:spAutoFit/>
          </a:bodyPr>
          <a:lstStyle/>
          <a:p>
            <a:r>
              <a:rPr lang="fr-FR" dirty="0" smtClean="0"/>
              <a:t>Sources de données</a:t>
            </a:r>
            <a:endParaRPr lang="fr-FR" dirty="0"/>
          </a:p>
        </p:txBody>
      </p:sp>
      <p:sp>
        <p:nvSpPr>
          <p:cNvPr id="25" name="Organigramme : Entrée manuelle 24"/>
          <p:cNvSpPr/>
          <p:nvPr/>
        </p:nvSpPr>
        <p:spPr>
          <a:xfrm>
            <a:off x="6572264" y="1714488"/>
            <a:ext cx="1428760" cy="642942"/>
          </a:xfrm>
          <a:prstGeom prst="flowChartManualInpu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cxnSp>
        <p:nvCxnSpPr>
          <p:cNvPr id="29" name="Connecteur droit avec flèche 28"/>
          <p:cNvCxnSpPr>
            <a:stCxn id="25" idx="2"/>
            <a:endCxn id="6" idx="0"/>
          </p:cNvCxnSpPr>
          <p:nvPr/>
        </p:nvCxnSpPr>
        <p:spPr>
          <a:xfrm rot="5400000">
            <a:off x="5197082" y="1125124"/>
            <a:ext cx="857256" cy="3321868"/>
          </a:xfrm>
          <a:prstGeom prst="straightConnector1">
            <a:avLst/>
          </a:prstGeom>
          <a:ln>
            <a:tailEnd type="triangle" w="lg" len="lg"/>
          </a:ln>
        </p:spPr>
        <p:style>
          <a:lnRef idx="2">
            <a:schemeClr val="dk1"/>
          </a:lnRef>
          <a:fillRef idx="1">
            <a:schemeClr val="lt1"/>
          </a:fillRef>
          <a:effectRef idx="0">
            <a:schemeClr val="dk1"/>
          </a:effectRef>
          <a:fontRef idx="minor">
            <a:schemeClr val="dk1"/>
          </a:fontRef>
        </p:style>
      </p:cxnSp>
      <p:sp>
        <p:nvSpPr>
          <p:cNvPr id="34" name="ZoneTexte 33"/>
          <p:cNvSpPr txBox="1"/>
          <p:nvPr/>
        </p:nvSpPr>
        <p:spPr>
          <a:xfrm>
            <a:off x="5174822" y="2643182"/>
            <a:ext cx="774571" cy="369332"/>
          </a:xfrm>
          <a:prstGeom prst="rect">
            <a:avLst/>
          </a:prstGeom>
          <a:solidFill>
            <a:schemeClr val="bg1"/>
          </a:solidFill>
        </p:spPr>
        <p:txBody>
          <a:bodyPr wrap="none" rtlCol="0">
            <a:spAutoFit/>
          </a:bodyPr>
          <a:lstStyle/>
          <a:p>
            <a:r>
              <a:rPr lang="fr-FR" dirty="0" smtClean="0"/>
              <a:t>saisie</a:t>
            </a:r>
            <a:endParaRPr lang="fr-FR" dirty="0"/>
          </a:p>
        </p:txBody>
      </p:sp>
    </p:spTree>
    <p:extLst>
      <p:ext uri="{BB962C8B-B14F-4D97-AF65-F5344CB8AC3E}">
        <p14:creationId xmlns:p14="http://schemas.microsoft.com/office/powerpoint/2010/main" val="16009348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ube 20"/>
          <p:cNvSpPr/>
          <p:nvPr/>
        </p:nvSpPr>
        <p:spPr>
          <a:xfrm>
            <a:off x="785786" y="6000768"/>
            <a:ext cx="7786742" cy="642942"/>
          </a:xfrm>
          <a:prstGeom prst="cube">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dirty="0" smtClean="0"/>
              <a:t>Auditer, protéger, documenter, sécuriser, sauvegarder</a:t>
            </a:r>
            <a:endParaRPr lang="fr-FR" dirty="0"/>
          </a:p>
        </p:txBody>
      </p:sp>
      <p:sp>
        <p:nvSpPr>
          <p:cNvPr id="20" name="Cube 19"/>
          <p:cNvSpPr/>
          <p:nvPr/>
        </p:nvSpPr>
        <p:spPr>
          <a:xfrm>
            <a:off x="4357686" y="4929198"/>
            <a:ext cx="2357454" cy="1143008"/>
          </a:xfrm>
          <a:prstGeom prst="cube">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1600" dirty="0" smtClean="0"/>
              <a:t>Outils de synthèse: tableau croisé, consolidation</a:t>
            </a:r>
            <a:endParaRPr lang="fr-FR" sz="1600" dirty="0"/>
          </a:p>
        </p:txBody>
      </p:sp>
      <p:sp>
        <p:nvSpPr>
          <p:cNvPr id="32" name="Cube 31"/>
          <p:cNvSpPr/>
          <p:nvPr/>
        </p:nvSpPr>
        <p:spPr>
          <a:xfrm>
            <a:off x="6572264" y="4857760"/>
            <a:ext cx="2214578" cy="1214446"/>
          </a:xfrm>
          <a:prstGeom prst="cube">
            <a:avLst/>
          </a:prstGeom>
          <a:solidFill>
            <a:srgbClr val="FFFF99"/>
          </a:solidFill>
        </p:spPr>
        <p:style>
          <a:lnRef idx="2">
            <a:schemeClr val="accent2"/>
          </a:lnRef>
          <a:fillRef idx="1">
            <a:schemeClr val="lt1"/>
          </a:fillRef>
          <a:effectRef idx="0">
            <a:schemeClr val="accent2"/>
          </a:effectRef>
          <a:fontRef idx="minor">
            <a:schemeClr val="dk1"/>
          </a:fontRef>
        </p:style>
        <p:txBody>
          <a:bodyPr wrap="none" lIns="0" tIns="0" rIns="0" bIns="0" anchor="ctr" anchorCtr="1">
            <a:noAutofit/>
          </a:bodyPr>
          <a:lstStyle/>
          <a:p>
            <a:pPr algn="ctr" fontAlgn="auto">
              <a:spcBef>
                <a:spcPts val="0"/>
              </a:spcBef>
              <a:spcAft>
                <a:spcPts val="0"/>
              </a:spcAft>
              <a:defRPr/>
            </a:pPr>
            <a:endParaRPr lang="fr-FR" sz="2000" dirty="0" smtClean="0">
              <a:solidFill>
                <a:schemeClr val="tx1"/>
              </a:solidFill>
              <a:latin typeface="+mj-lt"/>
              <a:ea typeface="+mj-ea"/>
              <a:cs typeface="+mj-cs"/>
            </a:endParaRPr>
          </a:p>
          <a:p>
            <a:pPr algn="ctr" fontAlgn="auto">
              <a:spcBef>
                <a:spcPts val="0"/>
              </a:spcBef>
              <a:spcAft>
                <a:spcPts val="0"/>
              </a:spcAft>
              <a:defRPr/>
            </a:pPr>
            <a:r>
              <a:rPr lang="fr-FR" sz="2000" dirty="0" smtClean="0">
                <a:solidFill>
                  <a:schemeClr val="tx1"/>
                </a:solidFill>
                <a:latin typeface="+mj-lt"/>
                <a:ea typeface="+mj-ea"/>
                <a:cs typeface="+mj-cs"/>
              </a:rPr>
              <a:t>Algorithmique</a:t>
            </a:r>
            <a:endParaRPr lang="fr-FR" sz="2000" dirty="0">
              <a:solidFill>
                <a:schemeClr val="tx1"/>
              </a:solidFill>
              <a:latin typeface="+mj-lt"/>
              <a:ea typeface="+mj-ea"/>
              <a:cs typeface="+mj-cs"/>
            </a:endParaRPr>
          </a:p>
        </p:txBody>
      </p:sp>
      <p:sp>
        <p:nvSpPr>
          <p:cNvPr id="22" name="Cube 21"/>
          <p:cNvSpPr/>
          <p:nvPr/>
        </p:nvSpPr>
        <p:spPr>
          <a:xfrm>
            <a:off x="257195" y="4071942"/>
            <a:ext cx="2313401" cy="1143008"/>
          </a:xfrm>
          <a:prstGeom prst="cube">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1600" dirty="0" smtClean="0"/>
              <a:t>Graphiques</a:t>
            </a:r>
            <a:endParaRPr lang="fr-FR" sz="1600" dirty="0"/>
          </a:p>
        </p:txBody>
      </p:sp>
      <p:sp>
        <p:nvSpPr>
          <p:cNvPr id="14" name="Cube 13"/>
          <p:cNvSpPr/>
          <p:nvPr/>
        </p:nvSpPr>
        <p:spPr>
          <a:xfrm>
            <a:off x="2267744" y="4071942"/>
            <a:ext cx="2375694" cy="1143008"/>
          </a:xfrm>
          <a:prstGeom prst="cube">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1600" dirty="0" smtClean="0"/>
              <a:t>fonctions</a:t>
            </a:r>
            <a:endParaRPr lang="fr-FR" sz="1600" dirty="0"/>
          </a:p>
        </p:txBody>
      </p:sp>
      <p:sp>
        <p:nvSpPr>
          <p:cNvPr id="16" name="Cube 15"/>
          <p:cNvSpPr/>
          <p:nvPr/>
        </p:nvSpPr>
        <p:spPr>
          <a:xfrm>
            <a:off x="4357686" y="4071942"/>
            <a:ext cx="2357454" cy="1143008"/>
          </a:xfrm>
          <a:prstGeom prst="cube">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1600" dirty="0" smtClean="0"/>
              <a:t>Outils de simulation : valeur cible, scénario, solveur</a:t>
            </a:r>
            <a:endParaRPr lang="fr-FR" sz="1600" dirty="0"/>
          </a:p>
        </p:txBody>
      </p:sp>
      <p:sp>
        <p:nvSpPr>
          <p:cNvPr id="13" name="Cube 12"/>
          <p:cNvSpPr/>
          <p:nvPr/>
        </p:nvSpPr>
        <p:spPr>
          <a:xfrm>
            <a:off x="257195" y="3214686"/>
            <a:ext cx="2313401" cy="1143008"/>
          </a:xfrm>
          <a:prstGeom prst="cube">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1600" dirty="0" smtClean="0"/>
              <a:t>Valeur (contenu) et cellule (contenant), styles</a:t>
            </a:r>
            <a:endParaRPr lang="fr-FR" sz="1600" dirty="0"/>
          </a:p>
        </p:txBody>
      </p:sp>
      <p:sp>
        <p:nvSpPr>
          <p:cNvPr id="11" name="Cube 10"/>
          <p:cNvSpPr/>
          <p:nvPr/>
        </p:nvSpPr>
        <p:spPr>
          <a:xfrm>
            <a:off x="2267744" y="3214686"/>
            <a:ext cx="2375694" cy="1143008"/>
          </a:xfrm>
          <a:prstGeom prst="cube">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1600" dirty="0" smtClean="0"/>
              <a:t>Opérateurs arithmétiques : +, -, /, * et concaténation</a:t>
            </a:r>
            <a:endParaRPr lang="fr-FR" sz="1600" dirty="0"/>
          </a:p>
        </p:txBody>
      </p:sp>
      <p:sp>
        <p:nvSpPr>
          <p:cNvPr id="7" name="Cube 6"/>
          <p:cNvSpPr/>
          <p:nvPr/>
        </p:nvSpPr>
        <p:spPr>
          <a:xfrm>
            <a:off x="251520" y="2357430"/>
            <a:ext cx="2390514" cy="1143008"/>
          </a:xfrm>
          <a:prstGeom prst="cub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dirty="0" smtClean="0"/>
              <a:t>Mise en forme</a:t>
            </a:r>
            <a:endParaRPr lang="fr-FR" dirty="0"/>
          </a:p>
        </p:txBody>
      </p:sp>
      <p:sp>
        <p:nvSpPr>
          <p:cNvPr id="2" name="Titre 1"/>
          <p:cNvSpPr>
            <a:spLocks noGrp="1"/>
          </p:cNvSpPr>
          <p:nvPr>
            <p:ph type="title"/>
          </p:nvPr>
        </p:nvSpPr>
        <p:spPr/>
        <p:txBody>
          <a:bodyPr/>
          <a:lstStyle/>
          <a:p>
            <a:pPr algn="ctr"/>
            <a:r>
              <a:rPr lang="fr-FR" dirty="0" smtClean="0"/>
              <a:t>...puissant...</a:t>
            </a:r>
            <a:br>
              <a:rPr lang="fr-FR" dirty="0" smtClean="0"/>
            </a:br>
            <a:endParaRPr lang="fr-FR" dirty="0"/>
          </a:p>
        </p:txBody>
      </p:sp>
      <p:sp>
        <p:nvSpPr>
          <p:cNvPr id="3" name="Espace réservé de la date 2"/>
          <p:cNvSpPr>
            <a:spLocks noGrp="1"/>
          </p:cNvSpPr>
          <p:nvPr>
            <p:ph type="dt" sz="half" idx="10"/>
          </p:nvPr>
        </p:nvSpPr>
        <p:spPr/>
        <p:txBody>
          <a:bodyPr/>
          <a:lstStyle/>
          <a:p>
            <a:pPr>
              <a:defRPr/>
            </a:pPr>
            <a:r>
              <a:rPr lang="fr-FR" smtClean="0"/>
              <a:t>Modéliser à l'aide d'un tableur (4)</a:t>
            </a:r>
            <a:endParaRPr lang="fr-BE" dirty="0"/>
          </a:p>
        </p:txBody>
      </p:sp>
      <p:sp>
        <p:nvSpPr>
          <p:cNvPr id="4" name="Espace réservé du pied de page 3"/>
          <p:cNvSpPr>
            <a:spLocks noGrp="1"/>
          </p:cNvSpPr>
          <p:nvPr>
            <p:ph type="ftr" sz="quarter" idx="11"/>
          </p:nvPr>
        </p:nvSpPr>
        <p:spPr>
          <a:xfrm>
            <a:off x="914400" y="5957886"/>
            <a:ext cx="3962400" cy="457200"/>
          </a:xfrm>
        </p:spPr>
        <p:txBody>
          <a:bodyPr/>
          <a:lstStyle/>
          <a:p>
            <a:pPr>
              <a:defRPr/>
            </a:pPr>
            <a:endParaRPr lang="fr-BE" dirty="0"/>
          </a:p>
        </p:txBody>
      </p:sp>
      <p:sp>
        <p:nvSpPr>
          <p:cNvPr id="5" name="Espace réservé du numéro de diapositive 4"/>
          <p:cNvSpPr>
            <a:spLocks noGrp="1"/>
          </p:cNvSpPr>
          <p:nvPr>
            <p:ph type="sldNum" sz="quarter" idx="12"/>
          </p:nvPr>
        </p:nvSpPr>
        <p:spPr/>
        <p:txBody>
          <a:bodyPr/>
          <a:lstStyle/>
          <a:p>
            <a:pPr>
              <a:defRPr/>
            </a:pPr>
            <a:fld id="{E899C0F2-7838-450E-8968-88C18F5B1CEA}" type="slidenum">
              <a:rPr lang="fr-BE" smtClean="0"/>
              <a:pPr>
                <a:defRPr/>
              </a:pPr>
              <a:t>102</a:t>
            </a:fld>
            <a:endParaRPr lang="fr-BE"/>
          </a:p>
        </p:txBody>
      </p:sp>
      <p:sp>
        <p:nvSpPr>
          <p:cNvPr id="6" name="Cube 5"/>
          <p:cNvSpPr/>
          <p:nvPr/>
        </p:nvSpPr>
        <p:spPr>
          <a:xfrm>
            <a:off x="2267744" y="2357430"/>
            <a:ext cx="2375694" cy="1143008"/>
          </a:xfrm>
          <a:prstGeom prst="cub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dirty="0" smtClean="0"/>
              <a:t>Calculs</a:t>
            </a:r>
            <a:endParaRPr lang="fr-FR" dirty="0"/>
          </a:p>
        </p:txBody>
      </p:sp>
      <p:sp>
        <p:nvSpPr>
          <p:cNvPr id="15" name="Cube 14"/>
          <p:cNvSpPr/>
          <p:nvPr/>
        </p:nvSpPr>
        <p:spPr>
          <a:xfrm>
            <a:off x="4357686" y="3214686"/>
            <a:ext cx="2357454" cy="1143008"/>
          </a:xfrm>
          <a:prstGeom prst="cube">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1600" dirty="0" smtClean="0"/>
              <a:t>Outils de listes : trier, filtrer, grouper</a:t>
            </a:r>
            <a:endParaRPr lang="fr-FR" sz="1600" dirty="0"/>
          </a:p>
        </p:txBody>
      </p:sp>
      <p:sp>
        <p:nvSpPr>
          <p:cNvPr id="8" name="Cube 7"/>
          <p:cNvSpPr/>
          <p:nvPr/>
        </p:nvSpPr>
        <p:spPr>
          <a:xfrm>
            <a:off x="4357686" y="2357430"/>
            <a:ext cx="2357454" cy="1143008"/>
          </a:xfrm>
          <a:prstGeom prst="cub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dirty="0" smtClean="0"/>
              <a:t>Outils</a:t>
            </a:r>
            <a:endParaRPr lang="fr-FR" dirty="0"/>
          </a:p>
        </p:txBody>
      </p:sp>
      <p:sp>
        <p:nvSpPr>
          <p:cNvPr id="19" name="Cube 18"/>
          <p:cNvSpPr/>
          <p:nvPr/>
        </p:nvSpPr>
        <p:spPr>
          <a:xfrm>
            <a:off x="6572264" y="4071942"/>
            <a:ext cx="2214578" cy="1143008"/>
          </a:xfrm>
          <a:prstGeom prst="cube">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1600" dirty="0" smtClean="0"/>
              <a:t>Objets d’interface graphique, évènements</a:t>
            </a:r>
            <a:endParaRPr lang="fr-FR" sz="1600" dirty="0"/>
          </a:p>
        </p:txBody>
      </p:sp>
      <p:sp>
        <p:nvSpPr>
          <p:cNvPr id="18" name="Cube 17"/>
          <p:cNvSpPr/>
          <p:nvPr/>
        </p:nvSpPr>
        <p:spPr>
          <a:xfrm>
            <a:off x="6572264" y="3214686"/>
            <a:ext cx="2214578" cy="1143008"/>
          </a:xfrm>
          <a:prstGeom prst="cube">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1600" dirty="0" smtClean="0"/>
              <a:t>Macros</a:t>
            </a:r>
          </a:p>
          <a:p>
            <a:pPr algn="ctr"/>
            <a:r>
              <a:rPr lang="fr-FR" sz="1600" dirty="0" smtClean="0"/>
              <a:t>Procédures, fonctions</a:t>
            </a:r>
            <a:endParaRPr lang="fr-FR" sz="1600" dirty="0"/>
          </a:p>
        </p:txBody>
      </p:sp>
      <p:sp>
        <p:nvSpPr>
          <p:cNvPr id="9" name="Cube 8"/>
          <p:cNvSpPr/>
          <p:nvPr/>
        </p:nvSpPr>
        <p:spPr>
          <a:xfrm>
            <a:off x="6572264" y="2357430"/>
            <a:ext cx="2214578" cy="1143008"/>
          </a:xfrm>
          <a:prstGeom prst="cub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dirty="0" smtClean="0"/>
              <a:t>Automatisation (Langage VBA)</a:t>
            </a:r>
            <a:endParaRPr lang="fr-FR" dirty="0"/>
          </a:p>
        </p:txBody>
      </p:sp>
      <p:sp>
        <p:nvSpPr>
          <p:cNvPr id="17" name="Cube 16"/>
          <p:cNvSpPr/>
          <p:nvPr/>
        </p:nvSpPr>
        <p:spPr>
          <a:xfrm>
            <a:off x="720000" y="1628800"/>
            <a:ext cx="7920000" cy="800068"/>
          </a:xfrm>
          <a:prstGeom prst="cube">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dirty="0" smtClean="0"/>
              <a:t>Objets : classeur, feuilles, cellules, plages, adresses (@relative, @absolue @mixte, nom)</a:t>
            </a:r>
            <a:endParaRPr lang="fr-FR" dirty="0"/>
          </a:p>
        </p:txBody>
      </p:sp>
      <p:sp>
        <p:nvSpPr>
          <p:cNvPr id="23" name="Espace réservé du numéro de diapositive 4"/>
          <p:cNvSpPr txBox="1">
            <a:spLocks/>
          </p:cNvSpPr>
          <p:nvPr/>
        </p:nvSpPr>
        <p:spPr>
          <a:xfrm>
            <a:off x="1113264" y="2428868"/>
            <a:ext cx="457200" cy="457200"/>
          </a:xfrm>
          <a:prstGeom prst="ellipse">
            <a:avLst/>
          </a:prstGeom>
          <a:solidFill>
            <a:srgbClr val="99FF99"/>
          </a:solidFill>
        </p:spPr>
        <p:style>
          <a:lnRef idx="2">
            <a:schemeClr val="accent2"/>
          </a:lnRef>
          <a:fillRef idx="1">
            <a:schemeClr val="lt1"/>
          </a:fillRef>
          <a:effectRef idx="0">
            <a:schemeClr val="accent2"/>
          </a:effectRef>
          <a:fontRef idx="minor">
            <a:schemeClr val="dk1"/>
          </a:fontRef>
        </p:style>
        <p:txBody>
          <a:bodyPr wrap="none" lIns="0" tIns="0" rIns="0" bIns="0"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2000" b="0" i="0" u="none" strike="noStrike" kern="1200" cap="none" spc="0" normalizeH="0" baseline="0" noProof="0" dirty="0" smtClean="0">
                <a:ln>
                  <a:noFill/>
                </a:ln>
                <a:solidFill>
                  <a:schemeClr val="tx1"/>
                </a:solidFill>
                <a:effectLst/>
                <a:uLnTx/>
                <a:uFillTx/>
                <a:latin typeface="+mj-lt"/>
                <a:ea typeface="+mj-ea"/>
                <a:cs typeface="+mj-cs"/>
              </a:rPr>
              <a:t>1</a:t>
            </a:r>
            <a:endParaRPr kumimoji="0" lang="fr-BE" sz="1400" b="0" i="0" u="none" strike="noStrike" kern="1200" cap="none" spc="0" normalizeH="0" baseline="0" noProof="0" dirty="0">
              <a:ln>
                <a:noFill/>
              </a:ln>
              <a:solidFill>
                <a:schemeClr val="tx1"/>
              </a:solidFill>
              <a:effectLst/>
              <a:uLnTx/>
              <a:uFillTx/>
              <a:latin typeface="+mj-lt"/>
              <a:ea typeface="+mj-ea"/>
              <a:cs typeface="+mj-cs"/>
            </a:endParaRPr>
          </a:p>
        </p:txBody>
      </p:sp>
      <p:sp>
        <p:nvSpPr>
          <p:cNvPr id="24" name="Espace réservé du numéro de diapositive 4"/>
          <p:cNvSpPr txBox="1">
            <a:spLocks/>
          </p:cNvSpPr>
          <p:nvPr/>
        </p:nvSpPr>
        <p:spPr>
          <a:xfrm>
            <a:off x="3143240" y="2428868"/>
            <a:ext cx="457200" cy="457200"/>
          </a:xfrm>
          <a:prstGeom prst="ellipse">
            <a:avLst/>
          </a:prstGeom>
          <a:solidFill>
            <a:srgbClr val="99FF99"/>
          </a:solidFill>
        </p:spPr>
        <p:style>
          <a:lnRef idx="2">
            <a:schemeClr val="accent2"/>
          </a:lnRef>
          <a:fillRef idx="1">
            <a:schemeClr val="lt1"/>
          </a:fillRef>
          <a:effectRef idx="0">
            <a:schemeClr val="accent2"/>
          </a:effectRef>
          <a:fontRef idx="minor">
            <a:schemeClr val="dk1"/>
          </a:fontRef>
        </p:style>
        <p:txBody>
          <a:bodyPr wrap="none" lIns="0" tIns="0" rIns="0" bIns="0" anchor="ctr" anchorCtr="1">
            <a:noAutofit/>
          </a:bodyPr>
          <a:lstStyle/>
          <a:p>
            <a:pPr algn="ctr" fontAlgn="auto">
              <a:spcBef>
                <a:spcPts val="0"/>
              </a:spcBef>
              <a:spcAft>
                <a:spcPts val="0"/>
              </a:spcAft>
              <a:defRPr/>
            </a:pPr>
            <a:r>
              <a:rPr lang="fr-BE" sz="2000" dirty="0" smtClean="0">
                <a:solidFill>
                  <a:schemeClr val="tx1"/>
                </a:solidFill>
                <a:latin typeface="+mj-lt"/>
                <a:ea typeface="+mj-ea"/>
                <a:cs typeface="+mj-cs"/>
              </a:rPr>
              <a:t>1</a:t>
            </a:r>
            <a:endParaRPr lang="fr-BE" sz="2000" dirty="0">
              <a:solidFill>
                <a:schemeClr val="tx1"/>
              </a:solidFill>
              <a:latin typeface="+mj-lt"/>
              <a:ea typeface="+mj-ea"/>
              <a:cs typeface="+mj-cs"/>
            </a:endParaRPr>
          </a:p>
        </p:txBody>
      </p:sp>
      <p:sp>
        <p:nvSpPr>
          <p:cNvPr id="25" name="Espace réservé du numéro de diapositive 4"/>
          <p:cNvSpPr txBox="1">
            <a:spLocks/>
          </p:cNvSpPr>
          <p:nvPr/>
        </p:nvSpPr>
        <p:spPr>
          <a:xfrm>
            <a:off x="2267744" y="4429132"/>
            <a:ext cx="457200" cy="457200"/>
          </a:xfrm>
          <a:prstGeom prst="ellipse">
            <a:avLst/>
          </a:prstGeom>
          <a:solidFill>
            <a:srgbClr val="99FF99"/>
          </a:solidFill>
        </p:spPr>
        <p:style>
          <a:lnRef idx="2">
            <a:schemeClr val="accent2"/>
          </a:lnRef>
          <a:fillRef idx="1">
            <a:schemeClr val="lt1"/>
          </a:fillRef>
          <a:effectRef idx="0">
            <a:schemeClr val="accent2"/>
          </a:effectRef>
          <a:fontRef idx="minor">
            <a:schemeClr val="dk1"/>
          </a:fontRef>
        </p:style>
        <p:txBody>
          <a:bodyPr wrap="none" lIns="0" tIns="0" rIns="0" bIns="0" anchor="ctr" anchorCtr="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BE" sz="2000" dirty="0" smtClean="0">
                <a:solidFill>
                  <a:schemeClr val="tx1"/>
                </a:solidFill>
                <a:latin typeface="+mj-lt"/>
                <a:ea typeface="+mj-ea"/>
                <a:cs typeface="+mj-cs"/>
              </a:rPr>
              <a:t>2</a:t>
            </a:r>
            <a:endParaRPr lang="fr-BE" sz="2000" dirty="0">
              <a:solidFill>
                <a:schemeClr val="tx1"/>
              </a:solidFill>
              <a:latin typeface="+mj-lt"/>
              <a:ea typeface="+mj-ea"/>
              <a:cs typeface="+mj-cs"/>
            </a:endParaRPr>
          </a:p>
        </p:txBody>
      </p:sp>
      <p:sp>
        <p:nvSpPr>
          <p:cNvPr id="26" name="Espace réservé du numéro de diapositive 4"/>
          <p:cNvSpPr txBox="1">
            <a:spLocks/>
          </p:cNvSpPr>
          <p:nvPr/>
        </p:nvSpPr>
        <p:spPr>
          <a:xfrm>
            <a:off x="3900486" y="4429132"/>
            <a:ext cx="457200" cy="457200"/>
          </a:xfrm>
          <a:prstGeom prst="ellipse">
            <a:avLst/>
          </a:prstGeom>
          <a:solidFill>
            <a:srgbClr val="99FF99"/>
          </a:solidFill>
        </p:spPr>
        <p:style>
          <a:lnRef idx="2">
            <a:schemeClr val="accent2"/>
          </a:lnRef>
          <a:fillRef idx="1">
            <a:schemeClr val="lt1"/>
          </a:fillRef>
          <a:effectRef idx="0">
            <a:schemeClr val="accent2"/>
          </a:effectRef>
          <a:fontRef idx="minor">
            <a:schemeClr val="dk1"/>
          </a:fontRef>
        </p:style>
        <p:txBody>
          <a:bodyPr wrap="none" lIns="0" tIns="0" rIns="0" bIns="0" anchor="ctr" anchorCtr="1">
            <a:noAutofit/>
          </a:bodyPr>
          <a:lstStyle/>
          <a:p>
            <a:pPr algn="ctr" fontAlgn="auto">
              <a:spcBef>
                <a:spcPts val="0"/>
              </a:spcBef>
              <a:spcAft>
                <a:spcPts val="0"/>
              </a:spcAft>
              <a:defRPr/>
            </a:pPr>
            <a:r>
              <a:rPr lang="fr-BE" sz="2000" dirty="0" smtClean="0">
                <a:solidFill>
                  <a:schemeClr val="tx1"/>
                </a:solidFill>
                <a:latin typeface="+mj-lt"/>
                <a:ea typeface="+mj-ea"/>
                <a:cs typeface="+mj-cs"/>
              </a:rPr>
              <a:t>3</a:t>
            </a:r>
            <a:endParaRPr lang="fr-BE" sz="2000" dirty="0">
              <a:solidFill>
                <a:schemeClr val="tx1"/>
              </a:solidFill>
              <a:latin typeface="+mj-lt"/>
              <a:ea typeface="+mj-ea"/>
              <a:cs typeface="+mj-cs"/>
            </a:endParaRPr>
          </a:p>
        </p:txBody>
      </p:sp>
      <p:sp>
        <p:nvSpPr>
          <p:cNvPr id="27" name="Espace réservé du numéro de diapositive 4"/>
          <p:cNvSpPr txBox="1">
            <a:spLocks/>
          </p:cNvSpPr>
          <p:nvPr/>
        </p:nvSpPr>
        <p:spPr>
          <a:xfrm>
            <a:off x="5186370" y="2428868"/>
            <a:ext cx="457200" cy="457200"/>
          </a:xfrm>
          <a:prstGeom prst="ellipse">
            <a:avLst/>
          </a:prstGeom>
          <a:solidFill>
            <a:srgbClr val="99FF99"/>
          </a:solidFill>
        </p:spPr>
        <p:style>
          <a:lnRef idx="2">
            <a:schemeClr val="accent2"/>
          </a:lnRef>
          <a:fillRef idx="1">
            <a:schemeClr val="lt1"/>
          </a:fillRef>
          <a:effectRef idx="0">
            <a:schemeClr val="accent2"/>
          </a:effectRef>
          <a:fontRef idx="minor">
            <a:schemeClr val="dk1"/>
          </a:fontRef>
        </p:style>
        <p:txBody>
          <a:bodyPr wrap="none" lIns="0" tIns="0" rIns="0" bIns="0" anchor="ctr" anchorCtr="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BE" sz="2000" dirty="0" smtClean="0">
                <a:solidFill>
                  <a:schemeClr val="tx1"/>
                </a:solidFill>
                <a:latin typeface="+mj-lt"/>
                <a:ea typeface="+mj-ea"/>
                <a:cs typeface="+mj-cs"/>
              </a:rPr>
              <a:t>4</a:t>
            </a:r>
            <a:endParaRPr lang="fr-BE" sz="2000" dirty="0">
              <a:solidFill>
                <a:schemeClr val="tx1"/>
              </a:solidFill>
              <a:latin typeface="+mj-lt"/>
              <a:ea typeface="+mj-ea"/>
              <a:cs typeface="+mj-cs"/>
            </a:endParaRPr>
          </a:p>
        </p:txBody>
      </p:sp>
      <p:sp>
        <p:nvSpPr>
          <p:cNvPr id="28" name="Espace réservé du numéro de diapositive 4"/>
          <p:cNvSpPr txBox="1">
            <a:spLocks/>
          </p:cNvSpPr>
          <p:nvPr/>
        </p:nvSpPr>
        <p:spPr>
          <a:xfrm>
            <a:off x="251520" y="4423007"/>
            <a:ext cx="457200" cy="457200"/>
          </a:xfrm>
          <a:prstGeom prst="ellipse">
            <a:avLst/>
          </a:prstGeom>
          <a:solidFill>
            <a:srgbClr val="99FF99"/>
          </a:solidFill>
        </p:spPr>
        <p:style>
          <a:lnRef idx="2">
            <a:schemeClr val="accent2"/>
          </a:lnRef>
          <a:fillRef idx="1">
            <a:schemeClr val="lt1"/>
          </a:fillRef>
          <a:effectRef idx="0">
            <a:schemeClr val="accent2"/>
          </a:effectRef>
          <a:fontRef idx="minor">
            <a:schemeClr val="dk1"/>
          </a:fontRef>
        </p:style>
        <p:txBody>
          <a:bodyPr wrap="none" lIns="0" tIns="0" rIns="0" bIns="0" anchor="ctr" anchorCtr="1">
            <a:noAutofit/>
          </a:bodyPr>
          <a:lstStyle/>
          <a:p>
            <a:pPr algn="ctr" fontAlgn="auto">
              <a:spcBef>
                <a:spcPts val="0"/>
              </a:spcBef>
              <a:spcAft>
                <a:spcPts val="0"/>
              </a:spcAft>
              <a:defRPr/>
            </a:pPr>
            <a:r>
              <a:rPr lang="fr-BE" sz="2000" dirty="0" smtClean="0">
                <a:solidFill>
                  <a:schemeClr val="tx1"/>
                </a:solidFill>
                <a:latin typeface="+mj-lt"/>
                <a:ea typeface="+mj-ea"/>
                <a:cs typeface="+mj-cs"/>
              </a:rPr>
              <a:t>4</a:t>
            </a:r>
            <a:endParaRPr lang="fr-BE" sz="2000" dirty="0">
              <a:solidFill>
                <a:schemeClr val="tx1"/>
              </a:solidFill>
              <a:latin typeface="+mj-lt"/>
              <a:ea typeface="+mj-ea"/>
              <a:cs typeface="+mj-cs"/>
            </a:endParaRPr>
          </a:p>
        </p:txBody>
      </p:sp>
      <p:sp>
        <p:nvSpPr>
          <p:cNvPr id="29" name="Espace réservé du numéro de diapositive 4"/>
          <p:cNvSpPr txBox="1">
            <a:spLocks/>
          </p:cNvSpPr>
          <p:nvPr/>
        </p:nvSpPr>
        <p:spPr>
          <a:xfrm>
            <a:off x="6572264" y="5186378"/>
            <a:ext cx="457200" cy="457200"/>
          </a:xfrm>
          <a:prstGeom prst="ellipse">
            <a:avLst/>
          </a:prstGeom>
          <a:solidFill>
            <a:srgbClr val="FFFF99"/>
          </a:solidFill>
        </p:spPr>
        <p:style>
          <a:lnRef idx="2">
            <a:schemeClr val="accent2"/>
          </a:lnRef>
          <a:fillRef idx="1">
            <a:schemeClr val="lt1"/>
          </a:fillRef>
          <a:effectRef idx="0">
            <a:schemeClr val="accent2"/>
          </a:effectRef>
          <a:fontRef idx="minor">
            <a:schemeClr val="dk1"/>
          </a:fontRef>
        </p:style>
        <p:txBody>
          <a:bodyPr wrap="none" lIns="0" tIns="0" rIns="0" bIns="0"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2000" b="0" i="0" u="none" strike="noStrike" kern="1200" cap="none" spc="0" normalizeH="0" baseline="0" noProof="0" dirty="0" smtClean="0">
                <a:ln>
                  <a:noFill/>
                </a:ln>
                <a:solidFill>
                  <a:schemeClr val="tx1"/>
                </a:solidFill>
                <a:effectLst/>
                <a:uLnTx/>
                <a:uFillTx/>
                <a:latin typeface="+mj-lt"/>
                <a:ea typeface="+mj-ea"/>
                <a:cs typeface="+mj-cs"/>
              </a:rPr>
              <a:t>1’</a:t>
            </a:r>
            <a:endParaRPr kumimoji="0" lang="fr-BE" sz="1400" b="0" i="0" u="none" strike="noStrike" kern="1200" cap="none" spc="0" normalizeH="0" baseline="0" noProof="0" dirty="0">
              <a:ln>
                <a:noFill/>
              </a:ln>
              <a:solidFill>
                <a:schemeClr val="tx1"/>
              </a:solidFill>
              <a:effectLst/>
              <a:uLnTx/>
              <a:uFillTx/>
              <a:latin typeface="+mj-lt"/>
              <a:ea typeface="+mj-ea"/>
              <a:cs typeface="+mj-cs"/>
            </a:endParaRPr>
          </a:p>
        </p:txBody>
      </p:sp>
      <p:sp>
        <p:nvSpPr>
          <p:cNvPr id="30" name="Espace réservé du numéro de diapositive 4"/>
          <p:cNvSpPr txBox="1">
            <a:spLocks/>
          </p:cNvSpPr>
          <p:nvPr/>
        </p:nvSpPr>
        <p:spPr>
          <a:xfrm>
            <a:off x="7286644" y="5186378"/>
            <a:ext cx="457200" cy="457200"/>
          </a:xfrm>
          <a:prstGeom prst="ellipse">
            <a:avLst/>
          </a:prstGeom>
          <a:solidFill>
            <a:srgbClr val="FFFF99"/>
          </a:solidFill>
        </p:spPr>
        <p:style>
          <a:lnRef idx="2">
            <a:schemeClr val="accent2"/>
          </a:lnRef>
          <a:fillRef idx="1">
            <a:schemeClr val="lt1"/>
          </a:fillRef>
          <a:effectRef idx="0">
            <a:schemeClr val="accent2"/>
          </a:effectRef>
          <a:fontRef idx="minor">
            <a:schemeClr val="dk1"/>
          </a:fontRef>
        </p:style>
        <p:txBody>
          <a:bodyPr wrap="none" lIns="0" tIns="0" rIns="0" bIns="0" anchor="ctr" anchorCtr="1">
            <a:noAutofit/>
          </a:bodyPr>
          <a:lstStyle/>
          <a:p>
            <a:pPr algn="ctr" fontAlgn="auto">
              <a:spcBef>
                <a:spcPts val="0"/>
              </a:spcBef>
              <a:spcAft>
                <a:spcPts val="0"/>
              </a:spcAft>
              <a:defRPr/>
            </a:pPr>
            <a:r>
              <a:rPr lang="fr-BE" sz="2000" dirty="0" smtClean="0">
                <a:solidFill>
                  <a:schemeClr val="tx1"/>
                </a:solidFill>
                <a:latin typeface="+mj-lt"/>
                <a:ea typeface="+mj-ea"/>
                <a:cs typeface="+mj-cs"/>
              </a:rPr>
              <a:t>2’</a:t>
            </a:r>
            <a:endParaRPr lang="fr-BE" sz="2000" dirty="0">
              <a:solidFill>
                <a:schemeClr val="tx1"/>
              </a:solidFill>
              <a:latin typeface="+mj-lt"/>
              <a:ea typeface="+mj-ea"/>
              <a:cs typeface="+mj-cs"/>
            </a:endParaRPr>
          </a:p>
        </p:txBody>
      </p:sp>
      <p:sp>
        <p:nvSpPr>
          <p:cNvPr id="31" name="Espace réservé du numéro de diapositive 4"/>
          <p:cNvSpPr txBox="1">
            <a:spLocks/>
          </p:cNvSpPr>
          <p:nvPr/>
        </p:nvSpPr>
        <p:spPr>
          <a:xfrm>
            <a:off x="8043890" y="5186378"/>
            <a:ext cx="457200" cy="457200"/>
          </a:xfrm>
          <a:prstGeom prst="ellipse">
            <a:avLst/>
          </a:prstGeom>
          <a:solidFill>
            <a:srgbClr val="FFFF99"/>
          </a:solidFill>
        </p:spPr>
        <p:style>
          <a:lnRef idx="2">
            <a:schemeClr val="accent2"/>
          </a:lnRef>
          <a:fillRef idx="1">
            <a:schemeClr val="lt1"/>
          </a:fillRef>
          <a:effectRef idx="0">
            <a:schemeClr val="accent2"/>
          </a:effectRef>
          <a:fontRef idx="minor">
            <a:schemeClr val="dk1"/>
          </a:fontRef>
        </p:style>
        <p:txBody>
          <a:bodyPr wrap="none" lIns="0" tIns="0" rIns="0" bIns="0" anchor="ctr" anchorCtr="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BE" sz="2000" dirty="0" smtClean="0">
                <a:solidFill>
                  <a:schemeClr val="tx1"/>
                </a:solidFill>
                <a:latin typeface="+mj-lt"/>
                <a:ea typeface="+mj-ea"/>
                <a:cs typeface="+mj-cs"/>
              </a:rPr>
              <a:t>3’</a:t>
            </a:r>
            <a:endParaRPr lang="fr-BE" sz="2000" dirty="0">
              <a:solidFill>
                <a:schemeClr val="tx1"/>
              </a:solidFill>
              <a:latin typeface="+mj-lt"/>
              <a:ea typeface="+mj-ea"/>
              <a:cs typeface="+mj-cs"/>
            </a:endParaRPr>
          </a:p>
        </p:txBody>
      </p:sp>
      <p:sp>
        <p:nvSpPr>
          <p:cNvPr id="12" name="Cube 11"/>
          <p:cNvSpPr/>
          <p:nvPr/>
        </p:nvSpPr>
        <p:spPr>
          <a:xfrm>
            <a:off x="720000" y="1178154"/>
            <a:ext cx="7920000" cy="648000"/>
          </a:xfrm>
          <a:prstGeom prst="cube">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dirty="0" smtClean="0"/>
              <a:t>Valeurs littérales et expressions</a:t>
            </a:r>
            <a:endParaRPr lang="fr-FR" dirty="0"/>
          </a:p>
        </p:txBody>
      </p:sp>
      <p:sp>
        <p:nvSpPr>
          <p:cNvPr id="10" name="Cube 9"/>
          <p:cNvSpPr/>
          <p:nvPr/>
        </p:nvSpPr>
        <p:spPr>
          <a:xfrm>
            <a:off x="720000" y="714356"/>
            <a:ext cx="7920000" cy="648000"/>
          </a:xfrm>
          <a:prstGeom prst="cube">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dirty="0" smtClean="0"/>
              <a:t>Données et  types des données : textes, nombres, valeurs logiques</a:t>
            </a:r>
            <a:endParaRPr lang="fr-FR" dirty="0"/>
          </a:p>
        </p:txBody>
      </p:sp>
    </p:spTree>
    <p:extLst>
      <p:ext uri="{BB962C8B-B14F-4D97-AF65-F5344CB8AC3E}">
        <p14:creationId xmlns:p14="http://schemas.microsoft.com/office/powerpoint/2010/main" val="6981748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Options d’affichage d’une feuille</a:t>
            </a:r>
            <a:br>
              <a:rPr lang="fr-FR" dirty="0" smtClean="0"/>
            </a:br>
            <a:r>
              <a:rPr lang="fr-FR" dirty="0" smtClean="0"/>
              <a:t>les Volets : </a:t>
            </a:r>
            <a:r>
              <a:rPr lang="fr-FR" b="1" dirty="0" smtClean="0"/>
              <a:t>figer</a:t>
            </a:r>
            <a:r>
              <a:rPr lang="fr-FR" dirty="0" smtClean="0"/>
              <a:t> / libérer</a:t>
            </a:r>
            <a:endParaRPr lang="fr-FR" dirty="0"/>
          </a:p>
        </p:txBody>
      </p:sp>
      <p:sp>
        <p:nvSpPr>
          <p:cNvPr id="4" name="Espace réservé de la date 3"/>
          <p:cNvSpPr>
            <a:spLocks noGrp="1"/>
          </p:cNvSpPr>
          <p:nvPr>
            <p:ph type="dt" sz="half" idx="10"/>
          </p:nvPr>
        </p:nvSpPr>
        <p:spPr/>
        <p:txBody>
          <a:bodyPr/>
          <a:lstStyle/>
          <a:p>
            <a:pPr>
              <a:defRPr/>
            </a:pPr>
            <a:r>
              <a:rPr lang="fr-FR" smtClean="0"/>
              <a:t>Modéliser à l'aide d'un tableur (4)</a:t>
            </a:r>
            <a:endParaRPr lang="fr-BE"/>
          </a:p>
        </p:txBody>
      </p:sp>
      <p:sp>
        <p:nvSpPr>
          <p:cNvPr id="5" name="Espace réservé du pied de page 4"/>
          <p:cNvSpPr>
            <a:spLocks noGrp="1"/>
          </p:cNvSpPr>
          <p:nvPr>
            <p:ph type="ftr" sz="quarter" idx="11"/>
          </p:nvPr>
        </p:nvSpPr>
        <p:spPr/>
        <p:txBody>
          <a:bodyPr/>
          <a:lstStyle/>
          <a:p>
            <a:pPr>
              <a:defRPr/>
            </a:pPr>
            <a:endParaRPr lang="fr-BE"/>
          </a:p>
        </p:txBody>
      </p:sp>
      <p:sp>
        <p:nvSpPr>
          <p:cNvPr id="6" name="Espace réservé du numéro de diapositive 5"/>
          <p:cNvSpPr>
            <a:spLocks noGrp="1"/>
          </p:cNvSpPr>
          <p:nvPr>
            <p:ph type="sldNum" sz="quarter" idx="12"/>
          </p:nvPr>
        </p:nvSpPr>
        <p:spPr/>
        <p:txBody>
          <a:bodyPr/>
          <a:lstStyle/>
          <a:p>
            <a:pPr>
              <a:defRPr/>
            </a:pPr>
            <a:fld id="{4E69C514-9E9C-4EBB-B9FF-48FFD5ED74EF}" type="slidenum">
              <a:rPr lang="fr-BE" smtClean="0"/>
              <a:pPr>
                <a:defRPr/>
              </a:pPr>
              <a:t>11</a:t>
            </a:fld>
            <a:endParaRPr lang="fr-BE"/>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340768"/>
            <a:ext cx="7356224" cy="4261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5" name="Connecteur droit 14"/>
          <p:cNvCxnSpPr/>
          <p:nvPr/>
        </p:nvCxnSpPr>
        <p:spPr>
          <a:xfrm>
            <a:off x="2429345" y="3212976"/>
            <a:ext cx="0" cy="25922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a:off x="467544" y="3529076"/>
            <a:ext cx="7416824" cy="0"/>
          </a:xfrm>
          <a:prstGeom prst="line">
            <a:avLst/>
          </a:prstGeom>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4716016" y="5065931"/>
            <a:ext cx="2808312" cy="288032"/>
          </a:xfrm>
          <a:prstGeom prst="rect">
            <a:avLst/>
          </a:prstGeom>
          <a:noFill/>
          <a:ln w="50800">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dirty="0" smtClean="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5877272"/>
            <a:ext cx="4964762" cy="360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9" name="Connecteur droit avec flèche 28"/>
          <p:cNvCxnSpPr>
            <a:stCxn id="27" idx="2"/>
            <a:endCxn id="1028" idx="0"/>
          </p:cNvCxnSpPr>
          <p:nvPr/>
        </p:nvCxnSpPr>
        <p:spPr>
          <a:xfrm flipH="1">
            <a:off x="5830245" y="5353963"/>
            <a:ext cx="289927" cy="523309"/>
          </a:xfrm>
          <a:prstGeom prst="straightConnector1">
            <a:avLst/>
          </a:prstGeom>
          <a:ln>
            <a:tailEnd type="arrow" w="lg" len="lg"/>
          </a:ln>
        </p:spPr>
        <p:style>
          <a:lnRef idx="1">
            <a:schemeClr val="accent1"/>
          </a:lnRef>
          <a:fillRef idx="0">
            <a:schemeClr val="accent1"/>
          </a:fillRef>
          <a:effectRef idx="0">
            <a:schemeClr val="accent1"/>
          </a:effectRef>
          <a:fontRef idx="minor">
            <a:schemeClr val="tx1"/>
          </a:fontRef>
        </p:style>
      </p:cxnSp>
      <p:sp>
        <p:nvSpPr>
          <p:cNvPr id="31" name="ZoneTexte 30"/>
          <p:cNvSpPr txBox="1"/>
          <p:nvPr/>
        </p:nvSpPr>
        <p:spPr>
          <a:xfrm>
            <a:off x="3923928" y="6237312"/>
            <a:ext cx="2967479" cy="369332"/>
          </a:xfrm>
          <a:prstGeom prst="rect">
            <a:avLst/>
          </a:prstGeom>
          <a:noFill/>
        </p:spPr>
        <p:txBody>
          <a:bodyPr wrap="none" rtlCol="0">
            <a:spAutoFit/>
          </a:bodyPr>
          <a:lstStyle/>
          <a:p>
            <a:r>
              <a:rPr lang="fr-FR" dirty="0" smtClean="0"/>
              <a:t>barre de défilement vertical</a:t>
            </a:r>
            <a:endParaRPr lang="fr-FR" dirty="0"/>
          </a:p>
        </p:txBody>
      </p:sp>
      <p:sp>
        <p:nvSpPr>
          <p:cNvPr id="32" name="Flèche droite 31"/>
          <p:cNvSpPr/>
          <p:nvPr/>
        </p:nvSpPr>
        <p:spPr>
          <a:xfrm>
            <a:off x="5514179" y="4221088"/>
            <a:ext cx="1086195" cy="432048"/>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dirty="0" smtClean="0"/>
          </a:p>
        </p:txBody>
      </p:sp>
      <p:sp>
        <p:nvSpPr>
          <p:cNvPr id="33" name="Flèche vers le bas 32"/>
          <p:cNvSpPr/>
          <p:nvPr/>
        </p:nvSpPr>
        <p:spPr>
          <a:xfrm>
            <a:off x="3488119" y="4365104"/>
            <a:ext cx="435809" cy="720080"/>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dirty="0" smtClean="0"/>
          </a:p>
        </p:txBody>
      </p:sp>
      <p:sp>
        <p:nvSpPr>
          <p:cNvPr id="90" name="Rectangle 89"/>
          <p:cNvSpPr/>
          <p:nvPr/>
        </p:nvSpPr>
        <p:spPr>
          <a:xfrm rot="5400000">
            <a:off x="6529947" y="3970549"/>
            <a:ext cx="2088232" cy="285054"/>
          </a:xfrm>
          <a:prstGeom prst="rect">
            <a:avLst/>
          </a:prstGeom>
          <a:noFill/>
          <a:ln w="50800">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dirty="0" smtClean="0"/>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6416" y="1916832"/>
            <a:ext cx="420931" cy="3956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1" name="Connecteur droit avec flèche 90"/>
          <p:cNvCxnSpPr>
            <a:stCxn id="90" idx="0"/>
            <a:endCxn id="1029" idx="1"/>
          </p:cNvCxnSpPr>
          <p:nvPr/>
        </p:nvCxnSpPr>
        <p:spPr>
          <a:xfrm flipV="1">
            <a:off x="7716590" y="3895208"/>
            <a:ext cx="599826" cy="217868"/>
          </a:xfrm>
          <a:prstGeom prst="straightConnector1">
            <a:avLst/>
          </a:prstGeom>
          <a:ln>
            <a:tailEnd type="arrow" w="lg" len="lg"/>
          </a:ln>
        </p:spPr>
        <p:style>
          <a:lnRef idx="1">
            <a:schemeClr val="accent1"/>
          </a:lnRef>
          <a:fillRef idx="0">
            <a:schemeClr val="accent1"/>
          </a:fillRef>
          <a:effectRef idx="0">
            <a:schemeClr val="accent1"/>
          </a:effectRef>
          <a:fontRef idx="minor">
            <a:schemeClr val="tx1"/>
          </a:fontRef>
        </p:style>
      </p:cxnSp>
      <p:sp>
        <p:nvSpPr>
          <p:cNvPr id="92" name="ZoneTexte 91"/>
          <p:cNvSpPr txBox="1"/>
          <p:nvPr/>
        </p:nvSpPr>
        <p:spPr>
          <a:xfrm rot="16200000">
            <a:off x="7303621" y="3798808"/>
            <a:ext cx="3236784" cy="369332"/>
          </a:xfrm>
          <a:prstGeom prst="rect">
            <a:avLst/>
          </a:prstGeom>
          <a:noFill/>
        </p:spPr>
        <p:txBody>
          <a:bodyPr wrap="none" rtlCol="0">
            <a:spAutoFit/>
          </a:bodyPr>
          <a:lstStyle/>
          <a:p>
            <a:r>
              <a:rPr lang="fr-FR" dirty="0" smtClean="0"/>
              <a:t>barre de défilement horizontal</a:t>
            </a:r>
            <a:endParaRPr lang="fr-FR" dirty="0"/>
          </a:p>
        </p:txBody>
      </p:sp>
      <p:sp>
        <p:nvSpPr>
          <p:cNvPr id="37" name="Rectangle 36"/>
          <p:cNvSpPr/>
          <p:nvPr/>
        </p:nvSpPr>
        <p:spPr>
          <a:xfrm>
            <a:off x="755576" y="5805264"/>
            <a:ext cx="1837038" cy="61671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fr-FR" dirty="0" smtClean="0"/>
              <a:t>{ restent affichées }</a:t>
            </a:r>
          </a:p>
        </p:txBody>
      </p:sp>
      <p:sp>
        <p:nvSpPr>
          <p:cNvPr id="39" name="Accolade ouvrante 38"/>
          <p:cNvSpPr/>
          <p:nvPr/>
        </p:nvSpPr>
        <p:spPr>
          <a:xfrm>
            <a:off x="179512" y="3265731"/>
            <a:ext cx="216024" cy="258341"/>
          </a:xfrm>
          <a:prstGeom prst="leftBrace">
            <a:avLst/>
          </a:prstGeom>
          <a:ln w="508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93" name="Accolade ouvrante 92"/>
          <p:cNvSpPr/>
          <p:nvPr/>
        </p:nvSpPr>
        <p:spPr>
          <a:xfrm rot="16200000">
            <a:off x="1340435" y="4788360"/>
            <a:ext cx="216025" cy="1961802"/>
          </a:xfrm>
          <a:prstGeom prst="leftBrace">
            <a:avLst/>
          </a:prstGeom>
          <a:ln w="508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2882535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Options d’affichage d’une feuille</a:t>
            </a:r>
            <a:br>
              <a:rPr lang="fr-FR" dirty="0" smtClean="0"/>
            </a:br>
            <a:r>
              <a:rPr lang="fr-FR" dirty="0" smtClean="0"/>
              <a:t>les Volets : figer / </a:t>
            </a:r>
            <a:r>
              <a:rPr lang="fr-FR" b="1" dirty="0" smtClean="0"/>
              <a:t>libérer</a:t>
            </a:r>
            <a:endParaRPr lang="fr-FR" b="1" dirty="0"/>
          </a:p>
        </p:txBody>
      </p:sp>
      <p:sp>
        <p:nvSpPr>
          <p:cNvPr id="4" name="Espace réservé de la date 3"/>
          <p:cNvSpPr>
            <a:spLocks noGrp="1"/>
          </p:cNvSpPr>
          <p:nvPr>
            <p:ph type="dt" sz="half" idx="10"/>
          </p:nvPr>
        </p:nvSpPr>
        <p:spPr/>
        <p:txBody>
          <a:bodyPr/>
          <a:lstStyle/>
          <a:p>
            <a:pPr>
              <a:defRPr/>
            </a:pPr>
            <a:r>
              <a:rPr lang="fr-FR" smtClean="0"/>
              <a:t>Modéliser à l'aide d'un tableur (4)</a:t>
            </a:r>
            <a:endParaRPr lang="fr-BE"/>
          </a:p>
        </p:txBody>
      </p:sp>
      <p:sp>
        <p:nvSpPr>
          <p:cNvPr id="5" name="Espace réservé du pied de page 4"/>
          <p:cNvSpPr>
            <a:spLocks noGrp="1"/>
          </p:cNvSpPr>
          <p:nvPr>
            <p:ph type="ftr" sz="quarter" idx="11"/>
          </p:nvPr>
        </p:nvSpPr>
        <p:spPr/>
        <p:txBody>
          <a:bodyPr/>
          <a:lstStyle/>
          <a:p>
            <a:pPr>
              <a:defRPr/>
            </a:pPr>
            <a:endParaRPr lang="fr-BE"/>
          </a:p>
        </p:txBody>
      </p:sp>
      <p:sp>
        <p:nvSpPr>
          <p:cNvPr id="6" name="Espace réservé du numéro de diapositive 5"/>
          <p:cNvSpPr>
            <a:spLocks noGrp="1"/>
          </p:cNvSpPr>
          <p:nvPr>
            <p:ph type="sldNum" sz="quarter" idx="12"/>
          </p:nvPr>
        </p:nvSpPr>
        <p:spPr/>
        <p:txBody>
          <a:bodyPr/>
          <a:lstStyle/>
          <a:p>
            <a:pPr>
              <a:defRPr/>
            </a:pPr>
            <a:fld id="{4E69C514-9E9C-4EBB-B9FF-48FFD5ED74EF}" type="slidenum">
              <a:rPr lang="fr-BE" smtClean="0"/>
              <a:pPr>
                <a:defRPr/>
              </a:pPr>
              <a:t>12</a:t>
            </a:fld>
            <a:endParaRPr lang="fr-BE"/>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357438"/>
            <a:ext cx="6264695" cy="41094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8" name="Rectangle à coins arrondis 87"/>
          <p:cNvSpPr/>
          <p:nvPr/>
        </p:nvSpPr>
        <p:spPr>
          <a:xfrm>
            <a:off x="144452" y="1539726"/>
            <a:ext cx="2555340" cy="857256"/>
          </a:xfrm>
          <a:prstGeom prst="wedgeRoundRectCallout">
            <a:avLst>
              <a:gd name="adj1" fmla="val -543"/>
              <a:gd name="adj2" fmla="val 249574"/>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2000" dirty="0" smtClean="0"/>
              <a:t>Menu : Affichage &gt; Figer les volets </a:t>
            </a:r>
            <a:endParaRPr lang="fr-FR" sz="2000" dirty="0"/>
          </a:p>
        </p:txBody>
      </p:sp>
      <p:sp>
        <p:nvSpPr>
          <p:cNvPr id="7" name="Rectangle 6"/>
          <p:cNvSpPr/>
          <p:nvPr/>
        </p:nvSpPr>
        <p:spPr>
          <a:xfrm>
            <a:off x="1422122" y="3718700"/>
            <a:ext cx="5310118" cy="1008112"/>
          </a:xfrm>
          <a:prstGeom prst="rect">
            <a:avLst/>
          </a:prstGeom>
          <a:noFill/>
          <a:ln w="50800">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dirty="0" smtClean="0"/>
          </a:p>
        </p:txBody>
      </p:sp>
      <p:sp>
        <p:nvSpPr>
          <p:cNvPr id="41" name="Rectangle à coins arrondis 40"/>
          <p:cNvSpPr/>
          <p:nvPr/>
        </p:nvSpPr>
        <p:spPr>
          <a:xfrm>
            <a:off x="5549952" y="1362764"/>
            <a:ext cx="3357554" cy="857256"/>
          </a:xfrm>
          <a:prstGeom prst="wedgeRoundRectCallout">
            <a:avLst>
              <a:gd name="adj1" fmla="val -130556"/>
              <a:gd name="adj2" fmla="val 36241"/>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2000" dirty="0" smtClean="0"/>
              <a:t>Pour annuler les volets figés dans la feuille</a:t>
            </a:r>
            <a:endParaRPr lang="fr-FR" sz="2000" dirty="0"/>
          </a:p>
        </p:txBody>
      </p:sp>
    </p:spTree>
    <p:extLst>
      <p:ext uri="{BB962C8B-B14F-4D97-AF65-F5344CB8AC3E}">
        <p14:creationId xmlns:p14="http://schemas.microsoft.com/office/powerpoint/2010/main" val="27767274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1"/>
          <p:cNvSpPr>
            <a:spLocks noGrp="1"/>
          </p:cNvSpPr>
          <p:nvPr>
            <p:ph type="title"/>
          </p:nvPr>
        </p:nvSpPr>
        <p:spPr/>
        <p:txBody>
          <a:bodyPr/>
          <a:lstStyle/>
          <a:p>
            <a:pPr eaLnBrk="1" hangingPunct="1"/>
            <a:r>
              <a:rPr lang="fr-FR" smtClean="0"/>
              <a:t>Outils de manipulation de listes</a:t>
            </a:r>
          </a:p>
        </p:txBody>
      </p:sp>
      <p:sp>
        <p:nvSpPr>
          <p:cNvPr id="3" name="Espace réservé du texte 2"/>
          <p:cNvSpPr>
            <a:spLocks noGrp="1"/>
          </p:cNvSpPr>
          <p:nvPr>
            <p:ph type="body" idx="1"/>
          </p:nvPr>
        </p:nvSpPr>
        <p:spPr/>
        <p:txBody>
          <a:bodyPr/>
          <a:lstStyle/>
          <a:p>
            <a:pPr>
              <a:defRPr/>
            </a:pPr>
            <a:endParaRPr lang="fr-FR" dirty="0"/>
          </a:p>
        </p:txBody>
      </p:sp>
      <p:sp>
        <p:nvSpPr>
          <p:cNvPr id="4" name="Espace réservé de la date 3"/>
          <p:cNvSpPr>
            <a:spLocks noGrp="1"/>
          </p:cNvSpPr>
          <p:nvPr>
            <p:ph type="dt" sz="quarter" idx="10"/>
          </p:nvPr>
        </p:nvSpPr>
        <p:spPr/>
        <p:txBody>
          <a:bodyPr/>
          <a:lstStyle/>
          <a:p>
            <a:pPr>
              <a:defRPr/>
            </a:pPr>
            <a:r>
              <a:rPr lang="fr-FR" smtClean="0"/>
              <a:t>Modéliser à l'aide d'un tableur (4)</a:t>
            </a:r>
            <a:endParaRPr lang="fr-BE"/>
          </a:p>
        </p:txBody>
      </p:sp>
      <p:sp>
        <p:nvSpPr>
          <p:cNvPr id="5" name="Espace réservé du pied de page 4"/>
          <p:cNvSpPr>
            <a:spLocks noGrp="1"/>
          </p:cNvSpPr>
          <p:nvPr>
            <p:ph type="ftr" sz="quarter" idx="11"/>
          </p:nvPr>
        </p:nvSpPr>
        <p:spPr/>
        <p:txBody>
          <a:bodyPr/>
          <a:lstStyle/>
          <a:p>
            <a:pPr>
              <a:defRPr/>
            </a:pPr>
            <a:endParaRPr lang="fr-BE"/>
          </a:p>
        </p:txBody>
      </p:sp>
      <p:sp>
        <p:nvSpPr>
          <p:cNvPr id="6" name="Espace réservé du numéro de diapositive 5"/>
          <p:cNvSpPr>
            <a:spLocks noGrp="1"/>
          </p:cNvSpPr>
          <p:nvPr>
            <p:ph type="sldNum" sz="quarter" idx="12"/>
          </p:nvPr>
        </p:nvSpPr>
        <p:spPr/>
        <p:txBody>
          <a:bodyPr/>
          <a:lstStyle/>
          <a:p>
            <a:pPr>
              <a:defRPr/>
            </a:pPr>
            <a:fld id="{A1A22935-55EC-4F44-8B02-7875C0C35141}" type="slidenum">
              <a:rPr lang="fr-BE" smtClean="0"/>
              <a:pPr>
                <a:defRPr/>
              </a:pPr>
              <a:t>13</a:t>
            </a:fld>
            <a:endParaRPr lang="fr-BE"/>
          </a:p>
        </p:txBody>
      </p:sp>
    </p:spTree>
    <p:extLst>
      <p:ext uri="{BB962C8B-B14F-4D97-AF65-F5344CB8AC3E}">
        <p14:creationId xmlns:p14="http://schemas.microsoft.com/office/powerpoint/2010/main" val="2025632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p:cNvSpPr>
            <a:spLocks noGrp="1"/>
          </p:cNvSpPr>
          <p:nvPr>
            <p:ph type="title"/>
          </p:nvPr>
        </p:nvSpPr>
        <p:spPr/>
        <p:txBody>
          <a:bodyPr/>
          <a:lstStyle/>
          <a:p>
            <a:r>
              <a:rPr lang="fr-FR" smtClean="0"/>
              <a:t>Outils de manipulation de listes</a:t>
            </a:r>
            <a:br>
              <a:rPr lang="fr-FR" smtClean="0"/>
            </a:br>
            <a:endParaRPr lang="fr-FR" smtClean="0"/>
          </a:p>
        </p:txBody>
      </p:sp>
      <p:sp>
        <p:nvSpPr>
          <p:cNvPr id="8195" name="Espace réservé du contenu 2"/>
          <p:cNvSpPr>
            <a:spLocks noGrp="1"/>
          </p:cNvSpPr>
          <p:nvPr>
            <p:ph sz="quarter" idx="1"/>
          </p:nvPr>
        </p:nvSpPr>
        <p:spPr>
          <a:xfrm>
            <a:off x="914400" y="1447800"/>
            <a:ext cx="8229600" cy="4572000"/>
          </a:xfrm>
        </p:spPr>
        <p:txBody>
          <a:bodyPr/>
          <a:lstStyle/>
          <a:p>
            <a:r>
              <a:rPr lang="fr-FR" sz="2400" dirty="0" smtClean="0"/>
              <a:t>Les listes de données sont formées par des tableaux rectangulaires dont la première ligne comporte des entêtes de colonnes (</a:t>
            </a:r>
            <a:r>
              <a:rPr lang="fr-FR" sz="2400" i="1" dirty="0" smtClean="0"/>
              <a:t>elles sont utilisables en tant que bases de données</a:t>
            </a:r>
            <a:r>
              <a:rPr lang="fr-FR" sz="2400" dirty="0" smtClean="0"/>
              <a:t>).</a:t>
            </a:r>
          </a:p>
          <a:p>
            <a:r>
              <a:rPr lang="fr-FR" sz="2400" dirty="0" smtClean="0"/>
              <a:t>La liste est généralement utilisée dans sa totalité (</a:t>
            </a:r>
            <a:r>
              <a:rPr lang="fr-FR" sz="2400" i="1" dirty="0" smtClean="0"/>
              <a:t>toutes les lignes et toutes les colonnes</a:t>
            </a:r>
            <a:r>
              <a:rPr lang="fr-FR" sz="2400" dirty="0" smtClean="0"/>
              <a:t>) pour être triée, filtrée, ou se voir ajouter des sous-totaux.</a:t>
            </a:r>
          </a:p>
          <a:p>
            <a:r>
              <a:rPr lang="fr-FR" sz="2400" dirty="0" smtClean="0"/>
              <a:t>Des regroupements de lignes/colonnes permettent de construire des plans qu’on peut réduire ou développer pour masquer ou afficher le détail. </a:t>
            </a:r>
          </a:p>
          <a:p>
            <a:r>
              <a:rPr lang="fr-FR" sz="2400" dirty="0" smtClean="0"/>
              <a:t>ATTENTION : la manipulation d’une partie d’une liste peut avoir de graves conséquences sur l’agencement du contenu des données et créer des incohérences non récupérables.</a:t>
            </a:r>
          </a:p>
        </p:txBody>
      </p:sp>
      <p:sp>
        <p:nvSpPr>
          <p:cNvPr id="4" name="Espace réservé de la date 3"/>
          <p:cNvSpPr>
            <a:spLocks noGrp="1"/>
          </p:cNvSpPr>
          <p:nvPr>
            <p:ph type="dt" sz="quarter" idx="10"/>
          </p:nvPr>
        </p:nvSpPr>
        <p:spPr/>
        <p:txBody>
          <a:bodyPr/>
          <a:lstStyle/>
          <a:p>
            <a:pPr>
              <a:defRPr/>
            </a:pPr>
            <a:r>
              <a:rPr lang="fr-FR" smtClean="0"/>
              <a:t>Modéliser à l'aide d'un tableur (4)</a:t>
            </a:r>
            <a:endParaRPr lang="fr-BE"/>
          </a:p>
        </p:txBody>
      </p:sp>
      <p:sp>
        <p:nvSpPr>
          <p:cNvPr id="5" name="Espace réservé du pied de page 4"/>
          <p:cNvSpPr>
            <a:spLocks noGrp="1"/>
          </p:cNvSpPr>
          <p:nvPr>
            <p:ph type="ftr" sz="quarter" idx="11"/>
          </p:nvPr>
        </p:nvSpPr>
        <p:spPr/>
        <p:txBody>
          <a:bodyPr/>
          <a:lstStyle/>
          <a:p>
            <a:pPr>
              <a:defRPr/>
            </a:pPr>
            <a:endParaRPr lang="fr-BE"/>
          </a:p>
        </p:txBody>
      </p:sp>
      <p:sp>
        <p:nvSpPr>
          <p:cNvPr id="6" name="Espace réservé du numéro de diapositive 5"/>
          <p:cNvSpPr>
            <a:spLocks noGrp="1"/>
          </p:cNvSpPr>
          <p:nvPr>
            <p:ph type="sldNum" sz="quarter" idx="12"/>
          </p:nvPr>
        </p:nvSpPr>
        <p:spPr/>
        <p:txBody>
          <a:bodyPr/>
          <a:lstStyle/>
          <a:p>
            <a:pPr>
              <a:defRPr/>
            </a:pPr>
            <a:fld id="{73CA0216-33CC-4B88-B773-478F19635EA7}" type="slidenum">
              <a:rPr lang="fr-BE" smtClean="0"/>
              <a:pPr>
                <a:defRPr/>
              </a:pPr>
              <a:t>14</a:t>
            </a:fld>
            <a:endParaRPr lang="fr-BE"/>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p:cNvSpPr>
            <a:spLocks noGrp="1"/>
          </p:cNvSpPr>
          <p:nvPr>
            <p:ph type="title"/>
          </p:nvPr>
        </p:nvSpPr>
        <p:spPr/>
        <p:txBody>
          <a:bodyPr/>
          <a:lstStyle/>
          <a:p>
            <a:r>
              <a:rPr lang="fr-FR" dirty="0" smtClean="0"/>
              <a:t>Outils de manipulation de listes</a:t>
            </a:r>
            <a:br>
              <a:rPr lang="fr-FR" dirty="0" smtClean="0"/>
            </a:br>
            <a:r>
              <a:rPr lang="fr-FR" dirty="0" smtClean="0"/>
              <a:t>	Trier 1/2</a:t>
            </a:r>
          </a:p>
        </p:txBody>
      </p:sp>
      <p:sp>
        <p:nvSpPr>
          <p:cNvPr id="8195" name="Espace réservé du contenu 2"/>
          <p:cNvSpPr>
            <a:spLocks noGrp="1"/>
          </p:cNvSpPr>
          <p:nvPr>
            <p:ph sz="quarter" idx="1"/>
          </p:nvPr>
        </p:nvSpPr>
        <p:spPr/>
        <p:txBody>
          <a:bodyPr/>
          <a:lstStyle/>
          <a:p>
            <a:r>
              <a:rPr lang="fr-FR" sz="2400" dirty="0" smtClean="0"/>
              <a:t>Le tri (ou classement) permet d’afficher les lignes d’une liste dans un ordre différent</a:t>
            </a:r>
          </a:p>
          <a:p>
            <a:r>
              <a:rPr lang="fr-FR" sz="2400" dirty="0" smtClean="0"/>
              <a:t>Le tri peut utiliser la valeur d’une seule colonne ou bien associer plusieurs colonnes</a:t>
            </a:r>
          </a:p>
          <a:p>
            <a:r>
              <a:rPr lang="fr-FR" sz="2400" dirty="0" smtClean="0"/>
              <a:t>Les critères de tri sont</a:t>
            </a:r>
          </a:p>
          <a:p>
            <a:pPr lvl="1"/>
            <a:r>
              <a:rPr lang="fr-FR" sz="2000" dirty="0" smtClean="0"/>
              <a:t>Le tri croissant (A</a:t>
            </a:r>
            <a:r>
              <a:rPr lang="fr-FR" sz="2000" dirty="0" smtClean="0">
                <a:sym typeface="Wingdings" pitchFamily="2" charset="2"/>
              </a:rPr>
              <a:t> Z, du plus petit au plus grand)</a:t>
            </a:r>
          </a:p>
          <a:p>
            <a:pPr lvl="1"/>
            <a:r>
              <a:rPr lang="fr-FR" sz="2000" dirty="0" smtClean="0">
                <a:sym typeface="Wingdings" pitchFamily="2" charset="2"/>
              </a:rPr>
              <a:t>Le tri décroissant (ZA) du plus grand au plus petit)</a:t>
            </a:r>
            <a:endParaRPr lang="fr-FR" sz="2000" dirty="0" smtClean="0"/>
          </a:p>
          <a:p>
            <a:endParaRPr lang="fr-FR" sz="2400" dirty="0" smtClean="0"/>
          </a:p>
          <a:p>
            <a:r>
              <a:rPr lang="fr-FR" sz="2400" dirty="0" smtClean="0"/>
              <a:t>Dans le cas d’un tri mettant en jeu les valeurs de plusieurs colonnes, le tri s’applique d’abord avec la première colonne spécifiée, puis à la suivante, etc.</a:t>
            </a:r>
          </a:p>
          <a:p>
            <a:endParaRPr lang="fr-FR" sz="2400" dirty="0" smtClean="0"/>
          </a:p>
          <a:p>
            <a:endParaRPr lang="fr-FR" sz="2400" dirty="0" smtClean="0"/>
          </a:p>
        </p:txBody>
      </p:sp>
      <p:sp>
        <p:nvSpPr>
          <p:cNvPr id="4" name="Espace réservé de la date 3"/>
          <p:cNvSpPr>
            <a:spLocks noGrp="1"/>
          </p:cNvSpPr>
          <p:nvPr>
            <p:ph type="dt" sz="quarter" idx="10"/>
          </p:nvPr>
        </p:nvSpPr>
        <p:spPr/>
        <p:txBody>
          <a:bodyPr/>
          <a:lstStyle/>
          <a:p>
            <a:pPr>
              <a:defRPr/>
            </a:pPr>
            <a:r>
              <a:rPr lang="fr-FR" smtClean="0"/>
              <a:t>Modéliser à l'aide d'un tableur (4)</a:t>
            </a:r>
            <a:endParaRPr lang="fr-BE"/>
          </a:p>
        </p:txBody>
      </p:sp>
      <p:sp>
        <p:nvSpPr>
          <p:cNvPr id="5" name="Espace réservé du pied de page 4"/>
          <p:cNvSpPr>
            <a:spLocks noGrp="1"/>
          </p:cNvSpPr>
          <p:nvPr>
            <p:ph type="ftr" sz="quarter" idx="11"/>
          </p:nvPr>
        </p:nvSpPr>
        <p:spPr>
          <a:xfrm>
            <a:off x="928662" y="6143644"/>
            <a:ext cx="3962400" cy="457200"/>
          </a:xfrm>
        </p:spPr>
        <p:txBody>
          <a:bodyPr/>
          <a:lstStyle/>
          <a:p>
            <a:pPr>
              <a:defRPr/>
            </a:pPr>
            <a:endParaRPr lang="fr-BE"/>
          </a:p>
        </p:txBody>
      </p:sp>
      <p:sp>
        <p:nvSpPr>
          <p:cNvPr id="6" name="Espace réservé du numéro de diapositive 5"/>
          <p:cNvSpPr>
            <a:spLocks noGrp="1"/>
          </p:cNvSpPr>
          <p:nvPr>
            <p:ph type="sldNum" sz="quarter" idx="12"/>
          </p:nvPr>
        </p:nvSpPr>
        <p:spPr/>
        <p:txBody>
          <a:bodyPr/>
          <a:lstStyle/>
          <a:p>
            <a:pPr>
              <a:defRPr/>
            </a:pPr>
            <a:fld id="{73CA0216-33CC-4B88-B773-478F19635EA7}" type="slidenum">
              <a:rPr lang="fr-BE" smtClean="0"/>
              <a:pPr>
                <a:defRPr/>
              </a:pPr>
              <a:t>15</a:t>
            </a:fld>
            <a:endParaRPr lang="fr-BE"/>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p:cNvSpPr>
            <a:spLocks noGrp="1"/>
          </p:cNvSpPr>
          <p:nvPr>
            <p:ph type="title"/>
          </p:nvPr>
        </p:nvSpPr>
        <p:spPr/>
        <p:txBody>
          <a:bodyPr/>
          <a:lstStyle/>
          <a:p>
            <a:r>
              <a:rPr lang="fr-FR" dirty="0" smtClean="0"/>
              <a:t>Outils de manipulation de listes</a:t>
            </a:r>
            <a:br>
              <a:rPr lang="fr-FR" dirty="0" smtClean="0"/>
            </a:br>
            <a:r>
              <a:rPr lang="fr-FR" dirty="0" smtClean="0"/>
              <a:t>	Trier 2/2</a:t>
            </a:r>
          </a:p>
        </p:txBody>
      </p:sp>
      <p:sp>
        <p:nvSpPr>
          <p:cNvPr id="8195" name="Espace réservé du contenu 2"/>
          <p:cNvSpPr>
            <a:spLocks noGrp="1"/>
          </p:cNvSpPr>
          <p:nvPr>
            <p:ph sz="quarter" idx="1"/>
          </p:nvPr>
        </p:nvSpPr>
        <p:spPr/>
        <p:txBody>
          <a:bodyPr/>
          <a:lstStyle/>
          <a:p>
            <a:r>
              <a:rPr lang="fr-FR" dirty="0" smtClean="0"/>
              <a:t>Sur Excel : Données &gt; Trier</a:t>
            </a:r>
          </a:p>
          <a:p>
            <a:endParaRPr lang="fr-FR" dirty="0" smtClean="0"/>
          </a:p>
        </p:txBody>
      </p:sp>
      <p:sp>
        <p:nvSpPr>
          <p:cNvPr id="4" name="Espace réservé de la date 3"/>
          <p:cNvSpPr>
            <a:spLocks noGrp="1"/>
          </p:cNvSpPr>
          <p:nvPr>
            <p:ph type="dt" sz="quarter" idx="10"/>
          </p:nvPr>
        </p:nvSpPr>
        <p:spPr/>
        <p:txBody>
          <a:bodyPr/>
          <a:lstStyle/>
          <a:p>
            <a:pPr>
              <a:defRPr/>
            </a:pPr>
            <a:r>
              <a:rPr lang="fr-FR" smtClean="0"/>
              <a:t>Modéliser à l'aide d'un tableur (4)</a:t>
            </a:r>
            <a:endParaRPr lang="fr-BE"/>
          </a:p>
        </p:txBody>
      </p:sp>
      <p:sp>
        <p:nvSpPr>
          <p:cNvPr id="5" name="Espace réservé du pied de page 4"/>
          <p:cNvSpPr>
            <a:spLocks noGrp="1"/>
          </p:cNvSpPr>
          <p:nvPr>
            <p:ph type="ftr" sz="quarter" idx="11"/>
          </p:nvPr>
        </p:nvSpPr>
        <p:spPr/>
        <p:txBody>
          <a:bodyPr/>
          <a:lstStyle/>
          <a:p>
            <a:pPr>
              <a:defRPr/>
            </a:pPr>
            <a:endParaRPr lang="fr-BE"/>
          </a:p>
        </p:txBody>
      </p:sp>
      <p:sp>
        <p:nvSpPr>
          <p:cNvPr id="6" name="Espace réservé du numéro de diapositive 5"/>
          <p:cNvSpPr>
            <a:spLocks noGrp="1"/>
          </p:cNvSpPr>
          <p:nvPr>
            <p:ph type="sldNum" sz="quarter" idx="12"/>
          </p:nvPr>
        </p:nvSpPr>
        <p:spPr/>
        <p:txBody>
          <a:bodyPr/>
          <a:lstStyle/>
          <a:p>
            <a:pPr>
              <a:defRPr/>
            </a:pPr>
            <a:fld id="{73CA0216-33CC-4B88-B773-478F19635EA7}" type="slidenum">
              <a:rPr lang="fr-BE" smtClean="0"/>
              <a:pPr>
                <a:defRPr/>
              </a:pPr>
              <a:t>16</a:t>
            </a:fld>
            <a:endParaRPr lang="fr-BE"/>
          </a:p>
        </p:txBody>
      </p:sp>
      <p:pic>
        <p:nvPicPr>
          <p:cNvPr id="1026" name="Picture 2"/>
          <p:cNvPicPr>
            <a:picLocks noChangeAspect="1" noChangeArrowheads="1"/>
          </p:cNvPicPr>
          <p:nvPr/>
        </p:nvPicPr>
        <p:blipFill>
          <a:blip r:embed="rId2"/>
          <a:srcRect/>
          <a:stretch>
            <a:fillRect/>
          </a:stretch>
        </p:blipFill>
        <p:spPr bwMode="auto">
          <a:xfrm>
            <a:off x="254433" y="2143116"/>
            <a:ext cx="8889567" cy="3631483"/>
          </a:xfrm>
          <a:prstGeom prst="rect">
            <a:avLst/>
          </a:prstGeom>
          <a:noFill/>
          <a:ln w="9525">
            <a:noFill/>
            <a:miter lim="800000"/>
            <a:headEnd/>
            <a:tailEnd/>
          </a:ln>
          <a:effectLst/>
        </p:spPr>
      </p:pic>
      <p:sp>
        <p:nvSpPr>
          <p:cNvPr id="8" name="Forme libre 7"/>
          <p:cNvSpPr/>
          <p:nvPr/>
        </p:nvSpPr>
        <p:spPr>
          <a:xfrm>
            <a:off x="4902740" y="2743200"/>
            <a:ext cx="1108954" cy="1284051"/>
          </a:xfrm>
          <a:custGeom>
            <a:avLst/>
            <a:gdLst>
              <a:gd name="connsiteX0" fmla="*/ 1108954 w 1108954"/>
              <a:gd name="connsiteY0" fmla="*/ 0 h 1284051"/>
              <a:gd name="connsiteX1" fmla="*/ 291830 w 1108954"/>
              <a:gd name="connsiteY1" fmla="*/ 719847 h 1284051"/>
              <a:gd name="connsiteX2" fmla="*/ 0 w 1108954"/>
              <a:gd name="connsiteY2" fmla="*/ 1284051 h 1284051"/>
            </a:gdLst>
            <a:ahLst/>
            <a:cxnLst>
              <a:cxn ang="0">
                <a:pos x="connsiteX0" y="connsiteY0"/>
              </a:cxn>
              <a:cxn ang="0">
                <a:pos x="connsiteX1" y="connsiteY1"/>
              </a:cxn>
              <a:cxn ang="0">
                <a:pos x="connsiteX2" y="connsiteY2"/>
              </a:cxn>
            </a:cxnLst>
            <a:rect l="l" t="t" r="r" b="b"/>
            <a:pathLst>
              <a:path w="1108954" h="1284051">
                <a:moveTo>
                  <a:pt x="1108954" y="0"/>
                </a:moveTo>
                <a:cubicBezTo>
                  <a:pt x="792805" y="252919"/>
                  <a:pt x="476656" y="505839"/>
                  <a:pt x="291830" y="719847"/>
                </a:cubicBezTo>
                <a:cubicBezTo>
                  <a:pt x="107004" y="933856"/>
                  <a:pt x="53502" y="1108953"/>
                  <a:pt x="0" y="1284051"/>
                </a:cubicBezTo>
              </a:path>
            </a:pathLst>
          </a:custGeom>
          <a:ln>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p:cNvSpPr>
            <a:spLocks noGrp="1"/>
          </p:cNvSpPr>
          <p:nvPr>
            <p:ph type="title"/>
          </p:nvPr>
        </p:nvSpPr>
        <p:spPr/>
        <p:txBody>
          <a:bodyPr/>
          <a:lstStyle/>
          <a:p>
            <a:r>
              <a:rPr lang="fr-FR" dirty="0" smtClean="0"/>
              <a:t>Outils de manipulation de listes</a:t>
            </a:r>
            <a:br>
              <a:rPr lang="fr-FR" dirty="0" smtClean="0"/>
            </a:br>
            <a:r>
              <a:rPr lang="fr-FR" dirty="0" smtClean="0"/>
              <a:t>	Filtrer 1/5</a:t>
            </a:r>
          </a:p>
        </p:txBody>
      </p:sp>
      <p:sp>
        <p:nvSpPr>
          <p:cNvPr id="8195" name="Espace réservé du contenu 2"/>
          <p:cNvSpPr>
            <a:spLocks noGrp="1"/>
          </p:cNvSpPr>
          <p:nvPr>
            <p:ph sz="quarter" idx="1"/>
          </p:nvPr>
        </p:nvSpPr>
        <p:spPr/>
        <p:txBody>
          <a:bodyPr/>
          <a:lstStyle/>
          <a:p>
            <a:r>
              <a:rPr lang="fr-FR" sz="2400" dirty="0" smtClean="0"/>
              <a:t>Le filtre (ou sélection) permet de restreindre le nombre de lignes affichées en appliquant des critères de sélection aux valeurs de colonnes (les lignes ne répondant pas aux critères sont simplement masquées)</a:t>
            </a:r>
          </a:p>
          <a:p>
            <a:r>
              <a:rPr lang="fr-FR" sz="2400" dirty="0" smtClean="0"/>
              <a:t>Les critères de filtre utilisent des opérateurs de comparaison classique appliqués essentiellement aux valeurs numériques: </a:t>
            </a:r>
          </a:p>
          <a:p>
            <a:pPr lvl="1"/>
            <a:r>
              <a:rPr lang="fr-FR" sz="2000" dirty="0" smtClean="0"/>
              <a:t>Égal, différent, inférieur, inférieur ou égal, supérieur , supérieur ou égal, dans un intervalle de valeurs</a:t>
            </a:r>
          </a:p>
          <a:p>
            <a:pPr lvl="1"/>
            <a:r>
              <a:rPr lang="fr-FR" sz="2000" dirty="0" smtClean="0"/>
              <a:t>Dans les 10 premières valeurs</a:t>
            </a:r>
          </a:p>
          <a:p>
            <a:pPr lvl="1"/>
            <a:r>
              <a:rPr lang="fr-FR" sz="2000" dirty="0" smtClean="0"/>
              <a:t>Au dessus, au dessous de la moyenne</a:t>
            </a:r>
          </a:p>
          <a:p>
            <a:r>
              <a:rPr lang="fr-FR" sz="2400" dirty="0" smtClean="0"/>
              <a:t>Et des filtres qui s’appliquent plutôt aux textes :</a:t>
            </a:r>
          </a:p>
          <a:p>
            <a:pPr lvl="1"/>
            <a:r>
              <a:rPr lang="fr-FR" sz="2000" dirty="0" smtClean="0"/>
              <a:t>Débute par, contient, se termine par, égal, différent</a:t>
            </a:r>
          </a:p>
          <a:p>
            <a:endParaRPr lang="fr-FR" sz="2400" dirty="0" smtClean="0"/>
          </a:p>
          <a:p>
            <a:endParaRPr lang="fr-FR" sz="2400" dirty="0" smtClean="0"/>
          </a:p>
        </p:txBody>
      </p:sp>
      <p:sp>
        <p:nvSpPr>
          <p:cNvPr id="4" name="Espace réservé de la date 3"/>
          <p:cNvSpPr>
            <a:spLocks noGrp="1"/>
          </p:cNvSpPr>
          <p:nvPr>
            <p:ph type="dt" sz="quarter" idx="10"/>
          </p:nvPr>
        </p:nvSpPr>
        <p:spPr/>
        <p:txBody>
          <a:bodyPr/>
          <a:lstStyle/>
          <a:p>
            <a:pPr>
              <a:defRPr/>
            </a:pPr>
            <a:r>
              <a:rPr lang="fr-FR" smtClean="0"/>
              <a:t>Modéliser à l'aide d'un tableur (4)</a:t>
            </a:r>
            <a:endParaRPr lang="fr-BE"/>
          </a:p>
        </p:txBody>
      </p:sp>
      <p:sp>
        <p:nvSpPr>
          <p:cNvPr id="5" name="Espace réservé du pied de page 4"/>
          <p:cNvSpPr>
            <a:spLocks noGrp="1"/>
          </p:cNvSpPr>
          <p:nvPr>
            <p:ph type="ftr" sz="quarter" idx="11"/>
          </p:nvPr>
        </p:nvSpPr>
        <p:spPr/>
        <p:txBody>
          <a:bodyPr/>
          <a:lstStyle/>
          <a:p>
            <a:pPr>
              <a:defRPr/>
            </a:pPr>
            <a:endParaRPr lang="fr-BE"/>
          </a:p>
        </p:txBody>
      </p:sp>
      <p:sp>
        <p:nvSpPr>
          <p:cNvPr id="6" name="Espace réservé du numéro de diapositive 5"/>
          <p:cNvSpPr>
            <a:spLocks noGrp="1"/>
          </p:cNvSpPr>
          <p:nvPr>
            <p:ph type="sldNum" sz="quarter" idx="12"/>
          </p:nvPr>
        </p:nvSpPr>
        <p:spPr/>
        <p:txBody>
          <a:bodyPr/>
          <a:lstStyle/>
          <a:p>
            <a:pPr>
              <a:defRPr/>
            </a:pPr>
            <a:fld id="{73CA0216-33CC-4B88-B773-478F19635EA7}" type="slidenum">
              <a:rPr lang="fr-BE" smtClean="0"/>
              <a:pPr>
                <a:defRPr/>
              </a:pPr>
              <a:t>17</a:t>
            </a:fld>
            <a:endParaRPr lang="fr-BE"/>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p:cNvSpPr>
            <a:spLocks noGrp="1"/>
          </p:cNvSpPr>
          <p:nvPr>
            <p:ph type="title"/>
          </p:nvPr>
        </p:nvSpPr>
        <p:spPr/>
        <p:txBody>
          <a:bodyPr/>
          <a:lstStyle/>
          <a:p>
            <a:r>
              <a:rPr lang="fr-FR" dirty="0" smtClean="0"/>
              <a:t>Outils de manipulation de listes</a:t>
            </a:r>
            <a:br>
              <a:rPr lang="fr-FR" dirty="0" smtClean="0"/>
            </a:br>
            <a:r>
              <a:rPr lang="fr-FR" dirty="0" smtClean="0"/>
              <a:t>	Filtrer – automatique – 2/5</a:t>
            </a:r>
          </a:p>
        </p:txBody>
      </p:sp>
      <p:sp>
        <p:nvSpPr>
          <p:cNvPr id="8195" name="Espace réservé du contenu 2"/>
          <p:cNvSpPr>
            <a:spLocks noGrp="1"/>
          </p:cNvSpPr>
          <p:nvPr>
            <p:ph sz="quarter" idx="1"/>
          </p:nvPr>
        </p:nvSpPr>
        <p:spPr/>
        <p:txBody>
          <a:bodyPr/>
          <a:lstStyle/>
          <a:p>
            <a:r>
              <a:rPr lang="fr-FR" dirty="0" smtClean="0"/>
              <a:t>Sur Excel : Données &gt; Trier et filtrer &gt; Filtrer : un critère de sélection peut être précisé pour chaque colonne</a:t>
            </a:r>
          </a:p>
          <a:p>
            <a:endParaRPr lang="fr-FR" dirty="0" smtClean="0"/>
          </a:p>
          <a:p>
            <a:endParaRPr lang="fr-FR" dirty="0" smtClean="0"/>
          </a:p>
          <a:p>
            <a:endParaRPr lang="fr-FR" dirty="0" smtClean="0"/>
          </a:p>
        </p:txBody>
      </p:sp>
      <p:sp>
        <p:nvSpPr>
          <p:cNvPr id="4" name="Espace réservé de la date 3"/>
          <p:cNvSpPr>
            <a:spLocks noGrp="1"/>
          </p:cNvSpPr>
          <p:nvPr>
            <p:ph type="dt" sz="quarter" idx="10"/>
          </p:nvPr>
        </p:nvSpPr>
        <p:spPr/>
        <p:txBody>
          <a:bodyPr/>
          <a:lstStyle/>
          <a:p>
            <a:pPr>
              <a:defRPr/>
            </a:pPr>
            <a:r>
              <a:rPr lang="fr-FR" smtClean="0"/>
              <a:t>Modéliser à l'aide d'un tableur (4)</a:t>
            </a:r>
            <a:endParaRPr lang="fr-BE"/>
          </a:p>
        </p:txBody>
      </p:sp>
      <p:sp>
        <p:nvSpPr>
          <p:cNvPr id="5" name="Espace réservé du pied de page 4"/>
          <p:cNvSpPr>
            <a:spLocks noGrp="1"/>
          </p:cNvSpPr>
          <p:nvPr>
            <p:ph type="ftr" sz="quarter" idx="11"/>
          </p:nvPr>
        </p:nvSpPr>
        <p:spPr/>
        <p:txBody>
          <a:bodyPr/>
          <a:lstStyle/>
          <a:p>
            <a:pPr>
              <a:defRPr/>
            </a:pPr>
            <a:endParaRPr lang="fr-BE"/>
          </a:p>
        </p:txBody>
      </p:sp>
      <p:sp>
        <p:nvSpPr>
          <p:cNvPr id="6" name="Espace réservé du numéro de diapositive 5"/>
          <p:cNvSpPr>
            <a:spLocks noGrp="1"/>
          </p:cNvSpPr>
          <p:nvPr>
            <p:ph type="sldNum" sz="quarter" idx="12"/>
          </p:nvPr>
        </p:nvSpPr>
        <p:spPr/>
        <p:txBody>
          <a:bodyPr/>
          <a:lstStyle/>
          <a:p>
            <a:pPr>
              <a:defRPr/>
            </a:pPr>
            <a:fld id="{73CA0216-33CC-4B88-B773-478F19635EA7}" type="slidenum">
              <a:rPr lang="fr-BE" smtClean="0"/>
              <a:pPr>
                <a:defRPr/>
              </a:pPr>
              <a:t>18</a:t>
            </a:fld>
            <a:endParaRPr lang="fr-BE"/>
          </a:p>
        </p:txBody>
      </p:sp>
      <p:pic>
        <p:nvPicPr>
          <p:cNvPr id="3075" name="Picture 3"/>
          <p:cNvPicPr>
            <a:picLocks noChangeAspect="1" noChangeArrowheads="1"/>
          </p:cNvPicPr>
          <p:nvPr/>
        </p:nvPicPr>
        <p:blipFill>
          <a:blip r:embed="rId2"/>
          <a:srcRect/>
          <a:stretch>
            <a:fillRect/>
          </a:stretch>
        </p:blipFill>
        <p:spPr bwMode="auto">
          <a:xfrm>
            <a:off x="3714776" y="2253463"/>
            <a:ext cx="5357818" cy="4538877"/>
          </a:xfrm>
          <a:prstGeom prst="rect">
            <a:avLst/>
          </a:prstGeom>
          <a:noFill/>
          <a:ln w="9525">
            <a:noFill/>
            <a:miter lim="800000"/>
            <a:headEnd/>
            <a:tailEnd/>
          </a:ln>
          <a:effectLst/>
        </p:spPr>
      </p:pic>
      <p:sp>
        <p:nvSpPr>
          <p:cNvPr id="10" name="Rectangle à coins arrondis 9"/>
          <p:cNvSpPr/>
          <p:nvPr/>
        </p:nvSpPr>
        <p:spPr>
          <a:xfrm>
            <a:off x="142844" y="3357562"/>
            <a:ext cx="3571900" cy="2071702"/>
          </a:xfrm>
          <a:prstGeom prst="wedgeRoundRectCallout">
            <a:avLst>
              <a:gd name="adj1" fmla="val 82656"/>
              <a:gd name="adj2" fmla="val -53253"/>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2400" dirty="0" smtClean="0"/>
              <a:t>Chaque critère ajouté vient restreindre d’avantage le nombre de lignes affichées</a:t>
            </a:r>
          </a:p>
        </p:txBody>
      </p:sp>
      <p:sp>
        <p:nvSpPr>
          <p:cNvPr id="11" name="Forme libre 10"/>
          <p:cNvSpPr/>
          <p:nvPr/>
        </p:nvSpPr>
        <p:spPr>
          <a:xfrm>
            <a:off x="5857884" y="3265361"/>
            <a:ext cx="444230" cy="1378085"/>
          </a:xfrm>
          <a:custGeom>
            <a:avLst/>
            <a:gdLst>
              <a:gd name="connsiteX0" fmla="*/ 288588 w 444230"/>
              <a:gd name="connsiteY0" fmla="*/ 0 h 1378085"/>
              <a:gd name="connsiteX1" fmla="*/ 16213 w 444230"/>
              <a:gd name="connsiteY1" fmla="*/ 447472 h 1378085"/>
              <a:gd name="connsiteX2" fmla="*/ 385864 w 444230"/>
              <a:gd name="connsiteY2" fmla="*/ 1245140 h 1378085"/>
              <a:gd name="connsiteX3" fmla="*/ 366409 w 444230"/>
              <a:gd name="connsiteY3" fmla="*/ 1245140 h 1378085"/>
              <a:gd name="connsiteX4" fmla="*/ 385864 w 444230"/>
              <a:gd name="connsiteY4" fmla="*/ 1225685 h 1378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30" h="1378085">
                <a:moveTo>
                  <a:pt x="288588" y="0"/>
                </a:moveTo>
                <a:cubicBezTo>
                  <a:pt x="144294" y="119974"/>
                  <a:pt x="0" y="239949"/>
                  <a:pt x="16213" y="447472"/>
                </a:cubicBezTo>
                <a:cubicBezTo>
                  <a:pt x="32426" y="654995"/>
                  <a:pt x="327498" y="1112195"/>
                  <a:pt x="385864" y="1245140"/>
                </a:cubicBezTo>
                <a:cubicBezTo>
                  <a:pt x="444230" y="1378085"/>
                  <a:pt x="366409" y="1248382"/>
                  <a:pt x="366409" y="1245140"/>
                </a:cubicBezTo>
                <a:cubicBezTo>
                  <a:pt x="366409" y="1241898"/>
                  <a:pt x="376136" y="1233791"/>
                  <a:pt x="385864" y="1225685"/>
                </a:cubicBezTo>
              </a:path>
            </a:pathLst>
          </a:custGeom>
          <a:ln>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pic>
        <p:nvPicPr>
          <p:cNvPr id="3076" name="Picture 4"/>
          <p:cNvPicPr>
            <a:picLocks noChangeAspect="1" noChangeArrowheads="1"/>
          </p:cNvPicPr>
          <p:nvPr/>
        </p:nvPicPr>
        <p:blipFill>
          <a:blip r:embed="rId3"/>
          <a:srcRect/>
          <a:stretch>
            <a:fillRect/>
          </a:stretch>
        </p:blipFill>
        <p:spPr bwMode="auto">
          <a:xfrm>
            <a:off x="8072462" y="714356"/>
            <a:ext cx="756402" cy="857256"/>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p:cNvSpPr>
            <a:spLocks noGrp="1"/>
          </p:cNvSpPr>
          <p:nvPr>
            <p:ph type="title"/>
          </p:nvPr>
        </p:nvSpPr>
        <p:spPr/>
        <p:txBody>
          <a:bodyPr/>
          <a:lstStyle/>
          <a:p>
            <a:r>
              <a:rPr lang="fr-FR" dirty="0" smtClean="0"/>
              <a:t>Outils de manipulation de listes</a:t>
            </a:r>
            <a:br>
              <a:rPr lang="fr-FR" dirty="0" smtClean="0"/>
            </a:br>
            <a:r>
              <a:rPr lang="fr-FR" dirty="0" smtClean="0"/>
              <a:t>	Filtrer – automatique – 3/5</a:t>
            </a:r>
          </a:p>
        </p:txBody>
      </p:sp>
      <p:sp>
        <p:nvSpPr>
          <p:cNvPr id="8195" name="Espace réservé du contenu 2"/>
          <p:cNvSpPr>
            <a:spLocks noGrp="1"/>
          </p:cNvSpPr>
          <p:nvPr>
            <p:ph sz="quarter" idx="1"/>
          </p:nvPr>
        </p:nvSpPr>
        <p:spPr/>
        <p:txBody>
          <a:bodyPr/>
          <a:lstStyle/>
          <a:p>
            <a:r>
              <a:rPr lang="fr-FR" dirty="0" smtClean="0"/>
              <a:t>La liste est filtrée (« sur place ») : les lignes qui ne répondent pas aux critères sont « masquées »</a:t>
            </a:r>
          </a:p>
          <a:p>
            <a:endParaRPr lang="fr-FR" dirty="0" smtClean="0"/>
          </a:p>
          <a:p>
            <a:endParaRPr lang="fr-FR" dirty="0" smtClean="0"/>
          </a:p>
          <a:p>
            <a:endParaRPr lang="fr-FR" dirty="0" smtClean="0"/>
          </a:p>
          <a:p>
            <a:endParaRPr lang="fr-FR" dirty="0" smtClean="0"/>
          </a:p>
          <a:p>
            <a:endParaRPr lang="fr-FR" dirty="0" smtClean="0"/>
          </a:p>
          <a:p>
            <a:endParaRPr lang="fr-FR" dirty="0" smtClean="0"/>
          </a:p>
          <a:p>
            <a:r>
              <a:rPr lang="fr-FR" dirty="0" smtClean="0"/>
              <a:t>Pour revenir à la liste complète : </a:t>
            </a:r>
          </a:p>
          <a:p>
            <a:endParaRPr lang="fr-FR" dirty="0" smtClean="0"/>
          </a:p>
          <a:p>
            <a:endParaRPr lang="fr-FR" dirty="0" smtClean="0"/>
          </a:p>
          <a:p>
            <a:endParaRPr lang="fr-FR" dirty="0" smtClean="0"/>
          </a:p>
          <a:p>
            <a:endParaRPr lang="fr-FR" dirty="0" smtClean="0"/>
          </a:p>
        </p:txBody>
      </p:sp>
      <p:sp>
        <p:nvSpPr>
          <p:cNvPr id="4" name="Espace réservé de la date 3"/>
          <p:cNvSpPr>
            <a:spLocks noGrp="1"/>
          </p:cNvSpPr>
          <p:nvPr>
            <p:ph type="dt" sz="quarter" idx="10"/>
          </p:nvPr>
        </p:nvSpPr>
        <p:spPr/>
        <p:txBody>
          <a:bodyPr/>
          <a:lstStyle/>
          <a:p>
            <a:pPr>
              <a:defRPr/>
            </a:pPr>
            <a:r>
              <a:rPr lang="fr-FR" smtClean="0"/>
              <a:t>Modéliser à l'aide d'un tableur (4)</a:t>
            </a:r>
            <a:endParaRPr lang="fr-BE"/>
          </a:p>
        </p:txBody>
      </p:sp>
      <p:sp>
        <p:nvSpPr>
          <p:cNvPr id="5" name="Espace réservé du pied de page 4"/>
          <p:cNvSpPr>
            <a:spLocks noGrp="1"/>
          </p:cNvSpPr>
          <p:nvPr>
            <p:ph type="ftr" sz="quarter" idx="11"/>
          </p:nvPr>
        </p:nvSpPr>
        <p:spPr/>
        <p:txBody>
          <a:bodyPr/>
          <a:lstStyle/>
          <a:p>
            <a:pPr>
              <a:defRPr/>
            </a:pPr>
            <a:endParaRPr lang="fr-BE"/>
          </a:p>
        </p:txBody>
      </p:sp>
      <p:sp>
        <p:nvSpPr>
          <p:cNvPr id="6" name="Espace réservé du numéro de diapositive 5"/>
          <p:cNvSpPr>
            <a:spLocks noGrp="1"/>
          </p:cNvSpPr>
          <p:nvPr>
            <p:ph type="sldNum" sz="quarter" idx="12"/>
          </p:nvPr>
        </p:nvSpPr>
        <p:spPr/>
        <p:txBody>
          <a:bodyPr/>
          <a:lstStyle/>
          <a:p>
            <a:pPr>
              <a:defRPr/>
            </a:pPr>
            <a:fld id="{73CA0216-33CC-4B88-B773-478F19635EA7}" type="slidenum">
              <a:rPr lang="fr-BE" smtClean="0"/>
              <a:pPr>
                <a:defRPr/>
              </a:pPr>
              <a:t>19</a:t>
            </a:fld>
            <a:endParaRPr lang="fr-BE"/>
          </a:p>
        </p:txBody>
      </p:sp>
      <p:pic>
        <p:nvPicPr>
          <p:cNvPr id="6146" name="Picture 2"/>
          <p:cNvPicPr>
            <a:picLocks noChangeAspect="1" noChangeArrowheads="1"/>
          </p:cNvPicPr>
          <p:nvPr/>
        </p:nvPicPr>
        <p:blipFill>
          <a:blip r:embed="rId2"/>
          <a:srcRect/>
          <a:stretch>
            <a:fillRect/>
          </a:stretch>
        </p:blipFill>
        <p:spPr bwMode="auto">
          <a:xfrm>
            <a:off x="285720" y="2624139"/>
            <a:ext cx="8715436" cy="2414604"/>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6300192" y="5000636"/>
            <a:ext cx="714380" cy="107157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3"/>
          <p:cNvSpPr>
            <a:spLocks noGrp="1"/>
          </p:cNvSpPr>
          <p:nvPr>
            <p:ph type="title"/>
          </p:nvPr>
        </p:nvSpPr>
        <p:spPr/>
        <p:txBody>
          <a:bodyPr/>
          <a:lstStyle/>
          <a:p>
            <a:pPr eaLnBrk="1" hangingPunct="1"/>
            <a:r>
              <a:rPr lang="fr-FR" smtClean="0"/>
              <a:t>Séance 4</a:t>
            </a:r>
          </a:p>
        </p:txBody>
      </p:sp>
      <p:sp>
        <p:nvSpPr>
          <p:cNvPr id="6147" name="Espace réservé du contenu 4"/>
          <p:cNvSpPr>
            <a:spLocks noGrp="1"/>
          </p:cNvSpPr>
          <p:nvPr>
            <p:ph sz="quarter" idx="1"/>
          </p:nvPr>
        </p:nvSpPr>
        <p:spPr/>
        <p:txBody>
          <a:bodyPr/>
          <a:lstStyle/>
          <a:p>
            <a:pPr eaLnBrk="1" hangingPunct="1"/>
            <a:r>
              <a:rPr lang="fr-FR" sz="2400" dirty="0" smtClean="0"/>
              <a:t>Quelques fonctions </a:t>
            </a:r>
          </a:p>
          <a:p>
            <a:pPr lvl="1" eaLnBrk="1" hangingPunct="1"/>
            <a:r>
              <a:rPr lang="fr-FR" sz="2000" dirty="0" smtClean="0"/>
              <a:t>Généralistes (dates, textes) et métier</a:t>
            </a:r>
          </a:p>
          <a:p>
            <a:pPr eaLnBrk="1" hangingPunct="1"/>
            <a:r>
              <a:rPr lang="fr-FR" sz="2400" dirty="0" smtClean="0"/>
              <a:t>Outils </a:t>
            </a:r>
          </a:p>
          <a:p>
            <a:pPr lvl="1" eaLnBrk="1" hangingPunct="1"/>
            <a:r>
              <a:rPr lang="fr-FR" sz="2000" dirty="0" smtClean="0"/>
              <a:t>manipulation de listes : classer, filtrer, sous-totaux, plan</a:t>
            </a:r>
          </a:p>
          <a:p>
            <a:pPr lvl="1" eaLnBrk="1" hangingPunct="1"/>
            <a:r>
              <a:rPr lang="fr-FR" sz="2000" dirty="0" smtClean="0"/>
              <a:t>mise en forme : manuelle, conditionnelle, styles</a:t>
            </a:r>
          </a:p>
          <a:p>
            <a:pPr lvl="1" eaLnBrk="1" hangingPunct="1"/>
            <a:r>
              <a:rPr lang="fr-FR" sz="2000" dirty="0" smtClean="0"/>
              <a:t>synthèses : consolidation, analyse croisée</a:t>
            </a:r>
          </a:p>
          <a:p>
            <a:pPr lvl="1" eaLnBrk="1" hangingPunct="1"/>
            <a:r>
              <a:rPr lang="fr-FR" sz="2000" dirty="0" smtClean="0"/>
              <a:t>diagrammes</a:t>
            </a:r>
          </a:p>
          <a:p>
            <a:pPr lvl="1" eaLnBrk="1" hangingPunct="1"/>
            <a:r>
              <a:rPr lang="fr-FR" sz="2000" dirty="0" smtClean="0"/>
              <a:t>simulations : valeur cible, scénario, tables de données, solveur</a:t>
            </a:r>
          </a:p>
          <a:p>
            <a:pPr lvl="1" eaLnBrk="1" hangingPunct="1"/>
            <a:r>
              <a:rPr lang="fr-FR" sz="2000" dirty="0" smtClean="0"/>
              <a:t>Importation/Exportation </a:t>
            </a:r>
          </a:p>
          <a:p>
            <a:pPr lvl="1" eaLnBrk="1" hangingPunct="1"/>
            <a:r>
              <a:rPr lang="fr-FR" sz="2000" dirty="0" smtClean="0"/>
              <a:t>Sources de données externes</a:t>
            </a:r>
          </a:p>
          <a:p>
            <a:pPr lvl="1" eaLnBrk="1" hangingPunct="1"/>
            <a:r>
              <a:rPr lang="fr-FR" sz="2000" dirty="0" smtClean="0"/>
              <a:t>Publication</a:t>
            </a:r>
          </a:p>
          <a:p>
            <a:pPr lvl="1" eaLnBrk="1" hangingPunct="1"/>
            <a:r>
              <a:rPr lang="fr-FR" sz="2000" dirty="0" smtClean="0"/>
              <a:t>Audit des feuilles de calcul</a:t>
            </a:r>
          </a:p>
          <a:p>
            <a:pPr lvl="1" eaLnBrk="1" hangingPunct="1"/>
            <a:r>
              <a:rPr lang="fr-FR" sz="2000" dirty="0" smtClean="0"/>
              <a:t>Macros</a:t>
            </a:r>
          </a:p>
          <a:p>
            <a:pPr eaLnBrk="1" hangingPunct="1"/>
            <a:endParaRPr lang="fr-FR" sz="2400" dirty="0" smtClean="0"/>
          </a:p>
          <a:p>
            <a:pPr eaLnBrk="1" hangingPunct="1"/>
            <a:endParaRPr lang="fr-FR" sz="2400" dirty="0" smtClean="0"/>
          </a:p>
          <a:p>
            <a:pPr eaLnBrk="1" hangingPunct="1"/>
            <a:endParaRPr lang="fr-FR" sz="2400" dirty="0" smtClean="0"/>
          </a:p>
        </p:txBody>
      </p:sp>
      <p:sp>
        <p:nvSpPr>
          <p:cNvPr id="9220" name="Espace réservé de la date 5"/>
          <p:cNvSpPr>
            <a:spLocks noGrp="1"/>
          </p:cNvSpPr>
          <p:nvPr>
            <p:ph type="dt" sz="quarter" idx="10"/>
          </p:nvPr>
        </p:nvSpPr>
        <p:spPr bwMode="auto">
          <a:ln>
            <a:miter lim="800000"/>
            <a:headEnd/>
            <a:tailEnd/>
          </a:ln>
        </p:spPr>
        <p:txBody>
          <a:bodyPr vert="horz" wrap="square" lIns="91440" tIns="45720" rIns="91440" bIns="45720" numCol="1" compatLnSpc="1">
            <a:prstTxWarp prst="textNoShape">
              <a:avLst/>
            </a:prstTxWarp>
          </a:bodyPr>
          <a:lstStyle/>
          <a:p>
            <a:pPr fontAlgn="base">
              <a:spcBef>
                <a:spcPct val="0"/>
              </a:spcBef>
              <a:spcAft>
                <a:spcPct val="0"/>
              </a:spcAft>
              <a:defRPr/>
            </a:pPr>
            <a:r>
              <a:rPr lang="fr-FR" smtClean="0"/>
              <a:t>Modéliser à l'aide d'un tableur (4)</a:t>
            </a:r>
            <a:endParaRPr lang="fr-BE"/>
          </a:p>
        </p:txBody>
      </p:sp>
      <p:sp>
        <p:nvSpPr>
          <p:cNvPr id="7" name="Espace réservé du numéro de diapositive 6"/>
          <p:cNvSpPr>
            <a:spLocks noGrp="1"/>
          </p:cNvSpPr>
          <p:nvPr>
            <p:ph type="sldNum" sz="quarter" idx="12"/>
          </p:nvPr>
        </p:nvSpPr>
        <p:spPr/>
        <p:txBody>
          <a:bodyPr/>
          <a:lstStyle/>
          <a:p>
            <a:pPr>
              <a:defRPr/>
            </a:pPr>
            <a:fld id="{F727128B-9EF6-4111-8CBE-7565EE4B3173}" type="slidenum">
              <a:rPr lang="fr-BE"/>
              <a:pPr>
                <a:defRPr/>
              </a:pPr>
              <a:t>2</a:t>
            </a:fld>
            <a:endParaRPr lang="fr-BE" dirty="0"/>
          </a:p>
        </p:txBody>
      </p:sp>
      <p:sp>
        <p:nvSpPr>
          <p:cNvPr id="9222" name="Espace réservé du pied de page 7"/>
          <p:cNvSpPr>
            <a:spLocks noGrp="1"/>
          </p:cNvSpPr>
          <p:nvPr>
            <p:ph type="ftr" sz="quarter" idx="11"/>
          </p:nvPr>
        </p:nvSpPr>
        <p:spPr bwMode="auto">
          <a:ln>
            <a:miter lim="800000"/>
            <a:headEnd/>
            <a:tailEnd/>
          </a:ln>
        </p:spPr>
        <p:txBody>
          <a:bodyPr vert="horz" wrap="square" lIns="91440" tIns="45720" rIns="91440" bIns="45720" numCol="1" compatLnSpc="1">
            <a:prstTxWarp prst="textNoShape">
              <a:avLst/>
            </a:prstTxWarp>
          </a:bodyPr>
          <a:lstStyle/>
          <a:p>
            <a:pPr fontAlgn="base">
              <a:spcBef>
                <a:spcPct val="0"/>
              </a:spcBef>
              <a:spcAft>
                <a:spcPct val="0"/>
              </a:spcAft>
              <a:defRPr/>
            </a:pPr>
            <a:endParaRPr lang="fr-BE"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p:cNvSpPr>
            <a:spLocks noGrp="1"/>
          </p:cNvSpPr>
          <p:nvPr>
            <p:ph type="title"/>
          </p:nvPr>
        </p:nvSpPr>
        <p:spPr/>
        <p:txBody>
          <a:bodyPr/>
          <a:lstStyle/>
          <a:p>
            <a:r>
              <a:rPr lang="fr-FR" dirty="0" smtClean="0"/>
              <a:t>Outils de manipulation de listes</a:t>
            </a:r>
            <a:br>
              <a:rPr lang="fr-FR" dirty="0" smtClean="0"/>
            </a:br>
            <a:r>
              <a:rPr lang="fr-FR" dirty="0" smtClean="0"/>
              <a:t>	Filtrer – avancé – 4/5</a:t>
            </a:r>
          </a:p>
        </p:txBody>
      </p:sp>
      <p:sp>
        <p:nvSpPr>
          <p:cNvPr id="8195" name="Espace réservé du contenu 2"/>
          <p:cNvSpPr>
            <a:spLocks noGrp="1"/>
          </p:cNvSpPr>
          <p:nvPr>
            <p:ph sz="quarter" idx="1"/>
          </p:nvPr>
        </p:nvSpPr>
        <p:spPr>
          <a:xfrm>
            <a:off x="914400" y="1447800"/>
            <a:ext cx="8229600" cy="4572000"/>
          </a:xfrm>
        </p:spPr>
        <p:txBody>
          <a:bodyPr/>
          <a:lstStyle/>
          <a:p>
            <a:r>
              <a:rPr lang="fr-FR" sz="2400" dirty="0" smtClean="0"/>
              <a:t>Sur Excel : Données &gt; Trier et filtrer &gt; Avancé : d’avantages de possibilités grâce à une zone de critères définissant des opérateurs de comparaison et des opérateurs logiques ‘et’ et ‘ou’</a:t>
            </a:r>
          </a:p>
          <a:p>
            <a:endParaRPr lang="fr-FR" sz="2400" dirty="0" smtClean="0"/>
          </a:p>
          <a:p>
            <a:endParaRPr lang="fr-FR" sz="2400" dirty="0" smtClean="0"/>
          </a:p>
          <a:p>
            <a:endParaRPr lang="fr-FR" sz="2400" dirty="0" smtClean="0"/>
          </a:p>
        </p:txBody>
      </p:sp>
      <p:sp>
        <p:nvSpPr>
          <p:cNvPr id="4" name="Espace réservé de la date 3"/>
          <p:cNvSpPr>
            <a:spLocks noGrp="1"/>
          </p:cNvSpPr>
          <p:nvPr>
            <p:ph type="dt" sz="quarter" idx="10"/>
          </p:nvPr>
        </p:nvSpPr>
        <p:spPr/>
        <p:txBody>
          <a:bodyPr/>
          <a:lstStyle/>
          <a:p>
            <a:pPr>
              <a:defRPr/>
            </a:pPr>
            <a:r>
              <a:rPr lang="fr-FR" smtClean="0"/>
              <a:t>Modéliser à l'aide d'un tableur (4)</a:t>
            </a:r>
            <a:endParaRPr lang="fr-BE"/>
          </a:p>
        </p:txBody>
      </p:sp>
      <p:sp>
        <p:nvSpPr>
          <p:cNvPr id="5" name="Espace réservé du pied de page 4"/>
          <p:cNvSpPr>
            <a:spLocks noGrp="1"/>
          </p:cNvSpPr>
          <p:nvPr>
            <p:ph type="ftr" sz="quarter" idx="11"/>
          </p:nvPr>
        </p:nvSpPr>
        <p:spPr/>
        <p:txBody>
          <a:bodyPr/>
          <a:lstStyle/>
          <a:p>
            <a:pPr>
              <a:defRPr/>
            </a:pPr>
            <a:endParaRPr lang="fr-BE"/>
          </a:p>
        </p:txBody>
      </p:sp>
      <p:sp>
        <p:nvSpPr>
          <p:cNvPr id="6" name="Espace réservé du numéro de diapositive 5"/>
          <p:cNvSpPr>
            <a:spLocks noGrp="1"/>
          </p:cNvSpPr>
          <p:nvPr>
            <p:ph type="sldNum" sz="quarter" idx="12"/>
          </p:nvPr>
        </p:nvSpPr>
        <p:spPr/>
        <p:txBody>
          <a:bodyPr/>
          <a:lstStyle/>
          <a:p>
            <a:pPr>
              <a:defRPr/>
            </a:pPr>
            <a:fld id="{73CA0216-33CC-4B88-B773-478F19635EA7}" type="slidenum">
              <a:rPr lang="fr-BE" smtClean="0"/>
              <a:pPr>
                <a:defRPr/>
              </a:pPr>
              <a:t>20</a:t>
            </a:fld>
            <a:endParaRPr lang="fr-BE"/>
          </a:p>
        </p:txBody>
      </p:sp>
      <p:pic>
        <p:nvPicPr>
          <p:cNvPr id="4099" name="Picture 3"/>
          <p:cNvPicPr>
            <a:picLocks noChangeAspect="1" noChangeArrowheads="1"/>
          </p:cNvPicPr>
          <p:nvPr/>
        </p:nvPicPr>
        <p:blipFill>
          <a:blip r:embed="rId2"/>
          <a:srcRect/>
          <a:stretch>
            <a:fillRect/>
          </a:stretch>
        </p:blipFill>
        <p:spPr bwMode="auto">
          <a:xfrm>
            <a:off x="308376" y="3067149"/>
            <a:ext cx="3923812" cy="3682594"/>
          </a:xfrm>
          <a:prstGeom prst="rect">
            <a:avLst/>
          </a:prstGeom>
          <a:noFill/>
          <a:ln w="9525">
            <a:noFill/>
            <a:miter lim="800000"/>
            <a:headEnd/>
            <a:tailEnd/>
          </a:ln>
          <a:effectLst/>
        </p:spPr>
      </p:pic>
      <p:pic>
        <p:nvPicPr>
          <p:cNvPr id="4100" name="Picture 4"/>
          <p:cNvPicPr>
            <a:picLocks noChangeAspect="1" noChangeArrowheads="1"/>
          </p:cNvPicPr>
          <p:nvPr/>
        </p:nvPicPr>
        <p:blipFill>
          <a:blip r:embed="rId3"/>
          <a:srcRect/>
          <a:stretch>
            <a:fillRect/>
          </a:stretch>
        </p:blipFill>
        <p:spPr bwMode="auto">
          <a:xfrm>
            <a:off x="5214942" y="4000504"/>
            <a:ext cx="2928958" cy="2318009"/>
          </a:xfrm>
          <a:prstGeom prst="rect">
            <a:avLst/>
          </a:prstGeom>
          <a:noFill/>
          <a:ln w="9525">
            <a:solidFill>
              <a:schemeClr val="tx1"/>
            </a:solidFill>
            <a:miter lim="800000"/>
            <a:headEnd/>
            <a:tailEnd/>
          </a:ln>
          <a:effectLst/>
        </p:spPr>
      </p:pic>
      <p:pic>
        <p:nvPicPr>
          <p:cNvPr id="4102" name="Picture 6"/>
          <p:cNvPicPr>
            <a:picLocks noChangeAspect="1" noChangeArrowheads="1"/>
          </p:cNvPicPr>
          <p:nvPr/>
        </p:nvPicPr>
        <p:blipFill>
          <a:blip r:embed="rId4"/>
          <a:srcRect/>
          <a:stretch>
            <a:fillRect/>
          </a:stretch>
        </p:blipFill>
        <p:spPr bwMode="auto">
          <a:xfrm>
            <a:off x="6929454" y="1071546"/>
            <a:ext cx="2000264" cy="500066"/>
          </a:xfrm>
          <a:prstGeom prst="rect">
            <a:avLst/>
          </a:prstGeom>
          <a:noFill/>
          <a:ln w="9525">
            <a:noFill/>
            <a:miter lim="800000"/>
            <a:headEnd/>
            <a:tailEnd/>
          </a:ln>
          <a:effectLst/>
        </p:spPr>
      </p:pic>
      <p:sp>
        <p:nvSpPr>
          <p:cNvPr id="10" name="Rectangle à coins arrondis 9"/>
          <p:cNvSpPr/>
          <p:nvPr/>
        </p:nvSpPr>
        <p:spPr>
          <a:xfrm>
            <a:off x="5000628" y="2966302"/>
            <a:ext cx="3571900" cy="785818"/>
          </a:xfrm>
          <a:prstGeom prst="wedgeRoundRectCallout">
            <a:avLst>
              <a:gd name="adj1" fmla="val 6946"/>
              <a:gd name="adj2" fmla="val 105198"/>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2800" dirty="0" smtClean="0"/>
              <a:t>Liste des critères</a:t>
            </a:r>
          </a:p>
        </p:txBody>
      </p:sp>
      <p:cxnSp>
        <p:nvCxnSpPr>
          <p:cNvPr id="12" name="Connecteur droit avec flèche 11"/>
          <p:cNvCxnSpPr/>
          <p:nvPr/>
        </p:nvCxnSpPr>
        <p:spPr>
          <a:xfrm>
            <a:off x="5143504" y="4286256"/>
            <a:ext cx="328614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8429652" y="4429132"/>
            <a:ext cx="479618" cy="369332"/>
          </a:xfrm>
          <a:prstGeom prst="rect">
            <a:avLst/>
          </a:prstGeom>
          <a:noFill/>
        </p:spPr>
        <p:txBody>
          <a:bodyPr wrap="none" rtlCol="0">
            <a:spAutoFit/>
          </a:bodyPr>
          <a:lstStyle/>
          <a:p>
            <a:r>
              <a:rPr lang="fr-FR" dirty="0" smtClean="0"/>
              <a:t>ET</a:t>
            </a:r>
            <a:endParaRPr lang="fr-FR" dirty="0"/>
          </a:p>
        </p:txBody>
      </p:sp>
      <p:cxnSp>
        <p:nvCxnSpPr>
          <p:cNvPr id="15" name="Connecteur droit avec flèche 14"/>
          <p:cNvCxnSpPr/>
          <p:nvPr/>
        </p:nvCxnSpPr>
        <p:spPr>
          <a:xfrm rot="5400000">
            <a:off x="4571206" y="6000768"/>
            <a:ext cx="572298"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4643438" y="5274246"/>
            <a:ext cx="530915" cy="369332"/>
          </a:xfrm>
          <a:prstGeom prst="rect">
            <a:avLst/>
          </a:prstGeom>
          <a:noFill/>
        </p:spPr>
        <p:txBody>
          <a:bodyPr wrap="none" rtlCol="0">
            <a:spAutoFit/>
          </a:bodyPr>
          <a:lstStyle/>
          <a:p>
            <a:r>
              <a:rPr lang="fr-FR" dirty="0" smtClean="0"/>
              <a:t>OU</a:t>
            </a:r>
            <a:endParaRPr lang="fr-F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p:cNvSpPr>
            <a:spLocks noGrp="1"/>
          </p:cNvSpPr>
          <p:nvPr>
            <p:ph type="title"/>
          </p:nvPr>
        </p:nvSpPr>
        <p:spPr/>
        <p:txBody>
          <a:bodyPr/>
          <a:lstStyle/>
          <a:p>
            <a:r>
              <a:rPr lang="fr-FR" dirty="0" smtClean="0"/>
              <a:t>Outils de manipulation de listes</a:t>
            </a:r>
            <a:br>
              <a:rPr lang="fr-FR" dirty="0" smtClean="0"/>
            </a:br>
            <a:r>
              <a:rPr lang="fr-FR" dirty="0" smtClean="0"/>
              <a:t>	Filtrer – avancé – 5/5</a:t>
            </a:r>
          </a:p>
        </p:txBody>
      </p:sp>
      <p:sp>
        <p:nvSpPr>
          <p:cNvPr id="8195" name="Espace réservé du contenu 2"/>
          <p:cNvSpPr>
            <a:spLocks noGrp="1"/>
          </p:cNvSpPr>
          <p:nvPr>
            <p:ph sz="quarter" idx="1"/>
          </p:nvPr>
        </p:nvSpPr>
        <p:spPr>
          <a:xfrm>
            <a:off x="914400" y="1447800"/>
            <a:ext cx="8229600" cy="4572000"/>
          </a:xfrm>
        </p:spPr>
        <p:txBody>
          <a:bodyPr/>
          <a:lstStyle/>
          <a:p>
            <a:r>
              <a:rPr lang="fr-FR" dirty="0" smtClean="0"/>
              <a:t>La liste est filtrée (« sur place ») : les lignes qui ne répondent pas aux critères  sont « masquées »</a:t>
            </a:r>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r>
              <a:rPr lang="fr-FR" dirty="0" smtClean="0"/>
              <a:t>Pour revenir à la liste complète : </a:t>
            </a:r>
          </a:p>
          <a:p>
            <a:endParaRPr lang="fr-FR" dirty="0" smtClean="0"/>
          </a:p>
          <a:p>
            <a:endParaRPr lang="fr-FR" dirty="0" smtClean="0"/>
          </a:p>
          <a:p>
            <a:endParaRPr lang="fr-FR" dirty="0" smtClean="0"/>
          </a:p>
        </p:txBody>
      </p:sp>
      <p:sp>
        <p:nvSpPr>
          <p:cNvPr id="4" name="Espace réservé de la date 3"/>
          <p:cNvSpPr>
            <a:spLocks noGrp="1"/>
          </p:cNvSpPr>
          <p:nvPr>
            <p:ph type="dt" sz="quarter" idx="10"/>
          </p:nvPr>
        </p:nvSpPr>
        <p:spPr/>
        <p:txBody>
          <a:bodyPr/>
          <a:lstStyle/>
          <a:p>
            <a:pPr>
              <a:defRPr/>
            </a:pPr>
            <a:r>
              <a:rPr lang="fr-FR" smtClean="0"/>
              <a:t>Modéliser à l'aide d'un tableur (4)</a:t>
            </a:r>
            <a:endParaRPr lang="fr-BE"/>
          </a:p>
        </p:txBody>
      </p:sp>
      <p:sp>
        <p:nvSpPr>
          <p:cNvPr id="5" name="Espace réservé du pied de page 4"/>
          <p:cNvSpPr>
            <a:spLocks noGrp="1"/>
          </p:cNvSpPr>
          <p:nvPr>
            <p:ph type="ftr" sz="quarter" idx="11"/>
          </p:nvPr>
        </p:nvSpPr>
        <p:spPr/>
        <p:txBody>
          <a:bodyPr/>
          <a:lstStyle/>
          <a:p>
            <a:pPr>
              <a:defRPr/>
            </a:pPr>
            <a:endParaRPr lang="fr-BE"/>
          </a:p>
        </p:txBody>
      </p:sp>
      <p:sp>
        <p:nvSpPr>
          <p:cNvPr id="6" name="Espace réservé du numéro de diapositive 5"/>
          <p:cNvSpPr>
            <a:spLocks noGrp="1"/>
          </p:cNvSpPr>
          <p:nvPr>
            <p:ph type="sldNum" sz="quarter" idx="12"/>
          </p:nvPr>
        </p:nvSpPr>
        <p:spPr/>
        <p:txBody>
          <a:bodyPr/>
          <a:lstStyle/>
          <a:p>
            <a:pPr>
              <a:defRPr/>
            </a:pPr>
            <a:fld id="{73CA0216-33CC-4B88-B773-478F19635EA7}" type="slidenum">
              <a:rPr lang="fr-BE" smtClean="0"/>
              <a:pPr>
                <a:defRPr/>
              </a:pPr>
              <a:t>21</a:t>
            </a:fld>
            <a:endParaRPr lang="fr-BE"/>
          </a:p>
        </p:txBody>
      </p:sp>
      <p:pic>
        <p:nvPicPr>
          <p:cNvPr id="5122" name="Picture 2"/>
          <p:cNvPicPr>
            <a:picLocks noChangeAspect="1" noChangeArrowheads="1"/>
          </p:cNvPicPr>
          <p:nvPr/>
        </p:nvPicPr>
        <p:blipFill>
          <a:blip r:embed="rId2"/>
          <a:srcRect/>
          <a:stretch>
            <a:fillRect/>
          </a:stretch>
        </p:blipFill>
        <p:spPr bwMode="auto">
          <a:xfrm>
            <a:off x="309094" y="2428868"/>
            <a:ext cx="8229167" cy="3143272"/>
          </a:xfrm>
          <a:prstGeom prst="rect">
            <a:avLst/>
          </a:prstGeom>
          <a:noFill/>
          <a:ln w="9525">
            <a:noFill/>
            <a:miter lim="800000"/>
            <a:headEnd/>
            <a:tailEnd/>
          </a:ln>
          <a:effectLst/>
        </p:spPr>
      </p:pic>
      <p:pic>
        <p:nvPicPr>
          <p:cNvPr id="5124" name="Picture 4"/>
          <p:cNvPicPr>
            <a:picLocks noChangeAspect="1" noChangeArrowheads="1"/>
          </p:cNvPicPr>
          <p:nvPr/>
        </p:nvPicPr>
        <p:blipFill>
          <a:blip r:embed="rId3"/>
          <a:srcRect/>
          <a:stretch>
            <a:fillRect/>
          </a:stretch>
        </p:blipFill>
        <p:spPr bwMode="auto">
          <a:xfrm>
            <a:off x="6395121" y="5572140"/>
            <a:ext cx="2143140" cy="612326"/>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p:cNvSpPr>
            <a:spLocks noGrp="1"/>
          </p:cNvSpPr>
          <p:nvPr>
            <p:ph type="title"/>
          </p:nvPr>
        </p:nvSpPr>
        <p:spPr/>
        <p:txBody>
          <a:bodyPr/>
          <a:lstStyle/>
          <a:p>
            <a:r>
              <a:rPr lang="fr-FR" dirty="0" smtClean="0"/>
              <a:t>Outils de manipulation de listes</a:t>
            </a:r>
            <a:br>
              <a:rPr lang="fr-FR" dirty="0" smtClean="0"/>
            </a:br>
            <a:r>
              <a:rPr lang="fr-FR" dirty="0" smtClean="0"/>
              <a:t>	Ajouter des sous-totaux – 1/3</a:t>
            </a:r>
          </a:p>
        </p:txBody>
      </p:sp>
      <p:sp>
        <p:nvSpPr>
          <p:cNvPr id="8195" name="Espace réservé du contenu 2"/>
          <p:cNvSpPr>
            <a:spLocks noGrp="1"/>
          </p:cNvSpPr>
          <p:nvPr>
            <p:ph sz="quarter" idx="1"/>
          </p:nvPr>
        </p:nvSpPr>
        <p:spPr/>
        <p:txBody>
          <a:bodyPr/>
          <a:lstStyle/>
          <a:p>
            <a:r>
              <a:rPr lang="fr-FR" sz="2400" dirty="0" smtClean="0"/>
              <a:t>Les sous-totaux sont des lignes de synthèse calculées par  regroupement de valeurs et ajoutées à chaque changement de valeur des colonnes de regroupement</a:t>
            </a:r>
          </a:p>
        </p:txBody>
      </p:sp>
      <p:sp>
        <p:nvSpPr>
          <p:cNvPr id="4" name="Espace réservé de la date 3"/>
          <p:cNvSpPr>
            <a:spLocks noGrp="1"/>
          </p:cNvSpPr>
          <p:nvPr>
            <p:ph type="dt" sz="quarter" idx="10"/>
          </p:nvPr>
        </p:nvSpPr>
        <p:spPr/>
        <p:txBody>
          <a:bodyPr/>
          <a:lstStyle/>
          <a:p>
            <a:pPr>
              <a:defRPr/>
            </a:pPr>
            <a:r>
              <a:rPr lang="fr-FR" smtClean="0"/>
              <a:t>Modéliser à l'aide d'un tableur (4)</a:t>
            </a:r>
            <a:endParaRPr lang="fr-BE"/>
          </a:p>
        </p:txBody>
      </p:sp>
      <p:sp>
        <p:nvSpPr>
          <p:cNvPr id="5" name="Espace réservé du pied de page 4"/>
          <p:cNvSpPr>
            <a:spLocks noGrp="1"/>
          </p:cNvSpPr>
          <p:nvPr>
            <p:ph type="ftr" sz="quarter" idx="11"/>
          </p:nvPr>
        </p:nvSpPr>
        <p:spPr/>
        <p:txBody>
          <a:bodyPr/>
          <a:lstStyle/>
          <a:p>
            <a:pPr>
              <a:defRPr/>
            </a:pPr>
            <a:endParaRPr lang="fr-BE"/>
          </a:p>
        </p:txBody>
      </p:sp>
      <p:sp>
        <p:nvSpPr>
          <p:cNvPr id="6" name="Espace réservé du numéro de diapositive 5"/>
          <p:cNvSpPr>
            <a:spLocks noGrp="1"/>
          </p:cNvSpPr>
          <p:nvPr>
            <p:ph type="sldNum" sz="quarter" idx="12"/>
          </p:nvPr>
        </p:nvSpPr>
        <p:spPr/>
        <p:txBody>
          <a:bodyPr/>
          <a:lstStyle/>
          <a:p>
            <a:pPr>
              <a:defRPr/>
            </a:pPr>
            <a:fld id="{73CA0216-33CC-4B88-B773-478F19635EA7}" type="slidenum">
              <a:rPr lang="fr-BE" smtClean="0"/>
              <a:pPr>
                <a:defRPr/>
              </a:pPr>
              <a:t>22</a:t>
            </a:fld>
            <a:endParaRPr lang="fr-BE"/>
          </a:p>
        </p:txBody>
      </p:sp>
      <p:pic>
        <p:nvPicPr>
          <p:cNvPr id="1027" name="Picture 3"/>
          <p:cNvPicPr>
            <a:picLocks noChangeAspect="1" noChangeArrowheads="1"/>
          </p:cNvPicPr>
          <p:nvPr/>
        </p:nvPicPr>
        <p:blipFill>
          <a:blip r:embed="rId2"/>
          <a:srcRect/>
          <a:stretch>
            <a:fillRect/>
          </a:stretch>
        </p:blipFill>
        <p:spPr bwMode="auto">
          <a:xfrm>
            <a:off x="539552" y="3060930"/>
            <a:ext cx="7507735" cy="3357586"/>
          </a:xfrm>
          <a:prstGeom prst="rect">
            <a:avLst/>
          </a:prstGeom>
          <a:noFill/>
          <a:ln w="9525">
            <a:noFill/>
            <a:miter lim="800000"/>
            <a:headEnd/>
            <a:tailEnd/>
          </a:ln>
          <a:effectLst/>
        </p:spPr>
      </p:pic>
      <p:sp>
        <p:nvSpPr>
          <p:cNvPr id="9" name="Rectangle à coins arrondis 8"/>
          <p:cNvSpPr/>
          <p:nvPr/>
        </p:nvSpPr>
        <p:spPr>
          <a:xfrm>
            <a:off x="0" y="2643182"/>
            <a:ext cx="1571604" cy="1571636"/>
          </a:xfrm>
          <a:prstGeom prst="wedgeRoundRectCallout">
            <a:avLst>
              <a:gd name="adj1" fmla="val 68842"/>
              <a:gd name="adj2" fmla="val 7404"/>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2000" dirty="0" smtClean="0"/>
              <a:t>La liste est triée par référence</a:t>
            </a:r>
          </a:p>
        </p:txBody>
      </p:sp>
      <p:sp>
        <p:nvSpPr>
          <p:cNvPr id="10" name="Rectangle à coins arrondis 9"/>
          <p:cNvSpPr/>
          <p:nvPr/>
        </p:nvSpPr>
        <p:spPr>
          <a:xfrm>
            <a:off x="7380312" y="3143248"/>
            <a:ext cx="1692282" cy="3214710"/>
          </a:xfrm>
          <a:prstGeom prst="wedgeRoundRectCallout">
            <a:avLst>
              <a:gd name="adj1" fmla="val -66307"/>
              <a:gd name="adj2" fmla="val -27526"/>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smtClean="0"/>
              <a:t>À chaque changement de valeur de ‘référence’, on souhaite ajouter un sous-total somme de ‘montant’</a:t>
            </a:r>
          </a:p>
        </p:txBody>
      </p:sp>
      <p:sp>
        <p:nvSpPr>
          <p:cNvPr id="11" name="Accolade fermante 10"/>
          <p:cNvSpPr/>
          <p:nvPr/>
        </p:nvSpPr>
        <p:spPr>
          <a:xfrm>
            <a:off x="2428860" y="4055832"/>
            <a:ext cx="285752" cy="785818"/>
          </a:xfrm>
          <a:prstGeom prst="rightBrace">
            <a:avLst/>
          </a:prstGeom>
          <a:ln w="508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2" name="Accolade fermante 11"/>
          <p:cNvSpPr/>
          <p:nvPr/>
        </p:nvSpPr>
        <p:spPr>
          <a:xfrm>
            <a:off x="2428860" y="4932543"/>
            <a:ext cx="285752" cy="785818"/>
          </a:xfrm>
          <a:prstGeom prst="rightBrace">
            <a:avLst/>
          </a:prstGeom>
          <a:ln w="508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3" name="Accolade fermante 12"/>
          <p:cNvSpPr/>
          <p:nvPr/>
        </p:nvSpPr>
        <p:spPr>
          <a:xfrm>
            <a:off x="2428860" y="5809254"/>
            <a:ext cx="285752" cy="214314"/>
          </a:xfrm>
          <a:prstGeom prst="rightBrace">
            <a:avLst/>
          </a:prstGeom>
          <a:ln w="508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4" name="Accolade fermante 13"/>
          <p:cNvSpPr/>
          <p:nvPr/>
        </p:nvSpPr>
        <p:spPr>
          <a:xfrm>
            <a:off x="2428860" y="6095006"/>
            <a:ext cx="285752" cy="214314"/>
          </a:xfrm>
          <a:prstGeom prst="rightBrace">
            <a:avLst/>
          </a:prstGeom>
          <a:ln w="508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p:cNvSpPr>
            <a:spLocks noGrp="1"/>
          </p:cNvSpPr>
          <p:nvPr>
            <p:ph type="title"/>
          </p:nvPr>
        </p:nvSpPr>
        <p:spPr/>
        <p:txBody>
          <a:bodyPr/>
          <a:lstStyle/>
          <a:p>
            <a:r>
              <a:rPr lang="fr-FR" dirty="0" smtClean="0"/>
              <a:t>Outils de manipulation de listes</a:t>
            </a:r>
            <a:br>
              <a:rPr lang="fr-FR" dirty="0" smtClean="0"/>
            </a:br>
            <a:r>
              <a:rPr lang="fr-FR" dirty="0" smtClean="0"/>
              <a:t>	Ajouter des sous-totaux – 2/3</a:t>
            </a:r>
          </a:p>
        </p:txBody>
      </p:sp>
      <p:sp>
        <p:nvSpPr>
          <p:cNvPr id="8195" name="Espace réservé du contenu 2"/>
          <p:cNvSpPr>
            <a:spLocks noGrp="1"/>
          </p:cNvSpPr>
          <p:nvPr>
            <p:ph sz="quarter" idx="1"/>
          </p:nvPr>
        </p:nvSpPr>
        <p:spPr/>
        <p:txBody>
          <a:bodyPr/>
          <a:lstStyle/>
          <a:p>
            <a:r>
              <a:rPr lang="fr-FR" dirty="0" smtClean="0"/>
              <a:t>Sur Excel : Données &gt; Plan &gt; Sous-total</a:t>
            </a:r>
          </a:p>
          <a:p>
            <a:endParaRPr lang="fr-FR" dirty="0" smtClean="0"/>
          </a:p>
        </p:txBody>
      </p:sp>
      <p:sp>
        <p:nvSpPr>
          <p:cNvPr id="4" name="Espace réservé de la date 3"/>
          <p:cNvSpPr>
            <a:spLocks noGrp="1"/>
          </p:cNvSpPr>
          <p:nvPr>
            <p:ph type="dt" sz="quarter" idx="10"/>
          </p:nvPr>
        </p:nvSpPr>
        <p:spPr/>
        <p:txBody>
          <a:bodyPr/>
          <a:lstStyle/>
          <a:p>
            <a:pPr>
              <a:defRPr/>
            </a:pPr>
            <a:r>
              <a:rPr lang="fr-FR" smtClean="0"/>
              <a:t>Modéliser à l'aide d'un tableur (4)</a:t>
            </a:r>
            <a:endParaRPr lang="fr-BE"/>
          </a:p>
        </p:txBody>
      </p:sp>
      <p:sp>
        <p:nvSpPr>
          <p:cNvPr id="5" name="Espace réservé du pied de page 4"/>
          <p:cNvSpPr>
            <a:spLocks noGrp="1"/>
          </p:cNvSpPr>
          <p:nvPr>
            <p:ph type="ftr" sz="quarter" idx="11"/>
          </p:nvPr>
        </p:nvSpPr>
        <p:spPr/>
        <p:txBody>
          <a:bodyPr/>
          <a:lstStyle/>
          <a:p>
            <a:pPr>
              <a:defRPr/>
            </a:pPr>
            <a:endParaRPr lang="fr-BE"/>
          </a:p>
        </p:txBody>
      </p:sp>
      <p:sp>
        <p:nvSpPr>
          <p:cNvPr id="6" name="Espace réservé du numéro de diapositive 5"/>
          <p:cNvSpPr>
            <a:spLocks noGrp="1"/>
          </p:cNvSpPr>
          <p:nvPr>
            <p:ph type="sldNum" sz="quarter" idx="12"/>
          </p:nvPr>
        </p:nvSpPr>
        <p:spPr/>
        <p:txBody>
          <a:bodyPr/>
          <a:lstStyle/>
          <a:p>
            <a:pPr>
              <a:defRPr/>
            </a:pPr>
            <a:fld id="{73CA0216-33CC-4B88-B773-478F19635EA7}" type="slidenum">
              <a:rPr lang="fr-BE" smtClean="0"/>
              <a:pPr>
                <a:defRPr/>
              </a:pPr>
              <a:t>23</a:t>
            </a:fld>
            <a:endParaRPr lang="fr-BE"/>
          </a:p>
        </p:txBody>
      </p:sp>
      <p:pic>
        <p:nvPicPr>
          <p:cNvPr id="2050" name="Picture 2"/>
          <p:cNvPicPr>
            <a:picLocks noChangeAspect="1" noChangeArrowheads="1"/>
          </p:cNvPicPr>
          <p:nvPr/>
        </p:nvPicPr>
        <p:blipFill>
          <a:blip r:embed="rId2"/>
          <a:srcRect/>
          <a:stretch>
            <a:fillRect/>
          </a:stretch>
        </p:blipFill>
        <p:spPr bwMode="auto">
          <a:xfrm>
            <a:off x="1071538" y="1916072"/>
            <a:ext cx="4000528" cy="4713349"/>
          </a:xfrm>
          <a:prstGeom prst="rect">
            <a:avLst/>
          </a:prstGeom>
          <a:noFill/>
          <a:ln w="9525">
            <a:noFill/>
            <a:miter lim="800000"/>
            <a:headEnd/>
            <a:tailEnd/>
          </a:ln>
          <a:effectLst/>
        </p:spPr>
      </p:pic>
      <p:sp>
        <p:nvSpPr>
          <p:cNvPr id="10" name="Rectangle à coins arrondis 9"/>
          <p:cNvSpPr/>
          <p:nvPr/>
        </p:nvSpPr>
        <p:spPr>
          <a:xfrm>
            <a:off x="6286512" y="2357430"/>
            <a:ext cx="2786082" cy="4000528"/>
          </a:xfrm>
          <a:prstGeom prst="wedgeRoundRectCallout">
            <a:avLst>
              <a:gd name="adj1" fmla="val -165126"/>
              <a:gd name="adj2" fmla="val -4027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2400" dirty="0" smtClean="0"/>
              <a:t>À chaque changement de  référence, on ajoute une somme des montants, sous les données, en remplacer les sous-totaux existants</a:t>
            </a:r>
          </a:p>
        </p:txBody>
      </p:sp>
      <p:sp>
        <p:nvSpPr>
          <p:cNvPr id="11" name="Rectangle à coins arrondis 10"/>
          <p:cNvSpPr/>
          <p:nvPr/>
        </p:nvSpPr>
        <p:spPr>
          <a:xfrm>
            <a:off x="6286512" y="2357430"/>
            <a:ext cx="2786082" cy="4000528"/>
          </a:xfrm>
          <a:prstGeom prst="wedgeRoundRectCallout">
            <a:avLst>
              <a:gd name="adj1" fmla="val -174204"/>
              <a:gd name="adj2" fmla="val -23254"/>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2400" dirty="0" smtClean="0"/>
              <a:t>À chaque changement de  référence, on ajoute une somme des montants, sous les données, en remplacer les sous-totaux existants</a:t>
            </a:r>
          </a:p>
        </p:txBody>
      </p:sp>
      <p:sp>
        <p:nvSpPr>
          <p:cNvPr id="12" name="Rectangle à coins arrondis 11"/>
          <p:cNvSpPr/>
          <p:nvPr/>
        </p:nvSpPr>
        <p:spPr>
          <a:xfrm>
            <a:off x="6286512" y="2357430"/>
            <a:ext cx="2786082" cy="4000528"/>
          </a:xfrm>
          <a:prstGeom prst="wedgeRoundRectCallout">
            <a:avLst>
              <a:gd name="adj1" fmla="val -171481"/>
              <a:gd name="adj2" fmla="val 12247"/>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2400" dirty="0" smtClean="0"/>
              <a:t>À chaque changement de  référence, on ajoute une somme des montants, sous les données, en remplacer les sous-totaux existants</a:t>
            </a:r>
          </a:p>
        </p:txBody>
      </p:sp>
      <p:sp>
        <p:nvSpPr>
          <p:cNvPr id="13" name="Rectangle à coins arrondis 12"/>
          <p:cNvSpPr/>
          <p:nvPr/>
        </p:nvSpPr>
        <p:spPr>
          <a:xfrm>
            <a:off x="6286512" y="2357430"/>
            <a:ext cx="2786082" cy="4000528"/>
          </a:xfrm>
          <a:prstGeom prst="wedgeRoundRectCallout">
            <a:avLst>
              <a:gd name="adj1" fmla="val -123368"/>
              <a:gd name="adj2" fmla="val 24891"/>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2400" dirty="0" smtClean="0"/>
              <a:t>À chaque changement de  référence, on ajoute une somme des montants, sous les données, en remplacer les sous-totaux existants</a:t>
            </a:r>
          </a:p>
        </p:txBody>
      </p:sp>
      <p:sp>
        <p:nvSpPr>
          <p:cNvPr id="14" name="Rectangle à coins arrondis 13"/>
          <p:cNvSpPr/>
          <p:nvPr/>
        </p:nvSpPr>
        <p:spPr>
          <a:xfrm>
            <a:off x="6286512" y="2357430"/>
            <a:ext cx="2786082" cy="4000528"/>
          </a:xfrm>
          <a:prstGeom prst="wedgeRoundRectCallout">
            <a:avLst>
              <a:gd name="adj1" fmla="val -143340"/>
              <a:gd name="adj2" fmla="val 38022"/>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2400" dirty="0" smtClean="0"/>
              <a:t>À chaque changement de ‘référence produit’, on ajoute une somme de ‘montant’, sous les données, en remplacer les sous-totaux existants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p:cNvSpPr>
            <a:spLocks noGrp="1"/>
          </p:cNvSpPr>
          <p:nvPr>
            <p:ph type="title"/>
          </p:nvPr>
        </p:nvSpPr>
        <p:spPr/>
        <p:txBody>
          <a:bodyPr/>
          <a:lstStyle/>
          <a:p>
            <a:r>
              <a:rPr lang="fr-FR" dirty="0" smtClean="0"/>
              <a:t>Outils de manipulation de listes</a:t>
            </a:r>
            <a:br>
              <a:rPr lang="fr-FR" dirty="0" smtClean="0"/>
            </a:br>
            <a:r>
              <a:rPr lang="fr-FR" dirty="0" smtClean="0"/>
              <a:t>	Ajouter des sous-totaux – 3/3</a:t>
            </a:r>
          </a:p>
        </p:txBody>
      </p:sp>
      <p:sp>
        <p:nvSpPr>
          <p:cNvPr id="8195" name="Espace réservé du contenu 2"/>
          <p:cNvSpPr>
            <a:spLocks noGrp="1"/>
          </p:cNvSpPr>
          <p:nvPr>
            <p:ph sz="quarter" idx="1"/>
          </p:nvPr>
        </p:nvSpPr>
        <p:spPr>
          <a:xfrm>
            <a:off x="914400" y="1447800"/>
            <a:ext cx="8229600" cy="4572000"/>
          </a:xfrm>
        </p:spPr>
        <p:txBody>
          <a:bodyPr/>
          <a:lstStyle/>
          <a:p>
            <a:r>
              <a:rPr lang="fr-FR" sz="2400" dirty="0" smtClean="0"/>
              <a:t>Les sous-totaux sont ajoutés, ainsi que niveau de plan</a:t>
            </a:r>
          </a:p>
          <a:p>
            <a:endParaRPr lang="fr-FR" sz="2400" dirty="0" smtClean="0"/>
          </a:p>
        </p:txBody>
      </p:sp>
      <p:sp>
        <p:nvSpPr>
          <p:cNvPr id="4" name="Espace réservé de la date 3"/>
          <p:cNvSpPr>
            <a:spLocks noGrp="1"/>
          </p:cNvSpPr>
          <p:nvPr>
            <p:ph type="dt" sz="quarter" idx="10"/>
          </p:nvPr>
        </p:nvSpPr>
        <p:spPr/>
        <p:txBody>
          <a:bodyPr/>
          <a:lstStyle/>
          <a:p>
            <a:pPr>
              <a:defRPr/>
            </a:pPr>
            <a:r>
              <a:rPr lang="fr-FR" smtClean="0"/>
              <a:t>Modéliser à l'aide d'un tableur (4)</a:t>
            </a:r>
            <a:endParaRPr lang="fr-BE"/>
          </a:p>
        </p:txBody>
      </p:sp>
      <p:sp>
        <p:nvSpPr>
          <p:cNvPr id="5" name="Espace réservé du pied de page 4"/>
          <p:cNvSpPr>
            <a:spLocks noGrp="1"/>
          </p:cNvSpPr>
          <p:nvPr>
            <p:ph type="ftr" sz="quarter" idx="11"/>
          </p:nvPr>
        </p:nvSpPr>
        <p:spPr/>
        <p:txBody>
          <a:bodyPr/>
          <a:lstStyle/>
          <a:p>
            <a:pPr>
              <a:defRPr/>
            </a:pPr>
            <a:endParaRPr lang="fr-BE"/>
          </a:p>
        </p:txBody>
      </p:sp>
      <p:sp>
        <p:nvSpPr>
          <p:cNvPr id="6" name="Espace réservé du numéro de diapositive 5"/>
          <p:cNvSpPr>
            <a:spLocks noGrp="1"/>
          </p:cNvSpPr>
          <p:nvPr>
            <p:ph type="sldNum" sz="quarter" idx="12"/>
          </p:nvPr>
        </p:nvSpPr>
        <p:spPr/>
        <p:txBody>
          <a:bodyPr/>
          <a:lstStyle/>
          <a:p>
            <a:pPr>
              <a:defRPr/>
            </a:pPr>
            <a:fld id="{73CA0216-33CC-4B88-B773-478F19635EA7}" type="slidenum">
              <a:rPr lang="fr-BE" smtClean="0"/>
              <a:pPr>
                <a:defRPr/>
              </a:pPr>
              <a:t>24</a:t>
            </a:fld>
            <a:endParaRPr lang="fr-BE"/>
          </a:p>
        </p:txBody>
      </p:sp>
      <p:pic>
        <p:nvPicPr>
          <p:cNvPr id="3074" name="Picture 2"/>
          <p:cNvPicPr>
            <a:picLocks noChangeAspect="1" noChangeArrowheads="1"/>
          </p:cNvPicPr>
          <p:nvPr/>
        </p:nvPicPr>
        <p:blipFill>
          <a:blip r:embed="rId2"/>
          <a:srcRect/>
          <a:stretch>
            <a:fillRect/>
          </a:stretch>
        </p:blipFill>
        <p:spPr bwMode="auto">
          <a:xfrm>
            <a:off x="285720" y="2000240"/>
            <a:ext cx="7072362" cy="4109442"/>
          </a:xfrm>
          <a:prstGeom prst="rect">
            <a:avLst/>
          </a:prstGeom>
          <a:noFill/>
          <a:ln w="9525">
            <a:noFill/>
            <a:miter lim="800000"/>
            <a:headEnd/>
            <a:tailEnd/>
          </a:ln>
          <a:effectLst/>
        </p:spPr>
      </p:pic>
      <p:sp>
        <p:nvSpPr>
          <p:cNvPr id="15" name="Rectangle à coins arrondis 14"/>
          <p:cNvSpPr/>
          <p:nvPr/>
        </p:nvSpPr>
        <p:spPr>
          <a:xfrm>
            <a:off x="7429488" y="3857628"/>
            <a:ext cx="1714512" cy="500066"/>
          </a:xfrm>
          <a:prstGeom prst="wedgeRoundRectCallout">
            <a:avLst>
              <a:gd name="adj1" fmla="val -57552"/>
              <a:gd name="adj2" fmla="val -74583"/>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2400" dirty="0" smtClean="0"/>
              <a:t>sous-totaux </a:t>
            </a:r>
          </a:p>
        </p:txBody>
      </p:sp>
      <p:sp>
        <p:nvSpPr>
          <p:cNvPr id="17" name="Rectangle à coins arrondis 16"/>
          <p:cNvSpPr/>
          <p:nvPr/>
        </p:nvSpPr>
        <p:spPr>
          <a:xfrm>
            <a:off x="1142976" y="2285992"/>
            <a:ext cx="1428760" cy="785818"/>
          </a:xfrm>
          <a:prstGeom prst="wedgeRoundRectCallout">
            <a:avLst>
              <a:gd name="adj1" fmla="val -87259"/>
              <a:gd name="adj2" fmla="val 123527"/>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2400" dirty="0" smtClean="0"/>
              <a:t>Niveaux de plan</a:t>
            </a:r>
          </a:p>
        </p:txBody>
      </p:sp>
      <p:sp>
        <p:nvSpPr>
          <p:cNvPr id="18" name="Rectangle à coins arrondis 17"/>
          <p:cNvSpPr/>
          <p:nvPr/>
        </p:nvSpPr>
        <p:spPr>
          <a:xfrm>
            <a:off x="7429520" y="3857628"/>
            <a:ext cx="1714512" cy="500066"/>
          </a:xfrm>
          <a:prstGeom prst="wedgeRoundRectCallout">
            <a:avLst>
              <a:gd name="adj1" fmla="val -301522"/>
              <a:gd name="adj2" fmla="val -74583"/>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2400" dirty="0" smtClean="0"/>
              <a:t>sous-totaux </a:t>
            </a:r>
          </a:p>
        </p:txBody>
      </p:sp>
      <p:sp>
        <p:nvSpPr>
          <p:cNvPr id="19" name="Rectangle à coins arrondis 18"/>
          <p:cNvSpPr/>
          <p:nvPr/>
        </p:nvSpPr>
        <p:spPr>
          <a:xfrm>
            <a:off x="1142976" y="2285992"/>
            <a:ext cx="1428760" cy="785818"/>
          </a:xfrm>
          <a:prstGeom prst="wedgeRoundRectCallout">
            <a:avLst>
              <a:gd name="adj1" fmla="val -84536"/>
              <a:gd name="adj2" fmla="val -57207"/>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2400" dirty="0" smtClean="0"/>
              <a:t>Niveaux de plan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p:cNvSpPr>
            <a:spLocks noGrp="1"/>
          </p:cNvSpPr>
          <p:nvPr>
            <p:ph type="title"/>
          </p:nvPr>
        </p:nvSpPr>
        <p:spPr/>
        <p:txBody>
          <a:bodyPr/>
          <a:lstStyle/>
          <a:p>
            <a:r>
              <a:rPr lang="fr-FR" dirty="0" smtClean="0"/>
              <a:t>Outils de manipulation de listes</a:t>
            </a:r>
            <a:br>
              <a:rPr lang="fr-FR" dirty="0" smtClean="0"/>
            </a:br>
            <a:r>
              <a:rPr lang="fr-FR" dirty="0" smtClean="0"/>
              <a:t>	Regrouper (plans)</a:t>
            </a:r>
          </a:p>
        </p:txBody>
      </p:sp>
      <p:sp>
        <p:nvSpPr>
          <p:cNvPr id="8195" name="Espace réservé du contenu 2"/>
          <p:cNvSpPr>
            <a:spLocks noGrp="1"/>
          </p:cNvSpPr>
          <p:nvPr>
            <p:ph sz="quarter" idx="1"/>
          </p:nvPr>
        </p:nvSpPr>
        <p:spPr>
          <a:xfrm>
            <a:off x="914400" y="1447800"/>
            <a:ext cx="8229600" cy="4572000"/>
          </a:xfrm>
        </p:spPr>
        <p:txBody>
          <a:bodyPr/>
          <a:lstStyle/>
          <a:p>
            <a:r>
              <a:rPr lang="fr-FR" sz="2400" dirty="0" smtClean="0"/>
              <a:t>Les plans offrent la possibilité de définir des groupes de lignes/colonnes à réduire (-)  ou développer (+))</a:t>
            </a:r>
          </a:p>
          <a:p>
            <a:r>
              <a:rPr lang="fr-FR" sz="2400" dirty="0" smtClean="0"/>
              <a:t>Les sous-totaux ajoutent automatiquement des regroupements</a:t>
            </a:r>
          </a:p>
        </p:txBody>
      </p:sp>
      <p:sp>
        <p:nvSpPr>
          <p:cNvPr id="4" name="Espace réservé de la date 3"/>
          <p:cNvSpPr>
            <a:spLocks noGrp="1"/>
          </p:cNvSpPr>
          <p:nvPr>
            <p:ph type="dt" sz="quarter" idx="10"/>
          </p:nvPr>
        </p:nvSpPr>
        <p:spPr/>
        <p:txBody>
          <a:bodyPr/>
          <a:lstStyle/>
          <a:p>
            <a:pPr>
              <a:defRPr/>
            </a:pPr>
            <a:r>
              <a:rPr lang="fr-FR" smtClean="0"/>
              <a:t>Modéliser à l'aide d'un tableur (4)</a:t>
            </a:r>
            <a:endParaRPr lang="fr-BE"/>
          </a:p>
        </p:txBody>
      </p:sp>
      <p:sp>
        <p:nvSpPr>
          <p:cNvPr id="5" name="Espace réservé du pied de page 4"/>
          <p:cNvSpPr>
            <a:spLocks noGrp="1"/>
          </p:cNvSpPr>
          <p:nvPr>
            <p:ph type="ftr" sz="quarter" idx="11"/>
          </p:nvPr>
        </p:nvSpPr>
        <p:spPr/>
        <p:txBody>
          <a:bodyPr/>
          <a:lstStyle/>
          <a:p>
            <a:pPr>
              <a:defRPr/>
            </a:pPr>
            <a:endParaRPr lang="fr-BE"/>
          </a:p>
        </p:txBody>
      </p:sp>
      <p:sp>
        <p:nvSpPr>
          <p:cNvPr id="6" name="Espace réservé du numéro de diapositive 5"/>
          <p:cNvSpPr>
            <a:spLocks noGrp="1"/>
          </p:cNvSpPr>
          <p:nvPr>
            <p:ph type="sldNum" sz="quarter" idx="12"/>
          </p:nvPr>
        </p:nvSpPr>
        <p:spPr/>
        <p:txBody>
          <a:bodyPr/>
          <a:lstStyle/>
          <a:p>
            <a:pPr>
              <a:defRPr/>
            </a:pPr>
            <a:fld id="{73CA0216-33CC-4B88-B773-478F19635EA7}" type="slidenum">
              <a:rPr lang="fr-BE" smtClean="0"/>
              <a:pPr>
                <a:defRPr/>
              </a:pPr>
              <a:t>25</a:t>
            </a:fld>
            <a:endParaRPr lang="fr-BE"/>
          </a:p>
        </p:txBody>
      </p:sp>
      <p:pic>
        <p:nvPicPr>
          <p:cNvPr id="4098" name="Picture 2"/>
          <p:cNvPicPr>
            <a:picLocks noChangeAspect="1" noChangeArrowheads="1"/>
          </p:cNvPicPr>
          <p:nvPr/>
        </p:nvPicPr>
        <p:blipFill>
          <a:blip r:embed="rId2"/>
          <a:srcRect/>
          <a:stretch>
            <a:fillRect/>
          </a:stretch>
        </p:blipFill>
        <p:spPr bwMode="auto">
          <a:xfrm>
            <a:off x="301006" y="2996952"/>
            <a:ext cx="8896682" cy="3717774"/>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p:cNvSpPr>
            <a:spLocks noGrp="1"/>
          </p:cNvSpPr>
          <p:nvPr>
            <p:ph type="title"/>
          </p:nvPr>
        </p:nvSpPr>
        <p:spPr/>
        <p:txBody>
          <a:bodyPr/>
          <a:lstStyle/>
          <a:p>
            <a:r>
              <a:rPr lang="fr-FR" dirty="0" smtClean="0"/>
              <a:t>Outils de manipulation de listes</a:t>
            </a:r>
            <a:br>
              <a:rPr lang="fr-FR" dirty="0" smtClean="0"/>
            </a:br>
            <a:r>
              <a:rPr lang="fr-FR" dirty="0" smtClean="0"/>
              <a:t>	Regrouper (plans)</a:t>
            </a:r>
          </a:p>
        </p:txBody>
      </p:sp>
      <p:sp>
        <p:nvSpPr>
          <p:cNvPr id="8195" name="Espace réservé du contenu 2"/>
          <p:cNvSpPr>
            <a:spLocks noGrp="1"/>
          </p:cNvSpPr>
          <p:nvPr>
            <p:ph sz="quarter" idx="1"/>
          </p:nvPr>
        </p:nvSpPr>
        <p:spPr>
          <a:xfrm>
            <a:off x="914400" y="1447800"/>
            <a:ext cx="8229600" cy="4572000"/>
          </a:xfrm>
        </p:spPr>
        <p:txBody>
          <a:bodyPr/>
          <a:lstStyle/>
          <a:p>
            <a:r>
              <a:rPr lang="fr-FR" sz="2000" dirty="0" smtClean="0"/>
              <a:t>Sur Excel : sélectionner les lignes ou colonnes, puis Données &gt; Plan &gt; Grouper ou Dissocier ou Supprimer le plan</a:t>
            </a:r>
          </a:p>
        </p:txBody>
      </p:sp>
      <p:sp>
        <p:nvSpPr>
          <p:cNvPr id="4" name="Espace réservé de la date 3"/>
          <p:cNvSpPr>
            <a:spLocks noGrp="1"/>
          </p:cNvSpPr>
          <p:nvPr>
            <p:ph type="dt" sz="quarter" idx="10"/>
          </p:nvPr>
        </p:nvSpPr>
        <p:spPr/>
        <p:txBody>
          <a:bodyPr/>
          <a:lstStyle/>
          <a:p>
            <a:pPr>
              <a:defRPr/>
            </a:pPr>
            <a:r>
              <a:rPr lang="fr-FR" smtClean="0"/>
              <a:t>Modéliser à l'aide d'un tableur (4)</a:t>
            </a:r>
            <a:endParaRPr lang="fr-BE"/>
          </a:p>
        </p:txBody>
      </p:sp>
      <p:sp>
        <p:nvSpPr>
          <p:cNvPr id="5" name="Espace réservé du pied de page 4"/>
          <p:cNvSpPr>
            <a:spLocks noGrp="1"/>
          </p:cNvSpPr>
          <p:nvPr>
            <p:ph type="ftr" sz="quarter" idx="11"/>
          </p:nvPr>
        </p:nvSpPr>
        <p:spPr/>
        <p:txBody>
          <a:bodyPr/>
          <a:lstStyle/>
          <a:p>
            <a:pPr>
              <a:defRPr/>
            </a:pPr>
            <a:endParaRPr lang="fr-BE"/>
          </a:p>
        </p:txBody>
      </p:sp>
      <p:sp>
        <p:nvSpPr>
          <p:cNvPr id="6" name="Espace réservé du numéro de diapositive 5"/>
          <p:cNvSpPr>
            <a:spLocks noGrp="1"/>
          </p:cNvSpPr>
          <p:nvPr>
            <p:ph type="sldNum" sz="quarter" idx="12"/>
          </p:nvPr>
        </p:nvSpPr>
        <p:spPr/>
        <p:txBody>
          <a:bodyPr/>
          <a:lstStyle/>
          <a:p>
            <a:pPr>
              <a:defRPr/>
            </a:pPr>
            <a:fld id="{73CA0216-33CC-4B88-B773-478F19635EA7}" type="slidenum">
              <a:rPr lang="fr-BE" smtClean="0"/>
              <a:pPr>
                <a:defRPr/>
              </a:pPr>
              <a:t>26</a:t>
            </a:fld>
            <a:endParaRPr lang="fr-BE"/>
          </a:p>
        </p:txBody>
      </p:sp>
      <p:pic>
        <p:nvPicPr>
          <p:cNvPr id="5122" name="Picture 2"/>
          <p:cNvPicPr>
            <a:picLocks noChangeAspect="1" noChangeArrowheads="1"/>
          </p:cNvPicPr>
          <p:nvPr/>
        </p:nvPicPr>
        <p:blipFill>
          <a:blip r:embed="rId2"/>
          <a:srcRect/>
          <a:stretch>
            <a:fillRect/>
          </a:stretch>
        </p:blipFill>
        <p:spPr bwMode="auto">
          <a:xfrm>
            <a:off x="1785918" y="2314568"/>
            <a:ext cx="7143800" cy="4073486"/>
          </a:xfrm>
          <a:prstGeom prst="rect">
            <a:avLst/>
          </a:prstGeom>
          <a:noFill/>
          <a:ln w="9525">
            <a:noFill/>
            <a:miter lim="800000"/>
            <a:headEnd/>
            <a:tailEnd/>
          </a:ln>
          <a:effectLst/>
        </p:spPr>
      </p:pic>
      <p:sp>
        <p:nvSpPr>
          <p:cNvPr id="9" name="Rectangle à coins arrondis 8"/>
          <p:cNvSpPr/>
          <p:nvPr/>
        </p:nvSpPr>
        <p:spPr>
          <a:xfrm>
            <a:off x="285720" y="4000504"/>
            <a:ext cx="1714512" cy="500066"/>
          </a:xfrm>
          <a:prstGeom prst="wedgeRoundRectCallout">
            <a:avLst>
              <a:gd name="adj1" fmla="val 59327"/>
              <a:gd name="adj2" fmla="val 77148"/>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2000" dirty="0" smtClean="0"/>
              <a:t>réduire</a:t>
            </a:r>
          </a:p>
        </p:txBody>
      </p:sp>
      <p:sp>
        <p:nvSpPr>
          <p:cNvPr id="10" name="Rectangle à coins arrondis 9"/>
          <p:cNvSpPr/>
          <p:nvPr/>
        </p:nvSpPr>
        <p:spPr>
          <a:xfrm>
            <a:off x="214282" y="4857760"/>
            <a:ext cx="1714512" cy="500066"/>
          </a:xfrm>
          <a:prstGeom prst="wedgeRoundRectCallout">
            <a:avLst>
              <a:gd name="adj1" fmla="val 61596"/>
              <a:gd name="adj2" fmla="val 96601"/>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2000" dirty="0" smtClean="0"/>
              <a:t>développer</a:t>
            </a:r>
          </a:p>
        </p:txBody>
      </p:sp>
      <p:sp>
        <p:nvSpPr>
          <p:cNvPr id="11" name="Rectangle à coins arrondis 10"/>
          <p:cNvSpPr/>
          <p:nvPr/>
        </p:nvSpPr>
        <p:spPr>
          <a:xfrm>
            <a:off x="142844" y="2643182"/>
            <a:ext cx="1857388" cy="1285884"/>
          </a:xfrm>
          <a:prstGeom prst="wedgeRoundRectCallout">
            <a:avLst>
              <a:gd name="adj1" fmla="val 50249"/>
              <a:gd name="adj2" fmla="val -62047"/>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smtClean="0"/>
              <a:t>Niveaux de plan (regroupements imbriqués)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1"/>
          <p:cNvSpPr>
            <a:spLocks noGrp="1"/>
          </p:cNvSpPr>
          <p:nvPr>
            <p:ph type="title"/>
          </p:nvPr>
        </p:nvSpPr>
        <p:spPr/>
        <p:txBody>
          <a:bodyPr/>
          <a:lstStyle/>
          <a:p>
            <a:pPr eaLnBrk="1" hangingPunct="1"/>
            <a:r>
              <a:rPr lang="fr-FR" smtClean="0"/>
              <a:t>Outils de mise en forme</a:t>
            </a:r>
          </a:p>
        </p:txBody>
      </p:sp>
      <p:sp>
        <p:nvSpPr>
          <p:cNvPr id="3" name="Espace réservé du texte 2"/>
          <p:cNvSpPr>
            <a:spLocks noGrp="1"/>
          </p:cNvSpPr>
          <p:nvPr>
            <p:ph type="body" idx="1"/>
          </p:nvPr>
        </p:nvSpPr>
        <p:spPr/>
        <p:txBody>
          <a:bodyPr/>
          <a:lstStyle/>
          <a:p>
            <a:pPr>
              <a:defRPr/>
            </a:pPr>
            <a:endParaRPr lang="fr-FR" dirty="0"/>
          </a:p>
        </p:txBody>
      </p:sp>
      <p:sp>
        <p:nvSpPr>
          <p:cNvPr id="4" name="Espace réservé de la date 3"/>
          <p:cNvSpPr>
            <a:spLocks noGrp="1"/>
          </p:cNvSpPr>
          <p:nvPr>
            <p:ph type="dt" sz="quarter" idx="10"/>
          </p:nvPr>
        </p:nvSpPr>
        <p:spPr/>
        <p:txBody>
          <a:bodyPr/>
          <a:lstStyle/>
          <a:p>
            <a:pPr>
              <a:defRPr/>
            </a:pPr>
            <a:r>
              <a:rPr lang="fr-FR" smtClean="0"/>
              <a:t>Modéliser à l'aide d'un tableur (4)</a:t>
            </a:r>
            <a:endParaRPr lang="fr-BE"/>
          </a:p>
        </p:txBody>
      </p:sp>
      <p:sp>
        <p:nvSpPr>
          <p:cNvPr id="5" name="Espace réservé du pied de page 4"/>
          <p:cNvSpPr>
            <a:spLocks noGrp="1"/>
          </p:cNvSpPr>
          <p:nvPr>
            <p:ph type="ftr" sz="quarter" idx="11"/>
          </p:nvPr>
        </p:nvSpPr>
        <p:spPr/>
        <p:txBody>
          <a:bodyPr/>
          <a:lstStyle/>
          <a:p>
            <a:pPr>
              <a:defRPr/>
            </a:pPr>
            <a:endParaRPr lang="fr-BE"/>
          </a:p>
        </p:txBody>
      </p:sp>
      <p:sp>
        <p:nvSpPr>
          <p:cNvPr id="6" name="Espace réservé du numéro de diapositive 5"/>
          <p:cNvSpPr>
            <a:spLocks noGrp="1"/>
          </p:cNvSpPr>
          <p:nvPr>
            <p:ph type="sldNum" sz="quarter" idx="12"/>
          </p:nvPr>
        </p:nvSpPr>
        <p:spPr/>
        <p:txBody>
          <a:bodyPr/>
          <a:lstStyle/>
          <a:p>
            <a:pPr>
              <a:defRPr/>
            </a:pPr>
            <a:fld id="{BFC73217-4D88-4115-A816-3048ED78AB5A}" type="slidenum">
              <a:rPr lang="fr-BE" smtClean="0"/>
              <a:pPr>
                <a:defRPr/>
              </a:pPr>
              <a:t>27</a:t>
            </a:fld>
            <a:endParaRPr lang="fr-BE"/>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1"/>
          <p:cNvSpPr>
            <a:spLocks noGrp="1"/>
          </p:cNvSpPr>
          <p:nvPr>
            <p:ph type="title"/>
          </p:nvPr>
        </p:nvSpPr>
        <p:spPr/>
        <p:txBody>
          <a:bodyPr/>
          <a:lstStyle/>
          <a:p>
            <a:r>
              <a:rPr lang="fr-FR" smtClean="0"/>
              <a:t>Outils de mise en forme</a:t>
            </a:r>
            <a:br>
              <a:rPr lang="fr-FR" smtClean="0"/>
            </a:br>
            <a:endParaRPr lang="fr-FR" smtClean="0"/>
          </a:p>
        </p:txBody>
      </p:sp>
      <p:sp>
        <p:nvSpPr>
          <p:cNvPr id="10243" name="Espace réservé du contenu 2"/>
          <p:cNvSpPr>
            <a:spLocks noGrp="1"/>
          </p:cNvSpPr>
          <p:nvPr>
            <p:ph sz="quarter" idx="1"/>
          </p:nvPr>
        </p:nvSpPr>
        <p:spPr/>
        <p:txBody>
          <a:bodyPr/>
          <a:lstStyle/>
          <a:p>
            <a:r>
              <a:rPr lang="fr-FR" dirty="0" smtClean="0"/>
              <a:t>Les tableurs proposent toute une panoplie de paramètres permettant la configuration manuelle de l’aspect d’un tableau dans une feuille de calcul (cf. séance 1)</a:t>
            </a:r>
          </a:p>
          <a:p>
            <a:r>
              <a:rPr lang="fr-FR" dirty="0" smtClean="0"/>
              <a:t>Afin d’assurer une cohérence globale de l’aspect des tableaux d’un classeur, la notion de </a:t>
            </a:r>
            <a:r>
              <a:rPr lang="fr-FR" b="1" dirty="0" smtClean="0"/>
              <a:t>style</a:t>
            </a:r>
            <a:r>
              <a:rPr lang="fr-FR" dirty="0" smtClean="0"/>
              <a:t> offre la possibilité d’attribuer un nom à un groupe de propriétés de mise en forme, et d’appliquer ce style à un ensemble de cellules</a:t>
            </a:r>
          </a:p>
          <a:p>
            <a:r>
              <a:rPr lang="fr-FR" dirty="0" smtClean="0"/>
              <a:t>Un outil de </a:t>
            </a:r>
            <a:r>
              <a:rPr lang="fr-FR" b="1" dirty="0" smtClean="0"/>
              <a:t>mise en forme conditionnelle </a:t>
            </a:r>
            <a:r>
              <a:rPr lang="fr-FR" dirty="0" smtClean="0"/>
              <a:t>permet la mise en forme automatique de cellules en fonction de leur valeur</a:t>
            </a:r>
          </a:p>
        </p:txBody>
      </p:sp>
      <p:sp>
        <p:nvSpPr>
          <p:cNvPr id="4" name="Espace réservé de la date 3"/>
          <p:cNvSpPr>
            <a:spLocks noGrp="1"/>
          </p:cNvSpPr>
          <p:nvPr>
            <p:ph type="dt" sz="quarter" idx="10"/>
          </p:nvPr>
        </p:nvSpPr>
        <p:spPr/>
        <p:txBody>
          <a:bodyPr/>
          <a:lstStyle/>
          <a:p>
            <a:pPr>
              <a:defRPr/>
            </a:pPr>
            <a:r>
              <a:rPr lang="fr-FR" smtClean="0"/>
              <a:t>Modéliser à l'aide d'un tableur (4)</a:t>
            </a:r>
            <a:endParaRPr lang="fr-BE"/>
          </a:p>
        </p:txBody>
      </p:sp>
      <p:sp>
        <p:nvSpPr>
          <p:cNvPr id="5" name="Espace réservé du pied de page 4"/>
          <p:cNvSpPr>
            <a:spLocks noGrp="1"/>
          </p:cNvSpPr>
          <p:nvPr>
            <p:ph type="ftr" sz="quarter" idx="11"/>
          </p:nvPr>
        </p:nvSpPr>
        <p:spPr/>
        <p:txBody>
          <a:bodyPr/>
          <a:lstStyle/>
          <a:p>
            <a:pPr>
              <a:defRPr/>
            </a:pPr>
            <a:endParaRPr lang="fr-BE"/>
          </a:p>
        </p:txBody>
      </p:sp>
      <p:sp>
        <p:nvSpPr>
          <p:cNvPr id="6" name="Espace réservé du numéro de diapositive 5"/>
          <p:cNvSpPr>
            <a:spLocks noGrp="1"/>
          </p:cNvSpPr>
          <p:nvPr>
            <p:ph type="sldNum" sz="quarter" idx="12"/>
          </p:nvPr>
        </p:nvSpPr>
        <p:spPr/>
        <p:txBody>
          <a:bodyPr/>
          <a:lstStyle/>
          <a:p>
            <a:pPr>
              <a:defRPr/>
            </a:pPr>
            <a:fld id="{8A5E19D6-9186-43A2-8F8C-B0E32AC34AEB}" type="slidenum">
              <a:rPr lang="fr-BE" smtClean="0"/>
              <a:pPr>
                <a:defRPr/>
              </a:pPr>
              <a:t>28</a:t>
            </a:fld>
            <a:endParaRPr lang="fr-BE"/>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1"/>
          <p:cNvSpPr>
            <a:spLocks noGrp="1"/>
          </p:cNvSpPr>
          <p:nvPr>
            <p:ph type="title"/>
          </p:nvPr>
        </p:nvSpPr>
        <p:spPr/>
        <p:txBody>
          <a:bodyPr/>
          <a:lstStyle/>
          <a:p>
            <a:r>
              <a:rPr lang="fr-FR" dirty="0" smtClean="0"/>
              <a:t>Outils de mise en forme</a:t>
            </a:r>
            <a:br>
              <a:rPr lang="fr-FR" dirty="0" smtClean="0"/>
            </a:br>
            <a:r>
              <a:rPr lang="fr-FR" dirty="0" smtClean="0"/>
              <a:t>	manuelle</a:t>
            </a:r>
          </a:p>
        </p:txBody>
      </p:sp>
      <p:sp>
        <p:nvSpPr>
          <p:cNvPr id="10243" name="Espace réservé du contenu 2"/>
          <p:cNvSpPr>
            <a:spLocks noGrp="1"/>
          </p:cNvSpPr>
          <p:nvPr>
            <p:ph sz="quarter" idx="1"/>
          </p:nvPr>
        </p:nvSpPr>
        <p:spPr/>
        <p:txBody>
          <a:bodyPr/>
          <a:lstStyle/>
          <a:p>
            <a:r>
              <a:rPr lang="fr-FR" dirty="0" smtClean="0"/>
              <a:t>La mise en forme manuelle est réalisée en utilisant les icônes et options des fenêtres de mise en forme de cellules.</a:t>
            </a:r>
          </a:p>
          <a:p>
            <a:r>
              <a:rPr lang="fr-FR" dirty="0" smtClean="0"/>
              <a:t>Deux outils permettent la reproduction d’une mise en forme déjà réalisée sur une cellule :</a:t>
            </a:r>
          </a:p>
          <a:p>
            <a:pPr lvl="1"/>
            <a:r>
              <a:rPr lang="fr-FR" dirty="0" smtClean="0"/>
              <a:t>Reproduire la mise en forme : </a:t>
            </a:r>
          </a:p>
          <a:p>
            <a:pPr lvl="2"/>
            <a:r>
              <a:rPr lang="fr-FR" sz="2400" dirty="0" smtClean="0"/>
              <a:t>Sélectionner une cellule, cliquer sur l’icône (le pointeur de la souris devient un pot de peinture), appliquer en faisant glisser sur les cellules cibles</a:t>
            </a:r>
          </a:p>
          <a:p>
            <a:pPr lvl="1"/>
            <a:r>
              <a:rPr lang="fr-FR" dirty="0" smtClean="0"/>
              <a:t>Copier/Collage spécial : Coller le format </a:t>
            </a:r>
          </a:p>
          <a:p>
            <a:pPr lvl="2"/>
            <a:r>
              <a:rPr lang="fr-FR" sz="2400" dirty="0" smtClean="0"/>
              <a:t>Sélectionner une cellule, Copier, Coller &gt; Collage spécial, sélectionner Format</a:t>
            </a:r>
          </a:p>
        </p:txBody>
      </p:sp>
      <p:sp>
        <p:nvSpPr>
          <p:cNvPr id="4" name="Espace réservé de la date 3"/>
          <p:cNvSpPr>
            <a:spLocks noGrp="1"/>
          </p:cNvSpPr>
          <p:nvPr>
            <p:ph type="dt" sz="quarter" idx="10"/>
          </p:nvPr>
        </p:nvSpPr>
        <p:spPr/>
        <p:txBody>
          <a:bodyPr/>
          <a:lstStyle/>
          <a:p>
            <a:pPr>
              <a:defRPr/>
            </a:pPr>
            <a:r>
              <a:rPr lang="fr-FR" smtClean="0"/>
              <a:t>Modéliser à l'aide d'un tableur (4)</a:t>
            </a:r>
            <a:endParaRPr lang="fr-BE"/>
          </a:p>
        </p:txBody>
      </p:sp>
      <p:sp>
        <p:nvSpPr>
          <p:cNvPr id="5" name="Espace réservé du pied de page 4"/>
          <p:cNvSpPr>
            <a:spLocks noGrp="1"/>
          </p:cNvSpPr>
          <p:nvPr>
            <p:ph type="ftr" sz="quarter" idx="11"/>
          </p:nvPr>
        </p:nvSpPr>
        <p:spPr/>
        <p:txBody>
          <a:bodyPr/>
          <a:lstStyle/>
          <a:p>
            <a:pPr>
              <a:defRPr/>
            </a:pPr>
            <a:endParaRPr lang="fr-BE"/>
          </a:p>
        </p:txBody>
      </p:sp>
      <p:sp>
        <p:nvSpPr>
          <p:cNvPr id="6" name="Espace réservé du numéro de diapositive 5"/>
          <p:cNvSpPr>
            <a:spLocks noGrp="1"/>
          </p:cNvSpPr>
          <p:nvPr>
            <p:ph type="sldNum" sz="quarter" idx="12"/>
          </p:nvPr>
        </p:nvSpPr>
        <p:spPr/>
        <p:txBody>
          <a:bodyPr/>
          <a:lstStyle/>
          <a:p>
            <a:pPr>
              <a:defRPr/>
            </a:pPr>
            <a:fld id="{8A5E19D6-9186-43A2-8F8C-B0E32AC34AEB}" type="slidenum">
              <a:rPr lang="fr-BE" smtClean="0"/>
              <a:pPr>
                <a:defRPr/>
              </a:pPr>
              <a:t>29</a:t>
            </a:fld>
            <a:endParaRPr lang="fr-BE"/>
          </a:p>
        </p:txBody>
      </p:sp>
      <p:pic>
        <p:nvPicPr>
          <p:cNvPr id="1026" name="Picture 2"/>
          <p:cNvPicPr>
            <a:picLocks noChangeAspect="1" noChangeArrowheads="1"/>
          </p:cNvPicPr>
          <p:nvPr/>
        </p:nvPicPr>
        <p:blipFill>
          <a:blip r:embed="rId2"/>
          <a:srcRect/>
          <a:stretch>
            <a:fillRect/>
          </a:stretch>
        </p:blipFill>
        <p:spPr bwMode="auto">
          <a:xfrm>
            <a:off x="5724128" y="3604532"/>
            <a:ext cx="552452" cy="532722"/>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1"/>
          <p:cNvSpPr>
            <a:spLocks noGrp="1"/>
          </p:cNvSpPr>
          <p:nvPr>
            <p:ph type="title"/>
          </p:nvPr>
        </p:nvSpPr>
        <p:spPr/>
        <p:txBody>
          <a:bodyPr/>
          <a:lstStyle/>
          <a:p>
            <a:pPr eaLnBrk="1" hangingPunct="1"/>
            <a:r>
              <a:rPr lang="fr-FR" dirty="0" smtClean="0"/>
              <a:t>quelques fonctions</a:t>
            </a:r>
          </a:p>
        </p:txBody>
      </p:sp>
      <p:sp>
        <p:nvSpPr>
          <p:cNvPr id="3" name="Espace réservé du texte 2"/>
          <p:cNvSpPr>
            <a:spLocks noGrp="1"/>
          </p:cNvSpPr>
          <p:nvPr>
            <p:ph type="body" idx="1"/>
          </p:nvPr>
        </p:nvSpPr>
        <p:spPr/>
        <p:txBody>
          <a:bodyPr/>
          <a:lstStyle/>
          <a:p>
            <a:pPr>
              <a:defRPr/>
            </a:pPr>
            <a:endParaRPr lang="fr-FR" dirty="0"/>
          </a:p>
        </p:txBody>
      </p:sp>
      <p:sp>
        <p:nvSpPr>
          <p:cNvPr id="4" name="Espace réservé de la date 3"/>
          <p:cNvSpPr>
            <a:spLocks noGrp="1"/>
          </p:cNvSpPr>
          <p:nvPr>
            <p:ph type="dt" sz="quarter" idx="10"/>
          </p:nvPr>
        </p:nvSpPr>
        <p:spPr/>
        <p:txBody>
          <a:bodyPr/>
          <a:lstStyle/>
          <a:p>
            <a:pPr>
              <a:defRPr/>
            </a:pPr>
            <a:r>
              <a:rPr lang="fr-FR" smtClean="0"/>
              <a:t>Modéliser à l'aide d'un tableur (4)</a:t>
            </a:r>
            <a:endParaRPr lang="fr-BE"/>
          </a:p>
        </p:txBody>
      </p:sp>
      <p:sp>
        <p:nvSpPr>
          <p:cNvPr id="5" name="Espace réservé du pied de page 4"/>
          <p:cNvSpPr>
            <a:spLocks noGrp="1"/>
          </p:cNvSpPr>
          <p:nvPr>
            <p:ph type="ftr" sz="quarter" idx="11"/>
          </p:nvPr>
        </p:nvSpPr>
        <p:spPr/>
        <p:txBody>
          <a:bodyPr/>
          <a:lstStyle/>
          <a:p>
            <a:pPr>
              <a:defRPr/>
            </a:pPr>
            <a:endParaRPr lang="fr-BE"/>
          </a:p>
        </p:txBody>
      </p:sp>
      <p:sp>
        <p:nvSpPr>
          <p:cNvPr id="6" name="Espace réservé du numéro de diapositive 5"/>
          <p:cNvSpPr>
            <a:spLocks noGrp="1"/>
          </p:cNvSpPr>
          <p:nvPr>
            <p:ph type="sldNum" sz="quarter" idx="12"/>
          </p:nvPr>
        </p:nvSpPr>
        <p:spPr/>
        <p:txBody>
          <a:bodyPr/>
          <a:lstStyle/>
          <a:p>
            <a:pPr>
              <a:defRPr/>
            </a:pPr>
            <a:fld id="{A1A22935-55EC-4F44-8B02-7875C0C35141}" type="slidenum">
              <a:rPr lang="fr-BE" smtClean="0"/>
              <a:pPr>
                <a:defRPr/>
              </a:pPr>
              <a:t>3</a:t>
            </a:fld>
            <a:endParaRPr lang="fr-BE"/>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1"/>
          <p:cNvSpPr>
            <a:spLocks noGrp="1"/>
          </p:cNvSpPr>
          <p:nvPr>
            <p:ph type="title"/>
          </p:nvPr>
        </p:nvSpPr>
        <p:spPr/>
        <p:txBody>
          <a:bodyPr/>
          <a:lstStyle/>
          <a:p>
            <a:r>
              <a:rPr lang="fr-FR" dirty="0" smtClean="0"/>
              <a:t>Outils de mise en forme</a:t>
            </a:r>
            <a:br>
              <a:rPr lang="fr-FR" dirty="0" smtClean="0"/>
            </a:br>
            <a:r>
              <a:rPr lang="fr-FR" dirty="0" smtClean="0"/>
              <a:t>	Styles de cellules – 1/2</a:t>
            </a:r>
          </a:p>
        </p:txBody>
      </p:sp>
      <p:sp>
        <p:nvSpPr>
          <p:cNvPr id="10243" name="Espace réservé du contenu 2"/>
          <p:cNvSpPr>
            <a:spLocks noGrp="1"/>
          </p:cNvSpPr>
          <p:nvPr>
            <p:ph sz="quarter" idx="1"/>
          </p:nvPr>
        </p:nvSpPr>
        <p:spPr>
          <a:xfrm>
            <a:off x="914400" y="1447800"/>
            <a:ext cx="8229600" cy="4572000"/>
          </a:xfrm>
        </p:spPr>
        <p:txBody>
          <a:bodyPr/>
          <a:lstStyle/>
          <a:p>
            <a:r>
              <a:rPr lang="fr-FR" sz="2400" dirty="0" smtClean="0"/>
              <a:t>Un style porte un nom et  regroupe un ensemble de propriétés de mise en forme de cellule.</a:t>
            </a:r>
          </a:p>
          <a:p>
            <a:r>
              <a:rPr lang="fr-FR" sz="2400" dirty="0" smtClean="0"/>
              <a:t>Certains styles sont prédéfinis mais leurs propriétés peuvent être modifiées; des styles personnalisés peuvent être créés pour répondre à des besoins mise en forme spécifique</a:t>
            </a:r>
          </a:p>
          <a:p>
            <a:r>
              <a:rPr lang="fr-FR" sz="2400" dirty="0" smtClean="0"/>
              <a:t>Un style est appliqué à un ensemble de cellules ; la modification de ses propriétés est propagée aux cellules auxquelles il est appliqué </a:t>
            </a:r>
          </a:p>
          <a:p>
            <a:r>
              <a:rPr lang="fr-FR" sz="2400" dirty="0" smtClean="0"/>
              <a:t>Il permet d’assurer une cohérence de mise en forme sur l’ensemble des feuilles d’un classeur</a:t>
            </a:r>
          </a:p>
          <a:p>
            <a:r>
              <a:rPr lang="fr-FR" sz="2400" dirty="0" smtClean="0"/>
              <a:t>De plus, le nom de style peut être  un élément de ‘documentation’ dans un classeur</a:t>
            </a:r>
          </a:p>
          <a:p>
            <a:pPr lvl="1"/>
            <a:endParaRPr lang="fr-FR" sz="2000" dirty="0" smtClean="0"/>
          </a:p>
        </p:txBody>
      </p:sp>
      <p:sp>
        <p:nvSpPr>
          <p:cNvPr id="4" name="Espace réservé de la date 3"/>
          <p:cNvSpPr>
            <a:spLocks noGrp="1"/>
          </p:cNvSpPr>
          <p:nvPr>
            <p:ph type="dt" sz="quarter" idx="10"/>
          </p:nvPr>
        </p:nvSpPr>
        <p:spPr/>
        <p:txBody>
          <a:bodyPr/>
          <a:lstStyle/>
          <a:p>
            <a:pPr>
              <a:defRPr/>
            </a:pPr>
            <a:r>
              <a:rPr lang="fr-FR" smtClean="0"/>
              <a:t>Modéliser à l'aide d'un tableur (4)</a:t>
            </a:r>
            <a:endParaRPr lang="fr-BE"/>
          </a:p>
        </p:txBody>
      </p:sp>
      <p:sp>
        <p:nvSpPr>
          <p:cNvPr id="5" name="Espace réservé du pied de page 4"/>
          <p:cNvSpPr>
            <a:spLocks noGrp="1"/>
          </p:cNvSpPr>
          <p:nvPr>
            <p:ph type="ftr" sz="quarter" idx="11"/>
          </p:nvPr>
        </p:nvSpPr>
        <p:spPr/>
        <p:txBody>
          <a:bodyPr/>
          <a:lstStyle/>
          <a:p>
            <a:pPr>
              <a:defRPr/>
            </a:pPr>
            <a:endParaRPr lang="fr-BE"/>
          </a:p>
        </p:txBody>
      </p:sp>
      <p:sp>
        <p:nvSpPr>
          <p:cNvPr id="6" name="Espace réservé du numéro de diapositive 5"/>
          <p:cNvSpPr>
            <a:spLocks noGrp="1"/>
          </p:cNvSpPr>
          <p:nvPr>
            <p:ph type="sldNum" sz="quarter" idx="12"/>
          </p:nvPr>
        </p:nvSpPr>
        <p:spPr/>
        <p:txBody>
          <a:bodyPr/>
          <a:lstStyle/>
          <a:p>
            <a:pPr>
              <a:defRPr/>
            </a:pPr>
            <a:fld id="{8A5E19D6-9186-43A2-8F8C-B0E32AC34AEB}" type="slidenum">
              <a:rPr lang="fr-BE" smtClean="0"/>
              <a:pPr>
                <a:defRPr/>
              </a:pPr>
              <a:t>30</a:t>
            </a:fld>
            <a:endParaRPr lang="fr-BE"/>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1"/>
          <p:cNvSpPr>
            <a:spLocks noGrp="1"/>
          </p:cNvSpPr>
          <p:nvPr>
            <p:ph type="title"/>
          </p:nvPr>
        </p:nvSpPr>
        <p:spPr/>
        <p:txBody>
          <a:bodyPr/>
          <a:lstStyle/>
          <a:p>
            <a:r>
              <a:rPr lang="fr-FR" dirty="0" smtClean="0"/>
              <a:t>Outils de mise en forme</a:t>
            </a:r>
            <a:br>
              <a:rPr lang="fr-FR" dirty="0" smtClean="0"/>
            </a:br>
            <a:r>
              <a:rPr lang="fr-FR" dirty="0" smtClean="0"/>
              <a:t>	Styles de cellules – 2/2</a:t>
            </a:r>
          </a:p>
        </p:txBody>
      </p:sp>
      <p:sp>
        <p:nvSpPr>
          <p:cNvPr id="10243" name="Espace réservé du contenu 2"/>
          <p:cNvSpPr>
            <a:spLocks noGrp="1"/>
          </p:cNvSpPr>
          <p:nvPr>
            <p:ph sz="quarter" idx="1"/>
          </p:nvPr>
        </p:nvSpPr>
        <p:spPr/>
        <p:txBody>
          <a:bodyPr/>
          <a:lstStyle/>
          <a:p>
            <a:r>
              <a:rPr lang="fr-FR" sz="2400" dirty="0" smtClean="0"/>
              <a:t>Sous Excel : Accueil &gt; Style  (sélection et clic-droit modifier)</a:t>
            </a:r>
          </a:p>
        </p:txBody>
      </p:sp>
      <p:sp>
        <p:nvSpPr>
          <p:cNvPr id="4" name="Espace réservé de la date 3"/>
          <p:cNvSpPr>
            <a:spLocks noGrp="1"/>
          </p:cNvSpPr>
          <p:nvPr>
            <p:ph type="dt" sz="quarter" idx="10"/>
          </p:nvPr>
        </p:nvSpPr>
        <p:spPr/>
        <p:txBody>
          <a:bodyPr/>
          <a:lstStyle/>
          <a:p>
            <a:pPr>
              <a:defRPr/>
            </a:pPr>
            <a:r>
              <a:rPr lang="fr-FR" smtClean="0"/>
              <a:t>Modéliser à l'aide d'un tableur (4)</a:t>
            </a:r>
            <a:endParaRPr lang="fr-BE"/>
          </a:p>
        </p:txBody>
      </p:sp>
      <p:sp>
        <p:nvSpPr>
          <p:cNvPr id="5" name="Espace réservé du pied de page 4"/>
          <p:cNvSpPr>
            <a:spLocks noGrp="1"/>
          </p:cNvSpPr>
          <p:nvPr>
            <p:ph type="ftr" sz="quarter" idx="11"/>
          </p:nvPr>
        </p:nvSpPr>
        <p:spPr/>
        <p:txBody>
          <a:bodyPr/>
          <a:lstStyle/>
          <a:p>
            <a:pPr>
              <a:defRPr/>
            </a:pPr>
            <a:endParaRPr lang="fr-BE"/>
          </a:p>
        </p:txBody>
      </p:sp>
      <p:sp>
        <p:nvSpPr>
          <p:cNvPr id="6" name="Espace réservé du numéro de diapositive 5"/>
          <p:cNvSpPr>
            <a:spLocks noGrp="1"/>
          </p:cNvSpPr>
          <p:nvPr>
            <p:ph type="sldNum" sz="quarter" idx="12"/>
          </p:nvPr>
        </p:nvSpPr>
        <p:spPr/>
        <p:txBody>
          <a:bodyPr/>
          <a:lstStyle/>
          <a:p>
            <a:pPr>
              <a:defRPr/>
            </a:pPr>
            <a:fld id="{8A5E19D6-9186-43A2-8F8C-B0E32AC34AEB}" type="slidenum">
              <a:rPr lang="fr-BE" smtClean="0"/>
              <a:pPr>
                <a:defRPr/>
              </a:pPr>
              <a:t>31</a:t>
            </a:fld>
            <a:endParaRPr lang="fr-BE"/>
          </a:p>
        </p:txBody>
      </p:sp>
      <p:pic>
        <p:nvPicPr>
          <p:cNvPr id="6146" name="Picture 2"/>
          <p:cNvPicPr>
            <a:picLocks noChangeAspect="1" noChangeArrowheads="1"/>
          </p:cNvPicPr>
          <p:nvPr/>
        </p:nvPicPr>
        <p:blipFill>
          <a:blip r:embed="rId2"/>
          <a:srcRect/>
          <a:stretch>
            <a:fillRect/>
          </a:stretch>
        </p:blipFill>
        <p:spPr bwMode="auto">
          <a:xfrm>
            <a:off x="2624397" y="1857364"/>
            <a:ext cx="5162313" cy="4746460"/>
          </a:xfrm>
          <a:prstGeom prst="rect">
            <a:avLst/>
          </a:prstGeom>
          <a:noFill/>
          <a:ln w="9525">
            <a:noFill/>
            <a:miter lim="800000"/>
            <a:headEnd/>
            <a:tailEnd/>
          </a:ln>
          <a:effectLst/>
        </p:spPr>
      </p:pic>
      <p:sp>
        <p:nvSpPr>
          <p:cNvPr id="8" name="Rectangle à coins arrondis 7"/>
          <p:cNvSpPr/>
          <p:nvPr/>
        </p:nvSpPr>
        <p:spPr>
          <a:xfrm>
            <a:off x="7429520" y="4214818"/>
            <a:ext cx="1571636" cy="1857388"/>
          </a:xfrm>
          <a:prstGeom prst="wedgeRoundRectCallout">
            <a:avLst>
              <a:gd name="adj1" fmla="val -44761"/>
              <a:gd name="adj2" fmla="val -123964"/>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2400" dirty="0" smtClean="0"/>
              <a:t>Accès au détail de la mise en forme</a:t>
            </a:r>
          </a:p>
        </p:txBody>
      </p:sp>
      <p:sp>
        <p:nvSpPr>
          <p:cNvPr id="9" name="Rectangle à coins arrondis 8"/>
          <p:cNvSpPr/>
          <p:nvPr/>
        </p:nvSpPr>
        <p:spPr>
          <a:xfrm>
            <a:off x="71406" y="2500306"/>
            <a:ext cx="2143108" cy="3786214"/>
          </a:xfrm>
          <a:prstGeom prst="wedgeRoundRectCallout">
            <a:avLst>
              <a:gd name="adj1" fmla="val 76887"/>
              <a:gd name="adj2" fmla="val -17282"/>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2000" dirty="0" smtClean="0"/>
              <a:t>Sélection des éléments intégrés dans le style (d’autres propriétés pourront être définies spécifiquement pour certaines cellules)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1"/>
          <p:cNvSpPr>
            <a:spLocks noGrp="1"/>
          </p:cNvSpPr>
          <p:nvPr>
            <p:ph type="title"/>
          </p:nvPr>
        </p:nvSpPr>
        <p:spPr/>
        <p:txBody>
          <a:bodyPr/>
          <a:lstStyle/>
          <a:p>
            <a:r>
              <a:rPr lang="fr-FR" dirty="0" smtClean="0"/>
              <a:t>Outils de mise en forme</a:t>
            </a:r>
            <a:br>
              <a:rPr lang="fr-FR" dirty="0" smtClean="0"/>
            </a:br>
            <a:r>
              <a:rPr lang="fr-FR" dirty="0" smtClean="0"/>
              <a:t>	Mise en forme conditionnelle</a:t>
            </a:r>
          </a:p>
        </p:txBody>
      </p:sp>
      <p:sp>
        <p:nvSpPr>
          <p:cNvPr id="10243" name="Espace réservé du contenu 2"/>
          <p:cNvSpPr>
            <a:spLocks noGrp="1"/>
          </p:cNvSpPr>
          <p:nvPr>
            <p:ph sz="quarter" idx="1"/>
          </p:nvPr>
        </p:nvSpPr>
        <p:spPr/>
        <p:txBody>
          <a:bodyPr/>
          <a:lstStyle/>
          <a:p>
            <a:r>
              <a:rPr lang="fr-FR" sz="2400" dirty="0" smtClean="0"/>
              <a:t>La mise en forme conditionnelle met en forme des cellules automatiquement en fonction de critères appliqués à leur contenu</a:t>
            </a:r>
          </a:p>
          <a:p>
            <a:r>
              <a:rPr lang="fr-FR" sz="2400" dirty="0" smtClean="0"/>
              <a:t>Sous Excel : Accueil &gt; Style &gt; Mise en forme conditionnelle</a:t>
            </a:r>
          </a:p>
          <a:p>
            <a:endParaRPr lang="fr-FR" sz="2400" dirty="0" smtClean="0"/>
          </a:p>
          <a:p>
            <a:endParaRPr lang="fr-FR" sz="2400" dirty="0" smtClean="0"/>
          </a:p>
        </p:txBody>
      </p:sp>
      <p:sp>
        <p:nvSpPr>
          <p:cNvPr id="4" name="Espace réservé de la date 3"/>
          <p:cNvSpPr>
            <a:spLocks noGrp="1"/>
          </p:cNvSpPr>
          <p:nvPr>
            <p:ph type="dt" sz="quarter" idx="10"/>
          </p:nvPr>
        </p:nvSpPr>
        <p:spPr/>
        <p:txBody>
          <a:bodyPr/>
          <a:lstStyle/>
          <a:p>
            <a:pPr>
              <a:defRPr/>
            </a:pPr>
            <a:r>
              <a:rPr lang="fr-FR" smtClean="0"/>
              <a:t>Modéliser à l'aide d'un tableur (4)</a:t>
            </a:r>
            <a:endParaRPr lang="fr-BE"/>
          </a:p>
        </p:txBody>
      </p:sp>
      <p:sp>
        <p:nvSpPr>
          <p:cNvPr id="5" name="Espace réservé du pied de page 4"/>
          <p:cNvSpPr>
            <a:spLocks noGrp="1"/>
          </p:cNvSpPr>
          <p:nvPr>
            <p:ph type="ftr" sz="quarter" idx="11"/>
          </p:nvPr>
        </p:nvSpPr>
        <p:spPr/>
        <p:txBody>
          <a:bodyPr/>
          <a:lstStyle/>
          <a:p>
            <a:pPr>
              <a:defRPr/>
            </a:pPr>
            <a:endParaRPr lang="fr-BE"/>
          </a:p>
        </p:txBody>
      </p:sp>
      <p:sp>
        <p:nvSpPr>
          <p:cNvPr id="6" name="Espace réservé du numéro de diapositive 5"/>
          <p:cNvSpPr>
            <a:spLocks noGrp="1"/>
          </p:cNvSpPr>
          <p:nvPr>
            <p:ph type="sldNum" sz="quarter" idx="12"/>
          </p:nvPr>
        </p:nvSpPr>
        <p:spPr/>
        <p:txBody>
          <a:bodyPr/>
          <a:lstStyle/>
          <a:p>
            <a:pPr>
              <a:defRPr/>
            </a:pPr>
            <a:fld id="{8A5E19D6-9186-43A2-8F8C-B0E32AC34AEB}" type="slidenum">
              <a:rPr lang="fr-BE" smtClean="0"/>
              <a:pPr>
                <a:defRPr/>
              </a:pPr>
              <a:t>32</a:t>
            </a:fld>
            <a:endParaRPr lang="fr-BE"/>
          </a:p>
        </p:txBody>
      </p:sp>
      <p:pic>
        <p:nvPicPr>
          <p:cNvPr id="7170" name="Picture 2"/>
          <p:cNvPicPr>
            <a:picLocks noChangeAspect="1" noChangeArrowheads="1"/>
          </p:cNvPicPr>
          <p:nvPr/>
        </p:nvPicPr>
        <p:blipFill>
          <a:blip r:embed="rId2"/>
          <a:srcRect/>
          <a:stretch>
            <a:fillRect/>
          </a:stretch>
        </p:blipFill>
        <p:spPr bwMode="auto">
          <a:xfrm>
            <a:off x="7429520" y="3170238"/>
            <a:ext cx="1571633" cy="1187456"/>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a:srcRect/>
          <a:stretch>
            <a:fillRect/>
          </a:stretch>
        </p:blipFill>
        <p:spPr bwMode="auto">
          <a:xfrm>
            <a:off x="714348" y="3264149"/>
            <a:ext cx="6746233" cy="3429024"/>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re 1"/>
          <p:cNvSpPr>
            <a:spLocks noGrp="1"/>
          </p:cNvSpPr>
          <p:nvPr>
            <p:ph type="title"/>
          </p:nvPr>
        </p:nvSpPr>
        <p:spPr/>
        <p:txBody>
          <a:bodyPr/>
          <a:lstStyle/>
          <a:p>
            <a:pPr eaLnBrk="1" hangingPunct="1"/>
            <a:r>
              <a:rPr lang="fr-FR" smtClean="0"/>
              <a:t>Outils de synthèse</a:t>
            </a:r>
          </a:p>
        </p:txBody>
      </p:sp>
      <p:sp>
        <p:nvSpPr>
          <p:cNvPr id="3" name="Espace réservé du texte 2"/>
          <p:cNvSpPr>
            <a:spLocks noGrp="1"/>
          </p:cNvSpPr>
          <p:nvPr>
            <p:ph type="body" idx="1"/>
          </p:nvPr>
        </p:nvSpPr>
        <p:spPr/>
        <p:txBody>
          <a:bodyPr/>
          <a:lstStyle/>
          <a:p>
            <a:pPr>
              <a:defRPr/>
            </a:pPr>
            <a:endParaRPr lang="fr-FR" dirty="0"/>
          </a:p>
        </p:txBody>
      </p:sp>
      <p:sp>
        <p:nvSpPr>
          <p:cNvPr id="4" name="Espace réservé de la date 3"/>
          <p:cNvSpPr>
            <a:spLocks noGrp="1"/>
          </p:cNvSpPr>
          <p:nvPr>
            <p:ph type="dt" sz="quarter" idx="10"/>
          </p:nvPr>
        </p:nvSpPr>
        <p:spPr/>
        <p:txBody>
          <a:bodyPr/>
          <a:lstStyle/>
          <a:p>
            <a:pPr>
              <a:defRPr/>
            </a:pPr>
            <a:r>
              <a:rPr lang="fr-FR" smtClean="0"/>
              <a:t>Modéliser à l'aide d'un tableur (4)</a:t>
            </a:r>
            <a:endParaRPr lang="fr-BE"/>
          </a:p>
        </p:txBody>
      </p:sp>
      <p:sp>
        <p:nvSpPr>
          <p:cNvPr id="5" name="Espace réservé du pied de page 4"/>
          <p:cNvSpPr>
            <a:spLocks noGrp="1"/>
          </p:cNvSpPr>
          <p:nvPr>
            <p:ph type="ftr" sz="quarter" idx="11"/>
          </p:nvPr>
        </p:nvSpPr>
        <p:spPr/>
        <p:txBody>
          <a:bodyPr/>
          <a:lstStyle/>
          <a:p>
            <a:pPr>
              <a:defRPr/>
            </a:pPr>
            <a:endParaRPr lang="fr-BE"/>
          </a:p>
        </p:txBody>
      </p:sp>
      <p:sp>
        <p:nvSpPr>
          <p:cNvPr id="6" name="Espace réservé du numéro de diapositive 5"/>
          <p:cNvSpPr>
            <a:spLocks noGrp="1"/>
          </p:cNvSpPr>
          <p:nvPr>
            <p:ph type="sldNum" sz="quarter" idx="12"/>
          </p:nvPr>
        </p:nvSpPr>
        <p:spPr/>
        <p:txBody>
          <a:bodyPr/>
          <a:lstStyle/>
          <a:p>
            <a:pPr>
              <a:defRPr/>
            </a:pPr>
            <a:fld id="{4377DAF6-1DDF-49C8-BEE1-B9F8CB36FA6B}" type="slidenum">
              <a:rPr lang="fr-BE" smtClean="0"/>
              <a:pPr>
                <a:defRPr/>
              </a:pPr>
              <a:t>33</a:t>
            </a:fld>
            <a:endParaRPr lang="fr-BE"/>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re 1"/>
          <p:cNvSpPr>
            <a:spLocks noGrp="1"/>
          </p:cNvSpPr>
          <p:nvPr>
            <p:ph type="title"/>
          </p:nvPr>
        </p:nvSpPr>
        <p:spPr/>
        <p:txBody>
          <a:bodyPr/>
          <a:lstStyle/>
          <a:p>
            <a:r>
              <a:rPr lang="fr-FR" smtClean="0"/>
              <a:t>Outils de synthèse</a:t>
            </a:r>
            <a:br>
              <a:rPr lang="fr-FR" smtClean="0"/>
            </a:br>
            <a:endParaRPr lang="fr-FR" smtClean="0"/>
          </a:p>
        </p:txBody>
      </p:sp>
      <p:sp>
        <p:nvSpPr>
          <p:cNvPr id="12291" name="Espace réservé du contenu 2"/>
          <p:cNvSpPr>
            <a:spLocks noGrp="1"/>
          </p:cNvSpPr>
          <p:nvPr>
            <p:ph sz="quarter" idx="1"/>
          </p:nvPr>
        </p:nvSpPr>
        <p:spPr/>
        <p:txBody>
          <a:bodyPr/>
          <a:lstStyle/>
          <a:p>
            <a:r>
              <a:rPr lang="fr-FR" dirty="0" smtClean="0"/>
              <a:t>La gestion des volumes importants de données sous forme de listes ou tableaux, ou bien répartis sur plusieurs feuilles (ou même plusieurs classeurs), ne permet pas d’avoir une vue synthétique sur cet ensemble de données </a:t>
            </a:r>
          </a:p>
          <a:p>
            <a:r>
              <a:rPr lang="fr-FR" dirty="0" smtClean="0"/>
              <a:t>Deux outils sont offerts par les tableurs</a:t>
            </a:r>
          </a:p>
          <a:p>
            <a:pPr lvl="1"/>
            <a:r>
              <a:rPr lang="fr-FR" dirty="0" smtClean="0"/>
              <a:t>Un outil de </a:t>
            </a:r>
            <a:r>
              <a:rPr lang="fr-FR" b="1" dirty="0" smtClean="0"/>
              <a:t>consolidation</a:t>
            </a:r>
            <a:r>
              <a:rPr lang="fr-FR" dirty="0" smtClean="0"/>
              <a:t> de données provenant de plusieurs feuilles</a:t>
            </a:r>
          </a:p>
          <a:p>
            <a:pPr lvl="1"/>
            <a:r>
              <a:rPr lang="fr-FR" dirty="0" smtClean="0"/>
              <a:t>Un outil de construction d’</a:t>
            </a:r>
            <a:r>
              <a:rPr lang="fr-FR" b="1" dirty="0" smtClean="0"/>
              <a:t>analyse croisée</a:t>
            </a:r>
            <a:r>
              <a:rPr lang="fr-FR" dirty="0" smtClean="0"/>
              <a:t> (rapport de tableau croisée dynamique, analyse ‘multidimensionnelle’)</a:t>
            </a:r>
          </a:p>
        </p:txBody>
      </p:sp>
      <p:sp>
        <p:nvSpPr>
          <p:cNvPr id="4" name="Espace réservé de la date 3"/>
          <p:cNvSpPr>
            <a:spLocks noGrp="1"/>
          </p:cNvSpPr>
          <p:nvPr>
            <p:ph type="dt" sz="quarter" idx="10"/>
          </p:nvPr>
        </p:nvSpPr>
        <p:spPr/>
        <p:txBody>
          <a:bodyPr/>
          <a:lstStyle/>
          <a:p>
            <a:pPr>
              <a:defRPr/>
            </a:pPr>
            <a:r>
              <a:rPr lang="fr-FR" smtClean="0"/>
              <a:t>Modéliser à l'aide d'un tableur (4)</a:t>
            </a:r>
            <a:endParaRPr lang="fr-BE"/>
          </a:p>
        </p:txBody>
      </p:sp>
      <p:sp>
        <p:nvSpPr>
          <p:cNvPr id="5" name="Espace réservé du pied de page 4"/>
          <p:cNvSpPr>
            <a:spLocks noGrp="1"/>
          </p:cNvSpPr>
          <p:nvPr>
            <p:ph type="ftr" sz="quarter" idx="11"/>
          </p:nvPr>
        </p:nvSpPr>
        <p:spPr/>
        <p:txBody>
          <a:bodyPr/>
          <a:lstStyle/>
          <a:p>
            <a:pPr>
              <a:defRPr/>
            </a:pPr>
            <a:endParaRPr lang="fr-BE"/>
          </a:p>
        </p:txBody>
      </p:sp>
      <p:sp>
        <p:nvSpPr>
          <p:cNvPr id="6" name="Espace réservé du numéro de diapositive 5"/>
          <p:cNvSpPr>
            <a:spLocks noGrp="1"/>
          </p:cNvSpPr>
          <p:nvPr>
            <p:ph type="sldNum" sz="quarter" idx="12"/>
          </p:nvPr>
        </p:nvSpPr>
        <p:spPr/>
        <p:txBody>
          <a:bodyPr/>
          <a:lstStyle/>
          <a:p>
            <a:pPr>
              <a:defRPr/>
            </a:pPr>
            <a:fld id="{3885AA85-A0C5-4A28-8581-563C6CD99D7E}" type="slidenum">
              <a:rPr lang="fr-BE" smtClean="0"/>
              <a:pPr>
                <a:defRPr/>
              </a:pPr>
              <a:t>34</a:t>
            </a:fld>
            <a:endParaRPr lang="fr-BE"/>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re 1"/>
          <p:cNvSpPr>
            <a:spLocks noGrp="1"/>
          </p:cNvSpPr>
          <p:nvPr>
            <p:ph type="title"/>
          </p:nvPr>
        </p:nvSpPr>
        <p:spPr/>
        <p:txBody>
          <a:bodyPr/>
          <a:lstStyle/>
          <a:p>
            <a:r>
              <a:rPr lang="fr-FR" dirty="0" smtClean="0"/>
              <a:t>Outils de synthèse</a:t>
            </a:r>
            <a:br>
              <a:rPr lang="fr-FR" dirty="0" smtClean="0"/>
            </a:br>
            <a:r>
              <a:rPr lang="fr-FR" dirty="0" smtClean="0"/>
              <a:t>	Consolider – 1/3 </a:t>
            </a:r>
          </a:p>
        </p:txBody>
      </p:sp>
      <p:sp>
        <p:nvSpPr>
          <p:cNvPr id="12291" name="Espace réservé du contenu 2"/>
          <p:cNvSpPr>
            <a:spLocks noGrp="1"/>
          </p:cNvSpPr>
          <p:nvPr>
            <p:ph sz="quarter" idx="1"/>
          </p:nvPr>
        </p:nvSpPr>
        <p:spPr>
          <a:xfrm>
            <a:off x="914400" y="1447800"/>
            <a:ext cx="8229600" cy="4572000"/>
          </a:xfrm>
        </p:spPr>
        <p:txBody>
          <a:bodyPr/>
          <a:lstStyle/>
          <a:p>
            <a:r>
              <a:rPr lang="fr-FR" dirty="0" smtClean="0"/>
              <a:t>La consolidation permet la création d’une feuille de synthèse de résultats répartis sur plusieurs autres feuilles.</a:t>
            </a:r>
          </a:p>
          <a:p>
            <a:r>
              <a:rPr lang="fr-FR" dirty="0" smtClean="0"/>
              <a:t>Par exemple :</a:t>
            </a:r>
          </a:p>
          <a:p>
            <a:pPr lvl="1"/>
            <a:r>
              <a:rPr lang="fr-FR" dirty="0" smtClean="0"/>
              <a:t>12 feuilles de CA mensuel</a:t>
            </a:r>
          </a:p>
          <a:p>
            <a:pPr lvl="1"/>
            <a:r>
              <a:rPr lang="fr-FR" dirty="0" smtClean="0"/>
              <a:t>Les consolider pour obtenir le CA annuel</a:t>
            </a:r>
          </a:p>
          <a:p>
            <a:r>
              <a:rPr lang="fr-FR" dirty="0" smtClean="0"/>
              <a:t>Plusieurs types de consolidation sont disponibles</a:t>
            </a:r>
          </a:p>
          <a:p>
            <a:pPr lvl="1"/>
            <a:r>
              <a:rPr lang="fr-FR" dirty="0" smtClean="0"/>
              <a:t>Par position : les feuilles sont toutes organisées de la même manière</a:t>
            </a:r>
          </a:p>
          <a:p>
            <a:pPr lvl="1"/>
            <a:r>
              <a:rPr lang="fr-FR" dirty="0" smtClean="0"/>
              <a:t>Par catégories : des étiquettes de lignes et colonnes vont permettre la consolidation des données </a:t>
            </a:r>
          </a:p>
          <a:p>
            <a:pPr lvl="1"/>
            <a:r>
              <a:rPr lang="fr-FR" dirty="0" smtClean="0"/>
              <a:t>La saisie de formules s’appliquant à une plage de feuilles </a:t>
            </a:r>
          </a:p>
          <a:p>
            <a:pPr lvl="1"/>
            <a:endParaRPr lang="fr-FR" dirty="0" smtClean="0"/>
          </a:p>
        </p:txBody>
      </p:sp>
      <p:sp>
        <p:nvSpPr>
          <p:cNvPr id="4" name="Espace réservé de la date 3"/>
          <p:cNvSpPr>
            <a:spLocks noGrp="1"/>
          </p:cNvSpPr>
          <p:nvPr>
            <p:ph type="dt" sz="quarter" idx="10"/>
          </p:nvPr>
        </p:nvSpPr>
        <p:spPr/>
        <p:txBody>
          <a:bodyPr/>
          <a:lstStyle/>
          <a:p>
            <a:pPr>
              <a:defRPr/>
            </a:pPr>
            <a:r>
              <a:rPr lang="fr-FR" smtClean="0"/>
              <a:t>Modéliser à l'aide d'un tableur (4)</a:t>
            </a:r>
            <a:endParaRPr lang="fr-BE"/>
          </a:p>
        </p:txBody>
      </p:sp>
      <p:sp>
        <p:nvSpPr>
          <p:cNvPr id="5" name="Espace réservé du pied de page 4"/>
          <p:cNvSpPr>
            <a:spLocks noGrp="1"/>
          </p:cNvSpPr>
          <p:nvPr>
            <p:ph type="ftr" sz="quarter" idx="11"/>
          </p:nvPr>
        </p:nvSpPr>
        <p:spPr/>
        <p:txBody>
          <a:bodyPr/>
          <a:lstStyle/>
          <a:p>
            <a:pPr>
              <a:defRPr/>
            </a:pPr>
            <a:endParaRPr lang="fr-BE"/>
          </a:p>
        </p:txBody>
      </p:sp>
      <p:sp>
        <p:nvSpPr>
          <p:cNvPr id="6" name="Espace réservé du numéro de diapositive 5"/>
          <p:cNvSpPr>
            <a:spLocks noGrp="1"/>
          </p:cNvSpPr>
          <p:nvPr>
            <p:ph type="sldNum" sz="quarter" idx="12"/>
          </p:nvPr>
        </p:nvSpPr>
        <p:spPr/>
        <p:txBody>
          <a:bodyPr/>
          <a:lstStyle/>
          <a:p>
            <a:pPr>
              <a:defRPr/>
            </a:pPr>
            <a:fld id="{3885AA85-A0C5-4A28-8581-563C6CD99D7E}" type="slidenum">
              <a:rPr lang="fr-BE" smtClean="0"/>
              <a:pPr>
                <a:defRPr/>
              </a:pPr>
              <a:t>35</a:t>
            </a:fld>
            <a:endParaRPr lang="fr-BE"/>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re 1"/>
          <p:cNvSpPr>
            <a:spLocks noGrp="1"/>
          </p:cNvSpPr>
          <p:nvPr>
            <p:ph type="title"/>
          </p:nvPr>
        </p:nvSpPr>
        <p:spPr/>
        <p:txBody>
          <a:bodyPr/>
          <a:lstStyle/>
          <a:p>
            <a:r>
              <a:rPr lang="fr-FR" dirty="0" smtClean="0"/>
              <a:t>Outils de synthèse</a:t>
            </a:r>
            <a:br>
              <a:rPr lang="fr-FR" dirty="0" smtClean="0"/>
            </a:br>
            <a:r>
              <a:rPr lang="fr-FR" dirty="0" smtClean="0"/>
              <a:t>	Consolider  - 2/3</a:t>
            </a:r>
          </a:p>
        </p:txBody>
      </p:sp>
      <p:sp>
        <p:nvSpPr>
          <p:cNvPr id="12291" name="Espace réservé du contenu 2"/>
          <p:cNvSpPr>
            <a:spLocks noGrp="1"/>
          </p:cNvSpPr>
          <p:nvPr>
            <p:ph sz="quarter" idx="1"/>
          </p:nvPr>
        </p:nvSpPr>
        <p:spPr>
          <a:xfrm>
            <a:off x="914400" y="1447800"/>
            <a:ext cx="8229600" cy="4572000"/>
          </a:xfrm>
        </p:spPr>
        <p:txBody>
          <a:bodyPr/>
          <a:lstStyle/>
          <a:p>
            <a:r>
              <a:rPr lang="fr-FR" dirty="0" smtClean="0"/>
              <a:t>Sur Excel : Données &gt; Consolider</a:t>
            </a:r>
          </a:p>
          <a:p>
            <a:pPr lvl="1"/>
            <a:endParaRPr lang="fr-FR" dirty="0" smtClean="0"/>
          </a:p>
        </p:txBody>
      </p:sp>
      <p:sp>
        <p:nvSpPr>
          <p:cNvPr id="4" name="Espace réservé de la date 3"/>
          <p:cNvSpPr>
            <a:spLocks noGrp="1"/>
          </p:cNvSpPr>
          <p:nvPr>
            <p:ph type="dt" sz="quarter" idx="10"/>
          </p:nvPr>
        </p:nvSpPr>
        <p:spPr/>
        <p:txBody>
          <a:bodyPr/>
          <a:lstStyle/>
          <a:p>
            <a:pPr>
              <a:defRPr/>
            </a:pPr>
            <a:r>
              <a:rPr lang="fr-FR" smtClean="0"/>
              <a:t>Modéliser à l'aide d'un tableur (4)</a:t>
            </a:r>
            <a:endParaRPr lang="fr-BE"/>
          </a:p>
        </p:txBody>
      </p:sp>
      <p:sp>
        <p:nvSpPr>
          <p:cNvPr id="5" name="Espace réservé du pied de page 4"/>
          <p:cNvSpPr>
            <a:spLocks noGrp="1"/>
          </p:cNvSpPr>
          <p:nvPr>
            <p:ph type="ftr" sz="quarter" idx="11"/>
          </p:nvPr>
        </p:nvSpPr>
        <p:spPr/>
        <p:txBody>
          <a:bodyPr/>
          <a:lstStyle/>
          <a:p>
            <a:pPr>
              <a:defRPr/>
            </a:pPr>
            <a:endParaRPr lang="fr-BE"/>
          </a:p>
        </p:txBody>
      </p:sp>
      <p:sp>
        <p:nvSpPr>
          <p:cNvPr id="6" name="Espace réservé du numéro de diapositive 5"/>
          <p:cNvSpPr>
            <a:spLocks noGrp="1"/>
          </p:cNvSpPr>
          <p:nvPr>
            <p:ph type="sldNum" sz="quarter" idx="12"/>
          </p:nvPr>
        </p:nvSpPr>
        <p:spPr/>
        <p:txBody>
          <a:bodyPr/>
          <a:lstStyle/>
          <a:p>
            <a:pPr>
              <a:defRPr/>
            </a:pPr>
            <a:fld id="{3885AA85-A0C5-4A28-8581-563C6CD99D7E}" type="slidenum">
              <a:rPr lang="fr-BE" smtClean="0"/>
              <a:pPr>
                <a:defRPr/>
              </a:pPr>
              <a:t>36</a:t>
            </a:fld>
            <a:endParaRPr lang="fr-BE"/>
          </a:p>
        </p:txBody>
      </p:sp>
      <p:pic>
        <p:nvPicPr>
          <p:cNvPr id="8195" name="Picture 3"/>
          <p:cNvPicPr>
            <a:picLocks noChangeAspect="1" noChangeArrowheads="1"/>
          </p:cNvPicPr>
          <p:nvPr/>
        </p:nvPicPr>
        <p:blipFill>
          <a:blip r:embed="rId2"/>
          <a:srcRect/>
          <a:stretch>
            <a:fillRect/>
          </a:stretch>
        </p:blipFill>
        <p:spPr bwMode="auto">
          <a:xfrm>
            <a:off x="928662" y="1928802"/>
            <a:ext cx="6929486" cy="4689006"/>
          </a:xfrm>
          <a:prstGeom prst="rect">
            <a:avLst/>
          </a:prstGeom>
          <a:noFill/>
          <a:ln w="9525">
            <a:noFill/>
            <a:miter lim="800000"/>
            <a:headEnd/>
            <a:tailEnd/>
          </a:ln>
          <a:effectLst/>
        </p:spPr>
      </p:pic>
      <p:pic>
        <p:nvPicPr>
          <p:cNvPr id="7170" name="Picture 2"/>
          <p:cNvPicPr>
            <a:picLocks noChangeAspect="1" noChangeArrowheads="1"/>
          </p:cNvPicPr>
          <p:nvPr/>
        </p:nvPicPr>
        <p:blipFill>
          <a:blip r:embed="rId3"/>
          <a:srcRect/>
          <a:stretch>
            <a:fillRect/>
          </a:stretch>
        </p:blipFill>
        <p:spPr bwMode="auto">
          <a:xfrm>
            <a:off x="7524328" y="1071546"/>
            <a:ext cx="1127478" cy="894207"/>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re 1"/>
          <p:cNvSpPr>
            <a:spLocks noGrp="1"/>
          </p:cNvSpPr>
          <p:nvPr>
            <p:ph type="title"/>
          </p:nvPr>
        </p:nvSpPr>
        <p:spPr/>
        <p:txBody>
          <a:bodyPr/>
          <a:lstStyle/>
          <a:p>
            <a:r>
              <a:rPr lang="fr-FR" dirty="0" smtClean="0"/>
              <a:t>Outils de synthèse</a:t>
            </a:r>
            <a:br>
              <a:rPr lang="fr-FR" dirty="0" smtClean="0"/>
            </a:br>
            <a:r>
              <a:rPr lang="fr-FR" dirty="0" smtClean="0"/>
              <a:t>	Consolider  - 3/3</a:t>
            </a:r>
          </a:p>
        </p:txBody>
      </p:sp>
      <p:sp>
        <p:nvSpPr>
          <p:cNvPr id="12291" name="Espace réservé du contenu 2"/>
          <p:cNvSpPr>
            <a:spLocks noGrp="1"/>
          </p:cNvSpPr>
          <p:nvPr>
            <p:ph sz="quarter" idx="1"/>
          </p:nvPr>
        </p:nvSpPr>
        <p:spPr>
          <a:xfrm>
            <a:off x="914400" y="1447800"/>
            <a:ext cx="8229600" cy="4572000"/>
          </a:xfrm>
        </p:spPr>
        <p:txBody>
          <a:bodyPr/>
          <a:lstStyle/>
          <a:p>
            <a:r>
              <a:rPr lang="fr-FR" dirty="0" smtClean="0"/>
              <a:t>Exemple sur 3 feuilles :</a:t>
            </a:r>
          </a:p>
          <a:p>
            <a:pPr lvl="1"/>
            <a:endParaRPr lang="fr-FR" dirty="0" smtClean="0"/>
          </a:p>
        </p:txBody>
      </p:sp>
      <p:sp>
        <p:nvSpPr>
          <p:cNvPr id="4" name="Espace réservé de la date 3"/>
          <p:cNvSpPr>
            <a:spLocks noGrp="1"/>
          </p:cNvSpPr>
          <p:nvPr>
            <p:ph type="dt" sz="quarter" idx="10"/>
          </p:nvPr>
        </p:nvSpPr>
        <p:spPr/>
        <p:txBody>
          <a:bodyPr/>
          <a:lstStyle/>
          <a:p>
            <a:pPr>
              <a:defRPr/>
            </a:pPr>
            <a:r>
              <a:rPr lang="fr-FR" smtClean="0"/>
              <a:t>Modéliser à l'aide d'un tableur (4)</a:t>
            </a:r>
            <a:endParaRPr lang="fr-BE"/>
          </a:p>
        </p:txBody>
      </p:sp>
      <p:sp>
        <p:nvSpPr>
          <p:cNvPr id="5" name="Espace réservé du pied de page 4"/>
          <p:cNvSpPr>
            <a:spLocks noGrp="1"/>
          </p:cNvSpPr>
          <p:nvPr>
            <p:ph type="ftr" sz="quarter" idx="11"/>
          </p:nvPr>
        </p:nvSpPr>
        <p:spPr/>
        <p:txBody>
          <a:bodyPr/>
          <a:lstStyle/>
          <a:p>
            <a:pPr>
              <a:defRPr/>
            </a:pPr>
            <a:endParaRPr lang="fr-BE"/>
          </a:p>
        </p:txBody>
      </p:sp>
      <p:sp>
        <p:nvSpPr>
          <p:cNvPr id="6" name="Espace réservé du numéro de diapositive 5"/>
          <p:cNvSpPr>
            <a:spLocks noGrp="1"/>
          </p:cNvSpPr>
          <p:nvPr>
            <p:ph type="sldNum" sz="quarter" idx="12"/>
          </p:nvPr>
        </p:nvSpPr>
        <p:spPr/>
        <p:txBody>
          <a:bodyPr/>
          <a:lstStyle/>
          <a:p>
            <a:pPr>
              <a:defRPr/>
            </a:pPr>
            <a:fld id="{3885AA85-A0C5-4A28-8581-563C6CD99D7E}" type="slidenum">
              <a:rPr lang="fr-BE" smtClean="0"/>
              <a:pPr>
                <a:defRPr/>
              </a:pPr>
              <a:t>37</a:t>
            </a:fld>
            <a:endParaRPr lang="fr-BE"/>
          </a:p>
        </p:txBody>
      </p:sp>
      <p:pic>
        <p:nvPicPr>
          <p:cNvPr id="9221" name="Picture 5"/>
          <p:cNvPicPr>
            <a:picLocks noChangeAspect="1" noChangeArrowheads="1"/>
          </p:cNvPicPr>
          <p:nvPr/>
        </p:nvPicPr>
        <p:blipFill>
          <a:blip r:embed="rId2"/>
          <a:srcRect/>
          <a:stretch>
            <a:fillRect/>
          </a:stretch>
        </p:blipFill>
        <p:spPr bwMode="auto">
          <a:xfrm>
            <a:off x="214282" y="2357430"/>
            <a:ext cx="2750793" cy="1214446"/>
          </a:xfrm>
          <a:prstGeom prst="rect">
            <a:avLst/>
          </a:prstGeom>
          <a:noFill/>
          <a:ln w="9525">
            <a:noFill/>
            <a:miter lim="800000"/>
            <a:headEnd/>
            <a:tailEnd/>
          </a:ln>
          <a:effectLst/>
        </p:spPr>
      </p:pic>
      <p:pic>
        <p:nvPicPr>
          <p:cNvPr id="9222" name="Picture 6"/>
          <p:cNvPicPr>
            <a:picLocks noChangeAspect="1" noChangeArrowheads="1"/>
          </p:cNvPicPr>
          <p:nvPr/>
        </p:nvPicPr>
        <p:blipFill>
          <a:blip r:embed="rId3"/>
          <a:srcRect/>
          <a:stretch>
            <a:fillRect/>
          </a:stretch>
        </p:blipFill>
        <p:spPr bwMode="auto">
          <a:xfrm>
            <a:off x="3133608" y="2357430"/>
            <a:ext cx="2745146" cy="1285884"/>
          </a:xfrm>
          <a:prstGeom prst="rect">
            <a:avLst/>
          </a:prstGeom>
          <a:noFill/>
          <a:ln w="9525">
            <a:noFill/>
            <a:miter lim="800000"/>
            <a:headEnd/>
            <a:tailEnd/>
          </a:ln>
          <a:effectLst/>
        </p:spPr>
      </p:pic>
      <p:pic>
        <p:nvPicPr>
          <p:cNvPr id="9223" name="Picture 7"/>
          <p:cNvPicPr>
            <a:picLocks noChangeAspect="1" noChangeArrowheads="1"/>
          </p:cNvPicPr>
          <p:nvPr/>
        </p:nvPicPr>
        <p:blipFill>
          <a:blip r:embed="rId4"/>
          <a:srcRect/>
          <a:stretch>
            <a:fillRect/>
          </a:stretch>
        </p:blipFill>
        <p:spPr bwMode="auto">
          <a:xfrm>
            <a:off x="6000760" y="2357430"/>
            <a:ext cx="2714644" cy="1214446"/>
          </a:xfrm>
          <a:prstGeom prst="rect">
            <a:avLst/>
          </a:prstGeom>
          <a:noFill/>
          <a:ln w="9525">
            <a:noFill/>
            <a:miter lim="800000"/>
            <a:headEnd/>
            <a:tailEnd/>
          </a:ln>
          <a:effectLst/>
        </p:spPr>
      </p:pic>
      <p:pic>
        <p:nvPicPr>
          <p:cNvPr id="9225" name="Picture 9"/>
          <p:cNvPicPr>
            <a:picLocks noChangeAspect="1" noChangeArrowheads="1"/>
          </p:cNvPicPr>
          <p:nvPr/>
        </p:nvPicPr>
        <p:blipFill>
          <a:blip r:embed="rId5"/>
          <a:srcRect/>
          <a:stretch>
            <a:fillRect/>
          </a:stretch>
        </p:blipFill>
        <p:spPr bwMode="auto">
          <a:xfrm>
            <a:off x="2285984" y="4214817"/>
            <a:ext cx="4857784" cy="1968793"/>
          </a:xfrm>
          <a:prstGeom prst="rect">
            <a:avLst/>
          </a:prstGeom>
          <a:noFill/>
          <a:ln w="9525">
            <a:noFill/>
            <a:miter lim="800000"/>
            <a:headEnd/>
            <a:tailEnd/>
          </a:ln>
          <a:effectLst/>
        </p:spPr>
      </p:pic>
      <p:sp>
        <p:nvSpPr>
          <p:cNvPr id="16" name="ZoneTexte 15"/>
          <p:cNvSpPr txBox="1"/>
          <p:nvPr/>
        </p:nvSpPr>
        <p:spPr>
          <a:xfrm>
            <a:off x="571472" y="1928802"/>
            <a:ext cx="864339" cy="369332"/>
          </a:xfrm>
          <a:prstGeom prst="rect">
            <a:avLst/>
          </a:prstGeom>
          <a:noFill/>
        </p:spPr>
        <p:txBody>
          <a:bodyPr wrap="none" rtlCol="0">
            <a:spAutoFit/>
          </a:bodyPr>
          <a:lstStyle/>
          <a:p>
            <a:r>
              <a:rPr lang="fr-FR" dirty="0" smtClean="0"/>
              <a:t>janvier</a:t>
            </a:r>
            <a:endParaRPr lang="fr-FR" dirty="0"/>
          </a:p>
        </p:txBody>
      </p:sp>
      <p:sp>
        <p:nvSpPr>
          <p:cNvPr id="17" name="ZoneTexte 16"/>
          <p:cNvSpPr txBox="1"/>
          <p:nvPr/>
        </p:nvSpPr>
        <p:spPr>
          <a:xfrm>
            <a:off x="3993413" y="1928802"/>
            <a:ext cx="825867" cy="369332"/>
          </a:xfrm>
          <a:prstGeom prst="rect">
            <a:avLst/>
          </a:prstGeom>
          <a:noFill/>
        </p:spPr>
        <p:txBody>
          <a:bodyPr wrap="none" rtlCol="0">
            <a:spAutoFit/>
          </a:bodyPr>
          <a:lstStyle/>
          <a:p>
            <a:r>
              <a:rPr lang="fr-FR" dirty="0" smtClean="0"/>
              <a:t>février</a:t>
            </a:r>
            <a:endParaRPr lang="fr-FR" dirty="0"/>
          </a:p>
        </p:txBody>
      </p:sp>
      <p:sp>
        <p:nvSpPr>
          <p:cNvPr id="18" name="ZoneTexte 17"/>
          <p:cNvSpPr txBox="1"/>
          <p:nvPr/>
        </p:nvSpPr>
        <p:spPr>
          <a:xfrm>
            <a:off x="6889405" y="1928802"/>
            <a:ext cx="697627" cy="369332"/>
          </a:xfrm>
          <a:prstGeom prst="rect">
            <a:avLst/>
          </a:prstGeom>
          <a:noFill/>
        </p:spPr>
        <p:txBody>
          <a:bodyPr wrap="none" rtlCol="0">
            <a:spAutoFit/>
          </a:bodyPr>
          <a:lstStyle/>
          <a:p>
            <a:r>
              <a:rPr lang="fr-FR" dirty="0" smtClean="0"/>
              <a:t>mars</a:t>
            </a:r>
            <a:endParaRPr lang="fr-FR" dirty="0"/>
          </a:p>
        </p:txBody>
      </p:sp>
      <p:sp>
        <p:nvSpPr>
          <p:cNvPr id="19" name="ZoneTexte 18"/>
          <p:cNvSpPr txBox="1"/>
          <p:nvPr/>
        </p:nvSpPr>
        <p:spPr>
          <a:xfrm>
            <a:off x="4000496" y="3774048"/>
            <a:ext cx="1531188" cy="369332"/>
          </a:xfrm>
          <a:prstGeom prst="rect">
            <a:avLst/>
          </a:prstGeom>
          <a:noFill/>
        </p:spPr>
        <p:txBody>
          <a:bodyPr wrap="none" rtlCol="0">
            <a:spAutoFit/>
          </a:bodyPr>
          <a:lstStyle/>
          <a:p>
            <a:r>
              <a:rPr lang="fr-FR" dirty="0" smtClean="0"/>
              <a:t>consolidation</a:t>
            </a:r>
            <a:endParaRPr lang="fr-F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re 1"/>
          <p:cNvSpPr>
            <a:spLocks noGrp="1"/>
          </p:cNvSpPr>
          <p:nvPr>
            <p:ph type="title"/>
          </p:nvPr>
        </p:nvSpPr>
        <p:spPr/>
        <p:txBody>
          <a:bodyPr/>
          <a:lstStyle/>
          <a:p>
            <a:r>
              <a:rPr lang="fr-FR" dirty="0" smtClean="0"/>
              <a:t>Outils de synthèse</a:t>
            </a:r>
            <a:br>
              <a:rPr lang="fr-FR" dirty="0" smtClean="0"/>
            </a:br>
            <a:r>
              <a:rPr lang="fr-FR" dirty="0" smtClean="0"/>
              <a:t>	Analyse croisée – 1/5</a:t>
            </a:r>
          </a:p>
        </p:txBody>
      </p:sp>
      <p:sp>
        <p:nvSpPr>
          <p:cNvPr id="12291" name="Espace réservé du contenu 2"/>
          <p:cNvSpPr>
            <a:spLocks noGrp="1"/>
          </p:cNvSpPr>
          <p:nvPr>
            <p:ph sz="quarter" idx="1"/>
          </p:nvPr>
        </p:nvSpPr>
        <p:spPr/>
        <p:txBody>
          <a:bodyPr/>
          <a:lstStyle/>
          <a:p>
            <a:r>
              <a:rPr lang="fr-FR" sz="2400" dirty="0" smtClean="0"/>
              <a:t>Un rapport de tableau croisé dynamique offre un PUISSANT moyen de synthétiser rapidement de grandes quantités de données, selon plusieurs axes d’analyse, sous forme d’un tableau à double entrée (lignes et colonnes)</a:t>
            </a:r>
          </a:p>
          <a:p>
            <a:r>
              <a:rPr lang="fr-FR" sz="2400" dirty="0" smtClean="0"/>
              <a:t>Il est utilisé pour analyser en profondeur des données numériques et répondre à des questions imprévues</a:t>
            </a:r>
          </a:p>
          <a:p>
            <a:r>
              <a:rPr lang="fr-FR" sz="2400" dirty="0" smtClean="0"/>
              <a:t>Trois dimensions d’analyse sont généralement définies : </a:t>
            </a:r>
          </a:p>
          <a:p>
            <a:pPr lvl="1"/>
            <a:r>
              <a:rPr lang="fr-FR" sz="2000" dirty="0" smtClean="0"/>
              <a:t>Axe temporel : mois, année, trimestre, etc.</a:t>
            </a:r>
          </a:p>
          <a:p>
            <a:pPr lvl="1"/>
            <a:r>
              <a:rPr lang="fr-FR" sz="2000" dirty="0" smtClean="0"/>
              <a:t>Axe produit : catégorie de produits, référence de produits</a:t>
            </a:r>
          </a:p>
          <a:p>
            <a:pPr lvl="1"/>
            <a:r>
              <a:rPr lang="fr-FR" sz="2000" dirty="0" smtClean="0"/>
              <a:t>Axe client : marchés, région, pays, etc.</a:t>
            </a:r>
          </a:p>
          <a:p>
            <a:r>
              <a:rPr lang="fr-FR" sz="2400" dirty="0" smtClean="0"/>
              <a:t>L’analyse porte sur des mesures :</a:t>
            </a:r>
          </a:p>
          <a:p>
            <a:pPr lvl="1"/>
            <a:r>
              <a:rPr lang="fr-FR" sz="2000" dirty="0" smtClean="0"/>
              <a:t>Nombre, quantités, valeurs, etc.</a:t>
            </a:r>
          </a:p>
        </p:txBody>
      </p:sp>
      <p:sp>
        <p:nvSpPr>
          <p:cNvPr id="4" name="Espace réservé de la date 3"/>
          <p:cNvSpPr>
            <a:spLocks noGrp="1"/>
          </p:cNvSpPr>
          <p:nvPr>
            <p:ph type="dt" sz="quarter" idx="10"/>
          </p:nvPr>
        </p:nvSpPr>
        <p:spPr/>
        <p:txBody>
          <a:bodyPr/>
          <a:lstStyle/>
          <a:p>
            <a:pPr>
              <a:defRPr/>
            </a:pPr>
            <a:r>
              <a:rPr lang="fr-FR" smtClean="0"/>
              <a:t>Modéliser à l'aide d'un tableur (4)</a:t>
            </a:r>
            <a:endParaRPr lang="fr-BE"/>
          </a:p>
        </p:txBody>
      </p:sp>
      <p:sp>
        <p:nvSpPr>
          <p:cNvPr id="5" name="Espace réservé du pied de page 4"/>
          <p:cNvSpPr>
            <a:spLocks noGrp="1"/>
          </p:cNvSpPr>
          <p:nvPr>
            <p:ph type="ftr" sz="quarter" idx="11"/>
          </p:nvPr>
        </p:nvSpPr>
        <p:spPr/>
        <p:txBody>
          <a:bodyPr/>
          <a:lstStyle/>
          <a:p>
            <a:pPr>
              <a:defRPr/>
            </a:pPr>
            <a:endParaRPr lang="fr-BE"/>
          </a:p>
        </p:txBody>
      </p:sp>
      <p:sp>
        <p:nvSpPr>
          <p:cNvPr id="6" name="Espace réservé du numéro de diapositive 5"/>
          <p:cNvSpPr>
            <a:spLocks noGrp="1"/>
          </p:cNvSpPr>
          <p:nvPr>
            <p:ph type="sldNum" sz="quarter" idx="12"/>
          </p:nvPr>
        </p:nvSpPr>
        <p:spPr/>
        <p:txBody>
          <a:bodyPr/>
          <a:lstStyle/>
          <a:p>
            <a:pPr>
              <a:defRPr/>
            </a:pPr>
            <a:fld id="{3885AA85-A0C5-4A28-8581-563C6CD99D7E}" type="slidenum">
              <a:rPr lang="fr-BE" smtClean="0"/>
              <a:pPr>
                <a:defRPr/>
              </a:pPr>
              <a:t>38</a:t>
            </a:fld>
            <a:endParaRPr lang="fr-BE"/>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re 1"/>
          <p:cNvSpPr>
            <a:spLocks noGrp="1"/>
          </p:cNvSpPr>
          <p:nvPr>
            <p:ph type="title"/>
          </p:nvPr>
        </p:nvSpPr>
        <p:spPr/>
        <p:txBody>
          <a:bodyPr/>
          <a:lstStyle/>
          <a:p>
            <a:r>
              <a:rPr lang="fr-FR" dirty="0" smtClean="0"/>
              <a:t>Outils de synthèse</a:t>
            </a:r>
            <a:br>
              <a:rPr lang="fr-FR" dirty="0" smtClean="0"/>
            </a:br>
            <a:r>
              <a:rPr lang="fr-FR" dirty="0" smtClean="0"/>
              <a:t>	Analyse croisée – 2/5</a:t>
            </a:r>
          </a:p>
        </p:txBody>
      </p:sp>
      <p:sp>
        <p:nvSpPr>
          <p:cNvPr id="12291" name="Espace réservé du contenu 2"/>
          <p:cNvSpPr>
            <a:spLocks noGrp="1"/>
          </p:cNvSpPr>
          <p:nvPr>
            <p:ph sz="quarter" idx="1"/>
          </p:nvPr>
        </p:nvSpPr>
        <p:spPr/>
        <p:txBody>
          <a:bodyPr/>
          <a:lstStyle/>
          <a:p>
            <a:r>
              <a:rPr lang="fr-FR" sz="2400" dirty="0" smtClean="0"/>
              <a:t>Sur Excel : Insertion &gt; Tableau &gt; Tableau croisé dynamique </a:t>
            </a:r>
          </a:p>
        </p:txBody>
      </p:sp>
      <p:sp>
        <p:nvSpPr>
          <p:cNvPr id="4" name="Espace réservé de la date 3"/>
          <p:cNvSpPr>
            <a:spLocks noGrp="1"/>
          </p:cNvSpPr>
          <p:nvPr>
            <p:ph type="dt" sz="quarter" idx="10"/>
          </p:nvPr>
        </p:nvSpPr>
        <p:spPr/>
        <p:txBody>
          <a:bodyPr/>
          <a:lstStyle/>
          <a:p>
            <a:pPr>
              <a:defRPr/>
            </a:pPr>
            <a:r>
              <a:rPr lang="fr-FR" smtClean="0"/>
              <a:t>Modéliser à l'aide d'un tableur (4)</a:t>
            </a:r>
            <a:endParaRPr lang="fr-BE"/>
          </a:p>
        </p:txBody>
      </p:sp>
      <p:sp>
        <p:nvSpPr>
          <p:cNvPr id="5" name="Espace réservé du pied de page 4"/>
          <p:cNvSpPr>
            <a:spLocks noGrp="1"/>
          </p:cNvSpPr>
          <p:nvPr>
            <p:ph type="ftr" sz="quarter" idx="11"/>
          </p:nvPr>
        </p:nvSpPr>
        <p:spPr/>
        <p:txBody>
          <a:bodyPr/>
          <a:lstStyle/>
          <a:p>
            <a:pPr>
              <a:defRPr/>
            </a:pPr>
            <a:endParaRPr lang="fr-BE"/>
          </a:p>
        </p:txBody>
      </p:sp>
      <p:sp>
        <p:nvSpPr>
          <p:cNvPr id="6" name="Espace réservé du numéro de diapositive 5"/>
          <p:cNvSpPr>
            <a:spLocks noGrp="1"/>
          </p:cNvSpPr>
          <p:nvPr>
            <p:ph type="sldNum" sz="quarter" idx="12"/>
          </p:nvPr>
        </p:nvSpPr>
        <p:spPr/>
        <p:txBody>
          <a:bodyPr/>
          <a:lstStyle/>
          <a:p>
            <a:pPr>
              <a:defRPr/>
            </a:pPr>
            <a:fld id="{3885AA85-A0C5-4A28-8581-563C6CD99D7E}" type="slidenum">
              <a:rPr lang="fr-BE" smtClean="0"/>
              <a:pPr>
                <a:defRPr/>
              </a:pPr>
              <a:t>39</a:t>
            </a:fld>
            <a:endParaRPr lang="fr-BE"/>
          </a:p>
        </p:txBody>
      </p:sp>
      <p:pic>
        <p:nvPicPr>
          <p:cNvPr id="11266" name="Picture 2"/>
          <p:cNvPicPr>
            <a:picLocks noChangeAspect="1" noChangeArrowheads="1"/>
          </p:cNvPicPr>
          <p:nvPr/>
        </p:nvPicPr>
        <p:blipFill>
          <a:blip r:embed="rId2"/>
          <a:srcRect/>
          <a:stretch>
            <a:fillRect/>
          </a:stretch>
        </p:blipFill>
        <p:spPr bwMode="auto">
          <a:xfrm>
            <a:off x="293943" y="1878742"/>
            <a:ext cx="6564073" cy="4550654"/>
          </a:xfrm>
          <a:prstGeom prst="rect">
            <a:avLst/>
          </a:prstGeom>
          <a:noFill/>
          <a:ln w="9525">
            <a:noFill/>
            <a:miter lim="800000"/>
            <a:headEnd/>
            <a:tailEnd/>
          </a:ln>
          <a:effectLst/>
        </p:spPr>
      </p:pic>
      <p:pic>
        <p:nvPicPr>
          <p:cNvPr id="2050" name="Picture 2"/>
          <p:cNvPicPr>
            <a:picLocks noChangeAspect="1" noChangeArrowheads="1"/>
          </p:cNvPicPr>
          <p:nvPr/>
        </p:nvPicPr>
        <p:blipFill>
          <a:blip r:embed="rId3"/>
          <a:srcRect/>
          <a:stretch>
            <a:fillRect/>
          </a:stretch>
        </p:blipFill>
        <p:spPr bwMode="auto">
          <a:xfrm>
            <a:off x="7358082" y="1857364"/>
            <a:ext cx="1571636" cy="1390294"/>
          </a:xfrm>
          <a:prstGeom prst="rect">
            <a:avLst/>
          </a:prstGeom>
          <a:noFill/>
          <a:ln w="9525">
            <a:noFill/>
            <a:miter lim="800000"/>
            <a:headEnd/>
            <a:tailEnd/>
          </a:ln>
          <a:effectLst/>
        </p:spPr>
      </p:pic>
      <p:sp>
        <p:nvSpPr>
          <p:cNvPr id="9" name="Rectangle à coins arrondis 8"/>
          <p:cNvSpPr/>
          <p:nvPr/>
        </p:nvSpPr>
        <p:spPr>
          <a:xfrm>
            <a:off x="6572264" y="3429000"/>
            <a:ext cx="1571636" cy="1857388"/>
          </a:xfrm>
          <a:prstGeom prst="wedgeRoundRectCallout">
            <a:avLst>
              <a:gd name="adj1" fmla="val -153697"/>
              <a:gd name="adj2" fmla="val -63212"/>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2400" dirty="0" smtClean="0"/>
              <a:t>Plage de cellules analysée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quelques fonctions</a:t>
            </a:r>
            <a:br>
              <a:rPr lang="fr-FR" dirty="0" smtClean="0"/>
            </a:br>
            <a:r>
              <a:rPr lang="fr-FR" dirty="0" smtClean="0"/>
              <a:t>	Dates</a:t>
            </a:r>
            <a:endParaRPr lang="fr-FR" dirty="0"/>
          </a:p>
        </p:txBody>
      </p:sp>
      <p:sp>
        <p:nvSpPr>
          <p:cNvPr id="3" name="Espace réservé du contenu 2"/>
          <p:cNvSpPr>
            <a:spLocks noGrp="1"/>
          </p:cNvSpPr>
          <p:nvPr>
            <p:ph sz="quarter" idx="1"/>
          </p:nvPr>
        </p:nvSpPr>
        <p:spPr>
          <a:xfrm>
            <a:off x="914400" y="1447800"/>
            <a:ext cx="8229600" cy="4572000"/>
          </a:xfrm>
        </p:spPr>
        <p:txBody>
          <a:bodyPr/>
          <a:lstStyle/>
          <a:p>
            <a:r>
              <a:rPr lang="fr-FR" sz="2000" dirty="0" smtClean="0"/>
              <a:t>ANNEE, MOIS, JOUR  : année, mois, jour du mois d’une date</a:t>
            </a:r>
          </a:p>
          <a:p>
            <a:r>
              <a:rPr lang="fr-FR" sz="2000" dirty="0" smtClean="0"/>
              <a:t>JOURSEM : jour de la semaine d’une date</a:t>
            </a:r>
          </a:p>
          <a:p>
            <a:r>
              <a:rPr lang="fr-FR" sz="2000" dirty="0" smtClean="0"/>
              <a:t>AUJOURDHUI   : date du jour</a:t>
            </a:r>
          </a:p>
          <a:p>
            <a:r>
              <a:rPr lang="fr-FR" sz="2000" dirty="0" smtClean="0"/>
              <a:t>MAINTENANT : date et heure du jour</a:t>
            </a:r>
          </a:p>
          <a:p>
            <a:r>
              <a:rPr lang="fr-FR" sz="2000" dirty="0" smtClean="0"/>
              <a:t>DATE   : construire une date avec une année, un mois et un jour</a:t>
            </a:r>
          </a:p>
          <a:p>
            <a:r>
              <a:rPr lang="fr-FR" sz="2000" dirty="0" smtClean="0"/>
              <a:t>FIN.MOIS : date de fin de mois à partir d’une date et un nombre de mois de décalage</a:t>
            </a:r>
          </a:p>
          <a:p>
            <a:r>
              <a:rPr lang="fr-FR" sz="2000" dirty="0" smtClean="0"/>
              <a:t>MOIS.DECALER : date à partir d’une date plus un nombre de mois de décalage</a:t>
            </a:r>
          </a:p>
          <a:p>
            <a:r>
              <a:rPr lang="fr-FR" sz="2000" dirty="0" smtClean="0"/>
              <a:t>NO.SEMAINE : numéro de la semaine d’une date (2 modes)</a:t>
            </a:r>
          </a:p>
          <a:p>
            <a:r>
              <a:rPr lang="fr-FR" sz="2000" dirty="0" smtClean="0"/>
              <a:t>JOURS.OUVRES : entre 2 dates, en tenant compte de jours fériés</a:t>
            </a:r>
            <a:endParaRPr lang="fr-FR" sz="2000" dirty="0"/>
          </a:p>
        </p:txBody>
      </p:sp>
      <p:sp>
        <p:nvSpPr>
          <p:cNvPr id="4" name="Espace réservé de la date 3"/>
          <p:cNvSpPr>
            <a:spLocks noGrp="1"/>
          </p:cNvSpPr>
          <p:nvPr>
            <p:ph type="dt" sz="half" idx="10"/>
          </p:nvPr>
        </p:nvSpPr>
        <p:spPr/>
        <p:txBody>
          <a:bodyPr/>
          <a:lstStyle/>
          <a:p>
            <a:pPr>
              <a:defRPr/>
            </a:pPr>
            <a:r>
              <a:rPr lang="fr-FR" smtClean="0"/>
              <a:t>Modéliser à l'aide d'un tableur (4)</a:t>
            </a:r>
            <a:endParaRPr lang="fr-BE"/>
          </a:p>
        </p:txBody>
      </p:sp>
      <p:sp>
        <p:nvSpPr>
          <p:cNvPr id="5" name="Espace réservé du pied de page 4"/>
          <p:cNvSpPr>
            <a:spLocks noGrp="1"/>
          </p:cNvSpPr>
          <p:nvPr>
            <p:ph type="ftr" sz="quarter" idx="11"/>
          </p:nvPr>
        </p:nvSpPr>
        <p:spPr/>
        <p:txBody>
          <a:bodyPr/>
          <a:lstStyle/>
          <a:p>
            <a:pPr>
              <a:defRPr/>
            </a:pPr>
            <a:endParaRPr lang="fr-BE"/>
          </a:p>
        </p:txBody>
      </p:sp>
      <p:sp>
        <p:nvSpPr>
          <p:cNvPr id="6" name="Espace réservé du numéro de diapositive 5"/>
          <p:cNvSpPr>
            <a:spLocks noGrp="1"/>
          </p:cNvSpPr>
          <p:nvPr>
            <p:ph type="sldNum" sz="quarter" idx="12"/>
          </p:nvPr>
        </p:nvSpPr>
        <p:spPr/>
        <p:txBody>
          <a:bodyPr/>
          <a:lstStyle/>
          <a:p>
            <a:pPr>
              <a:defRPr/>
            </a:pPr>
            <a:fld id="{4E69C514-9E9C-4EBB-B9FF-48FFD5ED74EF}" type="slidenum">
              <a:rPr lang="fr-BE" smtClean="0"/>
              <a:pPr>
                <a:defRPr/>
              </a:pPr>
              <a:t>4</a:t>
            </a:fld>
            <a:endParaRPr lang="fr-BE"/>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re 1"/>
          <p:cNvSpPr>
            <a:spLocks noGrp="1"/>
          </p:cNvSpPr>
          <p:nvPr>
            <p:ph type="title"/>
          </p:nvPr>
        </p:nvSpPr>
        <p:spPr/>
        <p:txBody>
          <a:bodyPr/>
          <a:lstStyle/>
          <a:p>
            <a:r>
              <a:rPr lang="fr-FR" dirty="0" smtClean="0"/>
              <a:t>Outils de synthèse</a:t>
            </a:r>
            <a:br>
              <a:rPr lang="fr-FR" dirty="0" smtClean="0"/>
            </a:br>
            <a:r>
              <a:rPr lang="fr-FR" dirty="0" smtClean="0"/>
              <a:t>	Analyse croisée – 3/5</a:t>
            </a:r>
          </a:p>
        </p:txBody>
      </p:sp>
      <p:sp>
        <p:nvSpPr>
          <p:cNvPr id="12291" name="Espace réservé du contenu 2"/>
          <p:cNvSpPr>
            <a:spLocks noGrp="1"/>
          </p:cNvSpPr>
          <p:nvPr>
            <p:ph sz="quarter" idx="1"/>
          </p:nvPr>
        </p:nvSpPr>
        <p:spPr>
          <a:xfrm>
            <a:off x="914400" y="1447800"/>
            <a:ext cx="8229600" cy="4572000"/>
          </a:xfrm>
        </p:spPr>
        <p:txBody>
          <a:bodyPr/>
          <a:lstStyle/>
          <a:p>
            <a:r>
              <a:rPr lang="fr-FR" sz="2000" dirty="0" smtClean="0"/>
              <a:t>Définir les différents axes d’analyse et les mesures à analyser</a:t>
            </a:r>
          </a:p>
        </p:txBody>
      </p:sp>
      <p:sp>
        <p:nvSpPr>
          <p:cNvPr id="4" name="Espace réservé de la date 3"/>
          <p:cNvSpPr>
            <a:spLocks noGrp="1"/>
          </p:cNvSpPr>
          <p:nvPr>
            <p:ph type="dt" sz="quarter" idx="10"/>
          </p:nvPr>
        </p:nvSpPr>
        <p:spPr/>
        <p:txBody>
          <a:bodyPr/>
          <a:lstStyle/>
          <a:p>
            <a:pPr>
              <a:defRPr/>
            </a:pPr>
            <a:r>
              <a:rPr lang="fr-FR" smtClean="0"/>
              <a:t>Modéliser à l'aide d'un tableur (4)</a:t>
            </a:r>
            <a:endParaRPr lang="fr-BE"/>
          </a:p>
        </p:txBody>
      </p:sp>
      <p:sp>
        <p:nvSpPr>
          <p:cNvPr id="5" name="Espace réservé du pied de page 4"/>
          <p:cNvSpPr>
            <a:spLocks noGrp="1"/>
          </p:cNvSpPr>
          <p:nvPr>
            <p:ph type="ftr" sz="quarter" idx="11"/>
          </p:nvPr>
        </p:nvSpPr>
        <p:spPr/>
        <p:txBody>
          <a:bodyPr/>
          <a:lstStyle/>
          <a:p>
            <a:pPr>
              <a:defRPr/>
            </a:pPr>
            <a:endParaRPr lang="fr-BE"/>
          </a:p>
        </p:txBody>
      </p:sp>
      <p:sp>
        <p:nvSpPr>
          <p:cNvPr id="6" name="Espace réservé du numéro de diapositive 5"/>
          <p:cNvSpPr>
            <a:spLocks noGrp="1"/>
          </p:cNvSpPr>
          <p:nvPr>
            <p:ph type="sldNum" sz="quarter" idx="12"/>
          </p:nvPr>
        </p:nvSpPr>
        <p:spPr/>
        <p:txBody>
          <a:bodyPr/>
          <a:lstStyle/>
          <a:p>
            <a:pPr>
              <a:defRPr/>
            </a:pPr>
            <a:fld id="{3885AA85-A0C5-4A28-8581-563C6CD99D7E}" type="slidenum">
              <a:rPr lang="fr-BE" smtClean="0"/>
              <a:pPr>
                <a:defRPr/>
              </a:pPr>
              <a:t>40</a:t>
            </a:fld>
            <a:endParaRPr lang="fr-BE"/>
          </a:p>
        </p:txBody>
      </p:sp>
      <p:pic>
        <p:nvPicPr>
          <p:cNvPr id="3074" name="Picture 2"/>
          <p:cNvPicPr>
            <a:picLocks noChangeAspect="1" noChangeArrowheads="1"/>
          </p:cNvPicPr>
          <p:nvPr/>
        </p:nvPicPr>
        <p:blipFill>
          <a:blip r:embed="rId2"/>
          <a:srcRect/>
          <a:stretch>
            <a:fillRect/>
          </a:stretch>
        </p:blipFill>
        <p:spPr bwMode="auto">
          <a:xfrm>
            <a:off x="714348" y="1857364"/>
            <a:ext cx="4357718" cy="4891611"/>
          </a:xfrm>
          <a:prstGeom prst="rect">
            <a:avLst/>
          </a:prstGeom>
          <a:noFill/>
          <a:ln w="9525">
            <a:noFill/>
            <a:miter lim="800000"/>
            <a:headEnd/>
            <a:tailEnd/>
          </a:ln>
          <a:effectLst/>
        </p:spPr>
      </p:pic>
      <p:sp>
        <p:nvSpPr>
          <p:cNvPr id="8" name="Rectangle à coins arrondis 7"/>
          <p:cNvSpPr/>
          <p:nvPr/>
        </p:nvSpPr>
        <p:spPr>
          <a:xfrm>
            <a:off x="6357950" y="2000240"/>
            <a:ext cx="2500330" cy="1143008"/>
          </a:xfrm>
          <a:prstGeom prst="wedgeRoundRectCallout">
            <a:avLst>
              <a:gd name="adj1" fmla="val -124165"/>
              <a:gd name="adj2" fmla="val 48210"/>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2400" dirty="0" smtClean="0"/>
              <a:t>Filtre global par pays</a:t>
            </a:r>
          </a:p>
        </p:txBody>
      </p:sp>
      <p:sp>
        <p:nvSpPr>
          <p:cNvPr id="9" name="Rectangle à coins arrondis 8"/>
          <p:cNvSpPr/>
          <p:nvPr/>
        </p:nvSpPr>
        <p:spPr>
          <a:xfrm>
            <a:off x="6572264" y="3643314"/>
            <a:ext cx="2214578" cy="642942"/>
          </a:xfrm>
          <a:prstGeom prst="wedgeRoundRectCallout">
            <a:avLst>
              <a:gd name="adj1" fmla="val -167714"/>
              <a:gd name="adj2" fmla="val 1908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2400" dirty="0" smtClean="0"/>
              <a:t>Les mois en colonnes</a:t>
            </a:r>
          </a:p>
        </p:txBody>
      </p:sp>
      <p:sp>
        <p:nvSpPr>
          <p:cNvPr id="10" name="Rectangle à coins arrondis 9"/>
          <p:cNvSpPr/>
          <p:nvPr/>
        </p:nvSpPr>
        <p:spPr>
          <a:xfrm>
            <a:off x="6572264" y="4643446"/>
            <a:ext cx="2214578" cy="642942"/>
          </a:xfrm>
          <a:prstGeom prst="wedgeRoundRectCallout">
            <a:avLst>
              <a:gd name="adj1" fmla="val -167714"/>
              <a:gd name="adj2" fmla="val 1908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2400" dirty="0" smtClean="0"/>
              <a:t>Les catégories en lignes</a:t>
            </a:r>
          </a:p>
        </p:txBody>
      </p:sp>
      <p:sp>
        <p:nvSpPr>
          <p:cNvPr id="12" name="Rectangle à coins arrondis 11"/>
          <p:cNvSpPr/>
          <p:nvPr/>
        </p:nvSpPr>
        <p:spPr>
          <a:xfrm>
            <a:off x="6000760" y="5500702"/>
            <a:ext cx="2786082" cy="785818"/>
          </a:xfrm>
          <a:prstGeom prst="wedgeRoundRectCallout">
            <a:avLst>
              <a:gd name="adj1" fmla="val -98897"/>
              <a:gd name="adj2" fmla="val -5123"/>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2400" dirty="0" smtClean="0"/>
              <a:t>Calcul de la somme des montants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re 1"/>
          <p:cNvSpPr>
            <a:spLocks noGrp="1"/>
          </p:cNvSpPr>
          <p:nvPr>
            <p:ph type="title"/>
          </p:nvPr>
        </p:nvSpPr>
        <p:spPr/>
        <p:txBody>
          <a:bodyPr/>
          <a:lstStyle/>
          <a:p>
            <a:r>
              <a:rPr lang="fr-FR" dirty="0" smtClean="0"/>
              <a:t>Outils de synthèse</a:t>
            </a:r>
            <a:br>
              <a:rPr lang="fr-FR" dirty="0" smtClean="0"/>
            </a:br>
            <a:r>
              <a:rPr lang="fr-FR" dirty="0" smtClean="0"/>
              <a:t>	Analyse croisée – 4/5</a:t>
            </a:r>
          </a:p>
        </p:txBody>
      </p:sp>
      <p:sp>
        <p:nvSpPr>
          <p:cNvPr id="12291" name="Espace réservé du contenu 2"/>
          <p:cNvSpPr>
            <a:spLocks noGrp="1"/>
          </p:cNvSpPr>
          <p:nvPr>
            <p:ph sz="quarter" idx="1"/>
          </p:nvPr>
        </p:nvSpPr>
        <p:spPr/>
        <p:txBody>
          <a:bodyPr/>
          <a:lstStyle/>
          <a:p>
            <a:r>
              <a:rPr lang="fr-FR" dirty="0" smtClean="0"/>
              <a:t>La construction du tableau est immédiate : les axes peuvent être </a:t>
            </a:r>
            <a:r>
              <a:rPr lang="fr-FR" dirty="0" err="1" smtClean="0"/>
              <a:t>interchangés</a:t>
            </a:r>
            <a:r>
              <a:rPr lang="fr-FR" dirty="0" smtClean="0"/>
              <a:t> par simple glisser/déposer</a:t>
            </a:r>
          </a:p>
        </p:txBody>
      </p:sp>
      <p:sp>
        <p:nvSpPr>
          <p:cNvPr id="4" name="Espace réservé de la date 3"/>
          <p:cNvSpPr>
            <a:spLocks noGrp="1"/>
          </p:cNvSpPr>
          <p:nvPr>
            <p:ph type="dt" sz="quarter" idx="10"/>
          </p:nvPr>
        </p:nvSpPr>
        <p:spPr/>
        <p:txBody>
          <a:bodyPr/>
          <a:lstStyle/>
          <a:p>
            <a:pPr>
              <a:defRPr/>
            </a:pPr>
            <a:r>
              <a:rPr lang="fr-FR" smtClean="0"/>
              <a:t>Modéliser à l'aide d'un tableur (4)</a:t>
            </a:r>
            <a:endParaRPr lang="fr-BE"/>
          </a:p>
        </p:txBody>
      </p:sp>
      <p:sp>
        <p:nvSpPr>
          <p:cNvPr id="5" name="Espace réservé du pied de page 4"/>
          <p:cNvSpPr>
            <a:spLocks noGrp="1"/>
          </p:cNvSpPr>
          <p:nvPr>
            <p:ph type="ftr" sz="quarter" idx="11"/>
          </p:nvPr>
        </p:nvSpPr>
        <p:spPr/>
        <p:txBody>
          <a:bodyPr/>
          <a:lstStyle/>
          <a:p>
            <a:pPr>
              <a:defRPr/>
            </a:pPr>
            <a:endParaRPr lang="fr-BE"/>
          </a:p>
        </p:txBody>
      </p:sp>
      <p:sp>
        <p:nvSpPr>
          <p:cNvPr id="6" name="Espace réservé du numéro de diapositive 5"/>
          <p:cNvSpPr>
            <a:spLocks noGrp="1"/>
          </p:cNvSpPr>
          <p:nvPr>
            <p:ph type="sldNum" sz="quarter" idx="12"/>
          </p:nvPr>
        </p:nvSpPr>
        <p:spPr/>
        <p:txBody>
          <a:bodyPr/>
          <a:lstStyle/>
          <a:p>
            <a:pPr>
              <a:defRPr/>
            </a:pPr>
            <a:fld id="{3885AA85-A0C5-4A28-8581-563C6CD99D7E}" type="slidenum">
              <a:rPr lang="fr-BE" smtClean="0"/>
              <a:pPr>
                <a:defRPr/>
              </a:pPr>
              <a:t>41</a:t>
            </a:fld>
            <a:endParaRPr lang="fr-BE"/>
          </a:p>
        </p:txBody>
      </p:sp>
      <p:pic>
        <p:nvPicPr>
          <p:cNvPr id="13314" name="Picture 2"/>
          <p:cNvPicPr>
            <a:picLocks noChangeAspect="1" noChangeArrowheads="1"/>
          </p:cNvPicPr>
          <p:nvPr/>
        </p:nvPicPr>
        <p:blipFill>
          <a:blip r:embed="rId2"/>
          <a:srcRect/>
          <a:stretch>
            <a:fillRect/>
          </a:stretch>
        </p:blipFill>
        <p:spPr bwMode="auto">
          <a:xfrm>
            <a:off x="222291" y="2852936"/>
            <a:ext cx="8635989" cy="3533625"/>
          </a:xfrm>
          <a:prstGeom prst="rect">
            <a:avLst/>
          </a:prstGeom>
          <a:noFill/>
          <a:ln w="9525">
            <a:noFill/>
            <a:miter lim="800000"/>
            <a:headEnd/>
            <a:tailEnd/>
          </a:ln>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re 1"/>
          <p:cNvSpPr>
            <a:spLocks noGrp="1"/>
          </p:cNvSpPr>
          <p:nvPr>
            <p:ph type="title"/>
          </p:nvPr>
        </p:nvSpPr>
        <p:spPr/>
        <p:txBody>
          <a:bodyPr/>
          <a:lstStyle/>
          <a:p>
            <a:r>
              <a:rPr lang="fr-FR" dirty="0" smtClean="0"/>
              <a:t>Outils de synthèse</a:t>
            </a:r>
            <a:br>
              <a:rPr lang="fr-FR" dirty="0" smtClean="0"/>
            </a:br>
            <a:r>
              <a:rPr lang="fr-FR" dirty="0" smtClean="0"/>
              <a:t>	Analyse croisée – 5/5</a:t>
            </a:r>
          </a:p>
        </p:txBody>
      </p:sp>
      <p:sp>
        <p:nvSpPr>
          <p:cNvPr id="12291" name="Espace réservé du contenu 2"/>
          <p:cNvSpPr>
            <a:spLocks noGrp="1"/>
          </p:cNvSpPr>
          <p:nvPr>
            <p:ph sz="quarter" idx="1"/>
          </p:nvPr>
        </p:nvSpPr>
        <p:spPr/>
        <p:txBody>
          <a:bodyPr/>
          <a:lstStyle/>
          <a:p>
            <a:r>
              <a:rPr lang="fr-FR" dirty="0" smtClean="0"/>
              <a:t>Pour analyser en profondeur une donnée (</a:t>
            </a:r>
            <a:r>
              <a:rPr lang="fr-FR" i="1" dirty="0" smtClean="0"/>
              <a:t>ici CA faible, quels clients sont concernés ?</a:t>
            </a:r>
            <a:r>
              <a:rPr lang="fr-FR" dirty="0" smtClean="0"/>
              <a:t>), double-cliquer sur la cellule ouvre une nouvelle feuille avec le détail des données sources correspondant à cette valeur :</a:t>
            </a:r>
          </a:p>
        </p:txBody>
      </p:sp>
      <p:sp>
        <p:nvSpPr>
          <p:cNvPr id="4" name="Espace réservé de la date 3"/>
          <p:cNvSpPr>
            <a:spLocks noGrp="1"/>
          </p:cNvSpPr>
          <p:nvPr>
            <p:ph type="dt" sz="quarter" idx="10"/>
          </p:nvPr>
        </p:nvSpPr>
        <p:spPr/>
        <p:txBody>
          <a:bodyPr/>
          <a:lstStyle/>
          <a:p>
            <a:pPr>
              <a:defRPr/>
            </a:pPr>
            <a:r>
              <a:rPr lang="fr-FR" smtClean="0"/>
              <a:t>Modéliser à l'aide d'un tableur (4)</a:t>
            </a:r>
            <a:endParaRPr lang="fr-BE"/>
          </a:p>
        </p:txBody>
      </p:sp>
      <p:sp>
        <p:nvSpPr>
          <p:cNvPr id="5" name="Espace réservé du pied de page 4"/>
          <p:cNvSpPr>
            <a:spLocks noGrp="1"/>
          </p:cNvSpPr>
          <p:nvPr>
            <p:ph type="ftr" sz="quarter" idx="11"/>
          </p:nvPr>
        </p:nvSpPr>
        <p:spPr/>
        <p:txBody>
          <a:bodyPr/>
          <a:lstStyle/>
          <a:p>
            <a:pPr>
              <a:defRPr/>
            </a:pPr>
            <a:endParaRPr lang="fr-BE"/>
          </a:p>
        </p:txBody>
      </p:sp>
      <p:sp>
        <p:nvSpPr>
          <p:cNvPr id="6" name="Espace réservé du numéro de diapositive 5"/>
          <p:cNvSpPr>
            <a:spLocks noGrp="1"/>
          </p:cNvSpPr>
          <p:nvPr>
            <p:ph type="sldNum" sz="quarter" idx="12"/>
          </p:nvPr>
        </p:nvSpPr>
        <p:spPr/>
        <p:txBody>
          <a:bodyPr/>
          <a:lstStyle/>
          <a:p>
            <a:pPr>
              <a:defRPr/>
            </a:pPr>
            <a:fld id="{3885AA85-A0C5-4A28-8581-563C6CD99D7E}" type="slidenum">
              <a:rPr lang="fr-BE" smtClean="0"/>
              <a:pPr>
                <a:defRPr/>
              </a:pPr>
              <a:t>42</a:t>
            </a:fld>
            <a:endParaRPr lang="fr-BE"/>
          </a:p>
        </p:txBody>
      </p:sp>
      <p:pic>
        <p:nvPicPr>
          <p:cNvPr id="14338" name="Picture 2"/>
          <p:cNvPicPr>
            <a:picLocks noChangeAspect="1" noChangeArrowheads="1"/>
          </p:cNvPicPr>
          <p:nvPr/>
        </p:nvPicPr>
        <p:blipFill>
          <a:blip r:embed="rId2"/>
          <a:srcRect/>
          <a:stretch>
            <a:fillRect/>
          </a:stretch>
        </p:blipFill>
        <p:spPr bwMode="auto">
          <a:xfrm>
            <a:off x="136462" y="5116776"/>
            <a:ext cx="8858280" cy="1026868"/>
          </a:xfrm>
          <a:prstGeom prst="rect">
            <a:avLst/>
          </a:prstGeom>
          <a:noFill/>
          <a:ln w="9525">
            <a:noFill/>
            <a:miter lim="800000"/>
            <a:headEnd/>
            <a:tailEnd/>
          </a:ln>
          <a:effectLst/>
        </p:spPr>
      </p:pic>
      <p:pic>
        <p:nvPicPr>
          <p:cNvPr id="14339" name="Picture 3"/>
          <p:cNvPicPr>
            <a:picLocks noChangeAspect="1" noChangeArrowheads="1"/>
          </p:cNvPicPr>
          <p:nvPr/>
        </p:nvPicPr>
        <p:blipFill>
          <a:blip r:embed="rId3"/>
          <a:srcRect/>
          <a:stretch>
            <a:fillRect/>
          </a:stretch>
        </p:blipFill>
        <p:spPr bwMode="auto">
          <a:xfrm>
            <a:off x="3002708" y="3143248"/>
            <a:ext cx="3855308" cy="1181106"/>
          </a:xfrm>
          <a:prstGeom prst="rect">
            <a:avLst/>
          </a:prstGeom>
          <a:noFill/>
          <a:ln w="9525">
            <a:noFill/>
            <a:miter lim="800000"/>
            <a:headEnd/>
            <a:tailEnd/>
          </a:ln>
          <a:effectLst/>
        </p:spPr>
      </p:pic>
      <p:sp>
        <p:nvSpPr>
          <p:cNvPr id="9" name="Forme libre 8"/>
          <p:cNvSpPr/>
          <p:nvPr/>
        </p:nvSpPr>
        <p:spPr>
          <a:xfrm>
            <a:off x="4092103" y="3910519"/>
            <a:ext cx="1374842" cy="1303507"/>
          </a:xfrm>
          <a:custGeom>
            <a:avLst/>
            <a:gdLst>
              <a:gd name="connsiteX0" fmla="*/ 1374842 w 1374842"/>
              <a:gd name="connsiteY0" fmla="*/ 0 h 1303507"/>
              <a:gd name="connsiteX1" fmla="*/ 207523 w 1374842"/>
              <a:gd name="connsiteY1" fmla="*/ 817124 h 1303507"/>
              <a:gd name="connsiteX2" fmla="*/ 129701 w 1374842"/>
              <a:gd name="connsiteY2" fmla="*/ 1303507 h 1303507"/>
            </a:gdLst>
            <a:ahLst/>
            <a:cxnLst>
              <a:cxn ang="0">
                <a:pos x="connsiteX0" y="connsiteY0"/>
              </a:cxn>
              <a:cxn ang="0">
                <a:pos x="connsiteX1" y="connsiteY1"/>
              </a:cxn>
              <a:cxn ang="0">
                <a:pos x="connsiteX2" y="connsiteY2"/>
              </a:cxn>
            </a:cxnLst>
            <a:rect l="l" t="t" r="r" b="b"/>
            <a:pathLst>
              <a:path w="1374842" h="1303507">
                <a:moveTo>
                  <a:pt x="1374842" y="0"/>
                </a:moveTo>
                <a:cubicBezTo>
                  <a:pt x="894944" y="299936"/>
                  <a:pt x="415046" y="599873"/>
                  <a:pt x="207523" y="817124"/>
                </a:cubicBezTo>
                <a:cubicBezTo>
                  <a:pt x="0" y="1034375"/>
                  <a:pt x="64850" y="1168941"/>
                  <a:pt x="129701" y="1303507"/>
                </a:cubicBezTo>
              </a:path>
            </a:pathLst>
          </a:custGeom>
          <a:ln>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1"/>
          <p:cNvSpPr>
            <a:spLocks noGrp="1"/>
          </p:cNvSpPr>
          <p:nvPr>
            <p:ph type="title"/>
          </p:nvPr>
        </p:nvSpPr>
        <p:spPr/>
        <p:txBody>
          <a:bodyPr/>
          <a:lstStyle/>
          <a:p>
            <a:pPr eaLnBrk="1" hangingPunct="1"/>
            <a:r>
              <a:rPr lang="fr-FR" dirty="0" smtClean="0"/>
              <a:t>Diagrammes</a:t>
            </a:r>
          </a:p>
        </p:txBody>
      </p:sp>
      <p:sp>
        <p:nvSpPr>
          <p:cNvPr id="3" name="Espace réservé du texte 2"/>
          <p:cNvSpPr>
            <a:spLocks noGrp="1"/>
          </p:cNvSpPr>
          <p:nvPr>
            <p:ph type="body" idx="1"/>
          </p:nvPr>
        </p:nvSpPr>
        <p:spPr/>
        <p:txBody>
          <a:bodyPr/>
          <a:lstStyle/>
          <a:p>
            <a:pPr>
              <a:defRPr/>
            </a:pPr>
            <a:endParaRPr lang="fr-FR" dirty="0"/>
          </a:p>
        </p:txBody>
      </p:sp>
      <p:sp>
        <p:nvSpPr>
          <p:cNvPr id="4" name="Espace réservé de la date 3"/>
          <p:cNvSpPr>
            <a:spLocks noGrp="1"/>
          </p:cNvSpPr>
          <p:nvPr>
            <p:ph type="dt" sz="quarter" idx="10"/>
          </p:nvPr>
        </p:nvSpPr>
        <p:spPr/>
        <p:txBody>
          <a:bodyPr/>
          <a:lstStyle/>
          <a:p>
            <a:pPr>
              <a:defRPr/>
            </a:pPr>
            <a:r>
              <a:rPr lang="fr-FR" smtClean="0"/>
              <a:t>Modéliser à l'aide d'un tableur (4)</a:t>
            </a:r>
            <a:endParaRPr lang="fr-BE"/>
          </a:p>
        </p:txBody>
      </p:sp>
      <p:sp>
        <p:nvSpPr>
          <p:cNvPr id="5" name="Espace réservé du pied de page 4"/>
          <p:cNvSpPr>
            <a:spLocks noGrp="1"/>
          </p:cNvSpPr>
          <p:nvPr>
            <p:ph type="ftr" sz="quarter" idx="11"/>
          </p:nvPr>
        </p:nvSpPr>
        <p:spPr/>
        <p:txBody>
          <a:bodyPr/>
          <a:lstStyle/>
          <a:p>
            <a:pPr>
              <a:defRPr/>
            </a:pPr>
            <a:endParaRPr lang="fr-BE"/>
          </a:p>
        </p:txBody>
      </p:sp>
      <p:sp>
        <p:nvSpPr>
          <p:cNvPr id="6" name="Espace réservé du numéro de diapositive 5"/>
          <p:cNvSpPr>
            <a:spLocks noGrp="1"/>
          </p:cNvSpPr>
          <p:nvPr>
            <p:ph type="sldNum" sz="quarter" idx="12"/>
          </p:nvPr>
        </p:nvSpPr>
        <p:spPr/>
        <p:txBody>
          <a:bodyPr/>
          <a:lstStyle/>
          <a:p>
            <a:pPr>
              <a:defRPr/>
            </a:pPr>
            <a:fld id="{99D90E79-0A03-4C90-8135-41E9D5C17F2D}" type="slidenum">
              <a:rPr lang="fr-BE" smtClean="0"/>
              <a:pPr>
                <a:defRPr/>
              </a:pPr>
              <a:t>43</a:t>
            </a:fld>
            <a:endParaRPr lang="fr-BE"/>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re 1"/>
          <p:cNvSpPr>
            <a:spLocks noGrp="1"/>
          </p:cNvSpPr>
          <p:nvPr>
            <p:ph type="title"/>
          </p:nvPr>
        </p:nvSpPr>
        <p:spPr/>
        <p:txBody>
          <a:bodyPr/>
          <a:lstStyle/>
          <a:p>
            <a:r>
              <a:rPr lang="fr-FR" dirty="0" smtClean="0"/>
              <a:t>Diagrammes</a:t>
            </a:r>
            <a:br>
              <a:rPr lang="fr-FR" dirty="0" smtClean="0"/>
            </a:br>
            <a:r>
              <a:rPr lang="fr-FR" dirty="0" smtClean="0"/>
              <a:t>	</a:t>
            </a:r>
          </a:p>
        </p:txBody>
      </p:sp>
      <p:sp>
        <p:nvSpPr>
          <p:cNvPr id="12291" name="Espace réservé du contenu 2"/>
          <p:cNvSpPr>
            <a:spLocks noGrp="1"/>
          </p:cNvSpPr>
          <p:nvPr>
            <p:ph sz="quarter" idx="1"/>
          </p:nvPr>
        </p:nvSpPr>
        <p:spPr/>
        <p:txBody>
          <a:bodyPr/>
          <a:lstStyle/>
          <a:p>
            <a:r>
              <a:rPr lang="fr-FR" dirty="0" smtClean="0"/>
              <a:t>Les diagrammes illustrent de manière visuelle des ensembles de données </a:t>
            </a:r>
          </a:p>
          <a:p>
            <a:endParaRPr lang="fr-FR" dirty="0" smtClean="0"/>
          </a:p>
          <a:p>
            <a:endParaRPr lang="fr-FR" dirty="0" smtClean="0"/>
          </a:p>
          <a:p>
            <a:r>
              <a:rPr lang="fr-FR" dirty="0" smtClean="0"/>
              <a:t>De nombreuses formes de diagrammes sont proposées, certaines formes étant plus adaptées à représenter une évolution ou une répartition</a:t>
            </a:r>
          </a:p>
          <a:p>
            <a:r>
              <a:rPr lang="fr-FR" dirty="0" smtClean="0"/>
              <a:t>Des courbes de tendances peuvent être calculées et ajoutées automatiquement aux diagrammes (et leurs fonctions mathématiques affichées)</a:t>
            </a:r>
          </a:p>
          <a:p>
            <a:endParaRPr lang="fr-FR" dirty="0" smtClean="0"/>
          </a:p>
        </p:txBody>
      </p:sp>
      <p:sp>
        <p:nvSpPr>
          <p:cNvPr id="4" name="Espace réservé de la date 3"/>
          <p:cNvSpPr>
            <a:spLocks noGrp="1"/>
          </p:cNvSpPr>
          <p:nvPr>
            <p:ph type="dt" sz="quarter" idx="10"/>
          </p:nvPr>
        </p:nvSpPr>
        <p:spPr/>
        <p:txBody>
          <a:bodyPr/>
          <a:lstStyle/>
          <a:p>
            <a:pPr>
              <a:defRPr/>
            </a:pPr>
            <a:r>
              <a:rPr lang="fr-FR" smtClean="0"/>
              <a:t>Modéliser à l'aide d'un tableur (4)</a:t>
            </a:r>
            <a:endParaRPr lang="fr-BE"/>
          </a:p>
        </p:txBody>
      </p:sp>
      <p:sp>
        <p:nvSpPr>
          <p:cNvPr id="5" name="Espace réservé du pied de page 4"/>
          <p:cNvSpPr>
            <a:spLocks noGrp="1"/>
          </p:cNvSpPr>
          <p:nvPr>
            <p:ph type="ftr" sz="quarter" idx="11"/>
          </p:nvPr>
        </p:nvSpPr>
        <p:spPr/>
        <p:txBody>
          <a:bodyPr/>
          <a:lstStyle/>
          <a:p>
            <a:pPr>
              <a:defRPr/>
            </a:pPr>
            <a:endParaRPr lang="fr-BE"/>
          </a:p>
        </p:txBody>
      </p:sp>
      <p:sp>
        <p:nvSpPr>
          <p:cNvPr id="6" name="Espace réservé du numéro de diapositive 5"/>
          <p:cNvSpPr>
            <a:spLocks noGrp="1"/>
          </p:cNvSpPr>
          <p:nvPr>
            <p:ph type="sldNum" sz="quarter" idx="12"/>
          </p:nvPr>
        </p:nvSpPr>
        <p:spPr/>
        <p:txBody>
          <a:bodyPr/>
          <a:lstStyle/>
          <a:p>
            <a:pPr>
              <a:defRPr/>
            </a:pPr>
            <a:fld id="{3885AA85-A0C5-4A28-8581-563C6CD99D7E}" type="slidenum">
              <a:rPr lang="fr-BE" smtClean="0"/>
              <a:pPr>
                <a:defRPr/>
              </a:pPr>
              <a:t>44</a:t>
            </a:fld>
            <a:endParaRPr lang="fr-BE"/>
          </a:p>
        </p:txBody>
      </p:sp>
      <p:sp>
        <p:nvSpPr>
          <p:cNvPr id="7" name="Rectangle à coins arrondis 6"/>
          <p:cNvSpPr/>
          <p:nvPr/>
        </p:nvSpPr>
        <p:spPr>
          <a:xfrm>
            <a:off x="6572264" y="428604"/>
            <a:ext cx="2286016" cy="857256"/>
          </a:xfrm>
          <a:prstGeom prst="wedgeRoundRectCallout">
            <a:avLst>
              <a:gd name="adj1" fmla="val -73277"/>
              <a:gd name="adj2" fmla="val 76722"/>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2000" dirty="0" smtClean="0"/>
              <a:t>« un graphique vaut mille mots »</a:t>
            </a:r>
            <a:endParaRPr lang="fr-FR" sz="2000" dirty="0"/>
          </a:p>
        </p:txBody>
      </p:sp>
      <p:sp>
        <p:nvSpPr>
          <p:cNvPr id="8" name="Rectangle à coins arrondis 7"/>
          <p:cNvSpPr/>
          <p:nvPr/>
        </p:nvSpPr>
        <p:spPr>
          <a:xfrm>
            <a:off x="6572264" y="1857364"/>
            <a:ext cx="2286016" cy="1500198"/>
          </a:xfrm>
          <a:prstGeom prst="wedgeRoundRectCallout">
            <a:avLst>
              <a:gd name="adj1" fmla="val -67944"/>
              <a:gd name="adj2" fmla="val -51954"/>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2000" dirty="0" smtClean="0"/>
              <a:t>« on peut faire dire n’importe quoi à des chiffres » !</a:t>
            </a:r>
            <a:endParaRPr lang="fr-FR" sz="20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re 1"/>
          <p:cNvSpPr>
            <a:spLocks noGrp="1"/>
          </p:cNvSpPr>
          <p:nvPr>
            <p:ph type="title"/>
          </p:nvPr>
        </p:nvSpPr>
        <p:spPr/>
        <p:txBody>
          <a:bodyPr/>
          <a:lstStyle/>
          <a:p>
            <a:r>
              <a:rPr lang="fr-FR" dirty="0" smtClean="0"/>
              <a:t>Diagrammes</a:t>
            </a:r>
            <a:br>
              <a:rPr lang="fr-FR" dirty="0" smtClean="0"/>
            </a:br>
            <a:r>
              <a:rPr lang="fr-FR" dirty="0" smtClean="0"/>
              <a:t>	Types de diagrammes</a:t>
            </a:r>
          </a:p>
        </p:txBody>
      </p:sp>
      <p:sp>
        <p:nvSpPr>
          <p:cNvPr id="12291" name="Espace réservé du contenu 2"/>
          <p:cNvSpPr>
            <a:spLocks noGrp="1"/>
          </p:cNvSpPr>
          <p:nvPr>
            <p:ph sz="quarter" idx="1"/>
          </p:nvPr>
        </p:nvSpPr>
        <p:spPr/>
        <p:txBody>
          <a:bodyPr/>
          <a:lstStyle/>
          <a:p>
            <a:r>
              <a:rPr lang="fr-FR" dirty="0" smtClean="0"/>
              <a:t>Les histogrammes illustrent </a:t>
            </a:r>
          </a:p>
          <a:p>
            <a:pPr lvl="1"/>
            <a:r>
              <a:rPr lang="fr-FR" dirty="0" smtClean="0"/>
              <a:t>une évolution dans le temps (évolution du CA mensuel, évolution du CA annuel)</a:t>
            </a:r>
          </a:p>
          <a:p>
            <a:pPr lvl="1"/>
            <a:r>
              <a:rPr lang="fr-FR" dirty="0" smtClean="0"/>
              <a:t>ou une comparaison de différents éléments (les clients avec leur CA, les produit avec le CA associé)</a:t>
            </a:r>
          </a:p>
          <a:p>
            <a:r>
              <a:rPr lang="fr-FR" dirty="0" smtClean="0"/>
              <a:t>Les courbes illustrent :</a:t>
            </a:r>
          </a:p>
          <a:p>
            <a:pPr lvl="1"/>
            <a:r>
              <a:rPr lang="fr-FR" dirty="0" smtClean="0"/>
              <a:t>Une évolution comparative de différents éléments (évolution du CA annuel France et Export)</a:t>
            </a:r>
          </a:p>
          <a:p>
            <a:r>
              <a:rPr lang="fr-FR" dirty="0" smtClean="0"/>
              <a:t>Diagrammes en secteur</a:t>
            </a:r>
          </a:p>
          <a:p>
            <a:pPr lvl="1"/>
            <a:r>
              <a:rPr lang="fr-FR" dirty="0" smtClean="0"/>
              <a:t>Une comparaison en proportion de différents éléments (parts en pourcentage du CA France  et Export)</a:t>
            </a:r>
          </a:p>
          <a:p>
            <a:endParaRPr lang="fr-FR" dirty="0" smtClean="0"/>
          </a:p>
          <a:p>
            <a:endParaRPr lang="fr-FR" dirty="0" smtClean="0"/>
          </a:p>
          <a:p>
            <a:endParaRPr lang="fr-FR" dirty="0" smtClean="0"/>
          </a:p>
          <a:p>
            <a:endParaRPr lang="fr-FR" dirty="0" smtClean="0"/>
          </a:p>
        </p:txBody>
      </p:sp>
      <p:sp>
        <p:nvSpPr>
          <p:cNvPr id="4" name="Espace réservé de la date 3"/>
          <p:cNvSpPr>
            <a:spLocks noGrp="1"/>
          </p:cNvSpPr>
          <p:nvPr>
            <p:ph type="dt" sz="quarter" idx="10"/>
          </p:nvPr>
        </p:nvSpPr>
        <p:spPr/>
        <p:txBody>
          <a:bodyPr/>
          <a:lstStyle/>
          <a:p>
            <a:pPr>
              <a:defRPr/>
            </a:pPr>
            <a:r>
              <a:rPr lang="fr-FR" smtClean="0"/>
              <a:t>Modéliser à l'aide d'un tableur (4)</a:t>
            </a:r>
            <a:endParaRPr lang="fr-BE"/>
          </a:p>
        </p:txBody>
      </p:sp>
      <p:sp>
        <p:nvSpPr>
          <p:cNvPr id="5" name="Espace réservé du pied de page 4"/>
          <p:cNvSpPr>
            <a:spLocks noGrp="1"/>
          </p:cNvSpPr>
          <p:nvPr>
            <p:ph type="ftr" sz="quarter" idx="11"/>
          </p:nvPr>
        </p:nvSpPr>
        <p:spPr/>
        <p:txBody>
          <a:bodyPr/>
          <a:lstStyle/>
          <a:p>
            <a:pPr>
              <a:defRPr/>
            </a:pPr>
            <a:endParaRPr lang="fr-BE"/>
          </a:p>
        </p:txBody>
      </p:sp>
      <p:sp>
        <p:nvSpPr>
          <p:cNvPr id="6" name="Espace réservé du numéro de diapositive 5"/>
          <p:cNvSpPr>
            <a:spLocks noGrp="1"/>
          </p:cNvSpPr>
          <p:nvPr>
            <p:ph type="sldNum" sz="quarter" idx="12"/>
          </p:nvPr>
        </p:nvSpPr>
        <p:spPr/>
        <p:txBody>
          <a:bodyPr/>
          <a:lstStyle/>
          <a:p>
            <a:pPr>
              <a:defRPr/>
            </a:pPr>
            <a:fld id="{3885AA85-A0C5-4A28-8581-563C6CD99D7E}" type="slidenum">
              <a:rPr lang="fr-BE" smtClean="0"/>
              <a:pPr>
                <a:defRPr/>
              </a:pPr>
              <a:t>45</a:t>
            </a:fld>
            <a:endParaRPr lang="fr-BE"/>
          </a:p>
        </p:txBody>
      </p:sp>
      <p:pic>
        <p:nvPicPr>
          <p:cNvPr id="9218" name="Picture 2"/>
          <p:cNvPicPr>
            <a:picLocks noChangeAspect="1" noChangeArrowheads="1"/>
          </p:cNvPicPr>
          <p:nvPr/>
        </p:nvPicPr>
        <p:blipFill>
          <a:blip r:embed="rId2"/>
          <a:srcRect/>
          <a:stretch>
            <a:fillRect/>
          </a:stretch>
        </p:blipFill>
        <p:spPr bwMode="auto">
          <a:xfrm>
            <a:off x="8001024" y="1583042"/>
            <a:ext cx="1000132" cy="1060140"/>
          </a:xfrm>
          <a:prstGeom prst="rect">
            <a:avLst/>
          </a:prstGeom>
          <a:noFill/>
          <a:ln w="9525">
            <a:noFill/>
            <a:miter lim="800000"/>
            <a:headEnd/>
            <a:tailEnd/>
          </a:ln>
          <a:effectLst/>
        </p:spPr>
      </p:pic>
      <p:pic>
        <p:nvPicPr>
          <p:cNvPr id="9219" name="Picture 3"/>
          <p:cNvPicPr>
            <a:picLocks noChangeAspect="1" noChangeArrowheads="1"/>
          </p:cNvPicPr>
          <p:nvPr/>
        </p:nvPicPr>
        <p:blipFill>
          <a:blip r:embed="rId3"/>
          <a:srcRect/>
          <a:stretch>
            <a:fillRect/>
          </a:stretch>
        </p:blipFill>
        <p:spPr bwMode="auto">
          <a:xfrm>
            <a:off x="7429520" y="3429000"/>
            <a:ext cx="1571604" cy="633333"/>
          </a:xfrm>
          <a:prstGeom prst="rect">
            <a:avLst/>
          </a:prstGeom>
          <a:noFill/>
          <a:ln w="9525">
            <a:noFill/>
            <a:miter lim="800000"/>
            <a:headEnd/>
            <a:tailEnd/>
          </a:ln>
          <a:effectLst/>
        </p:spPr>
      </p:pic>
      <p:pic>
        <p:nvPicPr>
          <p:cNvPr id="9220" name="Picture 4"/>
          <p:cNvPicPr>
            <a:picLocks noChangeAspect="1" noChangeArrowheads="1"/>
          </p:cNvPicPr>
          <p:nvPr/>
        </p:nvPicPr>
        <p:blipFill>
          <a:blip r:embed="rId4"/>
          <a:srcRect/>
          <a:stretch>
            <a:fillRect/>
          </a:stretch>
        </p:blipFill>
        <p:spPr bwMode="auto">
          <a:xfrm>
            <a:off x="7286644" y="4643446"/>
            <a:ext cx="1737372" cy="571504"/>
          </a:xfrm>
          <a:prstGeom prst="rect">
            <a:avLst/>
          </a:prstGeom>
          <a:noFill/>
          <a:ln w="9525">
            <a:noFill/>
            <a:miter lim="800000"/>
            <a:headEnd/>
            <a:tailEnd/>
          </a:ln>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re 1"/>
          <p:cNvSpPr>
            <a:spLocks noGrp="1"/>
          </p:cNvSpPr>
          <p:nvPr>
            <p:ph type="title"/>
          </p:nvPr>
        </p:nvSpPr>
        <p:spPr/>
        <p:txBody>
          <a:bodyPr/>
          <a:lstStyle/>
          <a:p>
            <a:r>
              <a:rPr lang="fr-FR" dirty="0" smtClean="0"/>
              <a:t>Diagrammes</a:t>
            </a:r>
            <a:br>
              <a:rPr lang="fr-FR" dirty="0" smtClean="0"/>
            </a:br>
            <a:r>
              <a:rPr lang="fr-FR" dirty="0" smtClean="0"/>
              <a:t>	Types de diagrammes</a:t>
            </a:r>
          </a:p>
        </p:txBody>
      </p:sp>
      <p:sp>
        <p:nvSpPr>
          <p:cNvPr id="12291" name="Espace réservé du contenu 2"/>
          <p:cNvSpPr>
            <a:spLocks noGrp="1"/>
          </p:cNvSpPr>
          <p:nvPr>
            <p:ph sz="quarter" idx="1"/>
          </p:nvPr>
        </p:nvSpPr>
        <p:spPr/>
        <p:txBody>
          <a:bodyPr/>
          <a:lstStyle/>
          <a:p>
            <a:r>
              <a:rPr lang="fr-FR" sz="2400" dirty="0" smtClean="0"/>
              <a:t>Les diagrammes en barres illustrent </a:t>
            </a:r>
          </a:p>
          <a:p>
            <a:pPr lvl="1"/>
            <a:r>
              <a:rPr lang="fr-FR" sz="2000" dirty="0" smtClean="0"/>
              <a:t>une comparaison de différents éléments (les clients avec leur CA, les produit avec le CA associé) avec les étiquettes longues</a:t>
            </a:r>
          </a:p>
          <a:p>
            <a:r>
              <a:rPr lang="fr-FR" sz="2400" dirty="0" smtClean="0"/>
              <a:t>Les diagrammes en aire illustrent :</a:t>
            </a:r>
          </a:p>
          <a:p>
            <a:pPr lvl="1"/>
            <a:r>
              <a:rPr lang="fr-FR" sz="2000" dirty="0" smtClean="0"/>
              <a:t>Une amplitude de variation de différents éléments sur une période (évolution des CA annuels France et Export cumulés)</a:t>
            </a:r>
          </a:p>
          <a:p>
            <a:r>
              <a:rPr lang="fr-FR" sz="2400" dirty="0" smtClean="0"/>
              <a:t>Les nuages de points illustrent </a:t>
            </a:r>
          </a:p>
          <a:p>
            <a:pPr lvl="1"/>
            <a:r>
              <a:rPr lang="fr-FR" sz="2000" dirty="0" smtClean="0"/>
              <a:t>Une comparaison des distributions de valeurs entre différents éléments (parts en pourcentage du CA France  et Export)</a:t>
            </a:r>
          </a:p>
          <a:p>
            <a:endParaRPr lang="fr-FR" sz="2400" dirty="0" smtClean="0"/>
          </a:p>
          <a:p>
            <a:r>
              <a:rPr lang="fr-FR" sz="2400" dirty="0" smtClean="0"/>
              <a:t>Autres : radar, bulles, anneaux, surface, boursiers (cf. aide)</a:t>
            </a:r>
          </a:p>
          <a:p>
            <a:endParaRPr lang="fr-FR" sz="2400" dirty="0" smtClean="0"/>
          </a:p>
          <a:p>
            <a:endParaRPr lang="fr-FR" sz="2400" dirty="0" smtClean="0"/>
          </a:p>
          <a:p>
            <a:endParaRPr lang="fr-FR" sz="2400" dirty="0" smtClean="0"/>
          </a:p>
          <a:p>
            <a:endParaRPr lang="fr-FR" sz="2400" dirty="0" smtClean="0"/>
          </a:p>
        </p:txBody>
      </p:sp>
      <p:sp>
        <p:nvSpPr>
          <p:cNvPr id="4" name="Espace réservé de la date 3"/>
          <p:cNvSpPr>
            <a:spLocks noGrp="1"/>
          </p:cNvSpPr>
          <p:nvPr>
            <p:ph type="dt" sz="quarter" idx="10"/>
          </p:nvPr>
        </p:nvSpPr>
        <p:spPr/>
        <p:txBody>
          <a:bodyPr/>
          <a:lstStyle/>
          <a:p>
            <a:pPr>
              <a:defRPr/>
            </a:pPr>
            <a:r>
              <a:rPr lang="fr-FR" smtClean="0"/>
              <a:t>Modéliser à l'aide d'un tableur (4)</a:t>
            </a:r>
            <a:endParaRPr lang="fr-BE"/>
          </a:p>
        </p:txBody>
      </p:sp>
      <p:sp>
        <p:nvSpPr>
          <p:cNvPr id="5" name="Espace réservé du pied de page 4"/>
          <p:cNvSpPr>
            <a:spLocks noGrp="1"/>
          </p:cNvSpPr>
          <p:nvPr>
            <p:ph type="ftr" sz="quarter" idx="11"/>
          </p:nvPr>
        </p:nvSpPr>
        <p:spPr/>
        <p:txBody>
          <a:bodyPr/>
          <a:lstStyle/>
          <a:p>
            <a:pPr>
              <a:defRPr/>
            </a:pPr>
            <a:endParaRPr lang="fr-BE"/>
          </a:p>
        </p:txBody>
      </p:sp>
      <p:sp>
        <p:nvSpPr>
          <p:cNvPr id="6" name="Espace réservé du numéro de diapositive 5"/>
          <p:cNvSpPr>
            <a:spLocks noGrp="1"/>
          </p:cNvSpPr>
          <p:nvPr>
            <p:ph type="sldNum" sz="quarter" idx="12"/>
          </p:nvPr>
        </p:nvSpPr>
        <p:spPr/>
        <p:txBody>
          <a:bodyPr/>
          <a:lstStyle/>
          <a:p>
            <a:pPr>
              <a:defRPr/>
            </a:pPr>
            <a:fld id="{3885AA85-A0C5-4A28-8581-563C6CD99D7E}" type="slidenum">
              <a:rPr lang="fr-BE" smtClean="0"/>
              <a:pPr>
                <a:defRPr/>
              </a:pPr>
              <a:t>46</a:t>
            </a:fld>
            <a:endParaRPr lang="fr-BE"/>
          </a:p>
        </p:txBody>
      </p:sp>
      <p:pic>
        <p:nvPicPr>
          <p:cNvPr id="10242" name="Picture 2"/>
          <p:cNvPicPr>
            <a:picLocks noChangeAspect="1" noChangeArrowheads="1"/>
          </p:cNvPicPr>
          <p:nvPr/>
        </p:nvPicPr>
        <p:blipFill>
          <a:blip r:embed="rId2"/>
          <a:srcRect/>
          <a:stretch>
            <a:fillRect/>
          </a:stretch>
        </p:blipFill>
        <p:spPr bwMode="auto">
          <a:xfrm>
            <a:off x="7429520" y="1357298"/>
            <a:ext cx="1571604" cy="565777"/>
          </a:xfrm>
          <a:prstGeom prst="rect">
            <a:avLst/>
          </a:prstGeom>
          <a:noFill/>
          <a:ln w="9525">
            <a:noFill/>
            <a:miter lim="800000"/>
            <a:headEnd/>
            <a:tailEnd/>
          </a:ln>
          <a:effectLst/>
        </p:spPr>
      </p:pic>
      <p:pic>
        <p:nvPicPr>
          <p:cNvPr id="10243" name="Picture 3"/>
          <p:cNvPicPr>
            <a:picLocks noChangeAspect="1" noChangeArrowheads="1"/>
          </p:cNvPicPr>
          <p:nvPr/>
        </p:nvPicPr>
        <p:blipFill>
          <a:blip r:embed="rId3"/>
          <a:srcRect/>
          <a:stretch>
            <a:fillRect/>
          </a:stretch>
        </p:blipFill>
        <p:spPr bwMode="auto">
          <a:xfrm>
            <a:off x="6215074" y="4000504"/>
            <a:ext cx="2795824" cy="500066"/>
          </a:xfrm>
          <a:prstGeom prst="rect">
            <a:avLst/>
          </a:prstGeom>
          <a:noFill/>
          <a:ln w="9525">
            <a:noFill/>
            <a:miter lim="800000"/>
            <a:headEnd/>
            <a:tailEnd/>
          </a:ln>
          <a:effectLst/>
        </p:spPr>
      </p:pic>
      <p:pic>
        <p:nvPicPr>
          <p:cNvPr id="10244" name="Picture 4"/>
          <p:cNvPicPr>
            <a:picLocks noChangeAspect="1" noChangeArrowheads="1"/>
          </p:cNvPicPr>
          <p:nvPr/>
        </p:nvPicPr>
        <p:blipFill>
          <a:blip r:embed="rId4"/>
          <a:srcRect/>
          <a:stretch>
            <a:fillRect/>
          </a:stretch>
        </p:blipFill>
        <p:spPr bwMode="auto">
          <a:xfrm>
            <a:off x="7121855" y="2714620"/>
            <a:ext cx="1874533" cy="571504"/>
          </a:xfrm>
          <a:prstGeom prst="rect">
            <a:avLst/>
          </a:prstGeom>
          <a:noFill/>
          <a:ln w="9525">
            <a:noFill/>
            <a:miter lim="800000"/>
            <a:headEnd/>
            <a:tailEnd/>
          </a:ln>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re 1"/>
          <p:cNvSpPr>
            <a:spLocks noGrp="1"/>
          </p:cNvSpPr>
          <p:nvPr>
            <p:ph type="title"/>
          </p:nvPr>
        </p:nvSpPr>
        <p:spPr/>
        <p:txBody>
          <a:bodyPr/>
          <a:lstStyle/>
          <a:p>
            <a:r>
              <a:rPr lang="fr-FR" dirty="0" smtClean="0"/>
              <a:t>Diagrammes</a:t>
            </a:r>
            <a:br>
              <a:rPr lang="fr-FR" dirty="0" smtClean="0"/>
            </a:br>
            <a:r>
              <a:rPr lang="fr-FR" dirty="0" smtClean="0"/>
              <a:t>	</a:t>
            </a:r>
          </a:p>
        </p:txBody>
      </p:sp>
      <p:sp>
        <p:nvSpPr>
          <p:cNvPr id="12291" name="Espace réservé du contenu 2"/>
          <p:cNvSpPr>
            <a:spLocks noGrp="1"/>
          </p:cNvSpPr>
          <p:nvPr>
            <p:ph sz="quarter" idx="1"/>
          </p:nvPr>
        </p:nvSpPr>
        <p:spPr/>
        <p:txBody>
          <a:bodyPr/>
          <a:lstStyle/>
          <a:p>
            <a:r>
              <a:rPr lang="fr-FR" dirty="0" smtClean="0"/>
              <a:t>Sous Excel : Insertion &gt; Graphiques</a:t>
            </a:r>
          </a:p>
          <a:p>
            <a:r>
              <a:rPr lang="fr-FR" dirty="0" smtClean="0"/>
              <a:t>Pour un type de diagramme :</a:t>
            </a:r>
          </a:p>
          <a:p>
            <a:pPr lvl="1"/>
            <a:r>
              <a:rPr lang="fr-FR" dirty="0" smtClean="0"/>
              <a:t>Définir la plage de données (séries de données)</a:t>
            </a:r>
          </a:p>
          <a:p>
            <a:pPr lvl="1"/>
            <a:r>
              <a:rPr lang="fr-FR" dirty="0" smtClean="0"/>
              <a:t>Définir les noms des séries</a:t>
            </a:r>
          </a:p>
          <a:p>
            <a:pPr lvl="1"/>
            <a:r>
              <a:rPr lang="fr-FR" dirty="0" smtClean="0"/>
              <a:t>Définir les étiquettes associées aux données</a:t>
            </a:r>
          </a:p>
          <a:p>
            <a:endParaRPr lang="fr-FR" dirty="0" smtClean="0"/>
          </a:p>
          <a:p>
            <a:endParaRPr lang="fr-FR" dirty="0" smtClean="0"/>
          </a:p>
        </p:txBody>
      </p:sp>
      <p:sp>
        <p:nvSpPr>
          <p:cNvPr id="4" name="Espace réservé de la date 3"/>
          <p:cNvSpPr>
            <a:spLocks noGrp="1"/>
          </p:cNvSpPr>
          <p:nvPr>
            <p:ph type="dt" sz="quarter" idx="10"/>
          </p:nvPr>
        </p:nvSpPr>
        <p:spPr/>
        <p:txBody>
          <a:bodyPr/>
          <a:lstStyle/>
          <a:p>
            <a:pPr>
              <a:defRPr/>
            </a:pPr>
            <a:r>
              <a:rPr lang="fr-FR" smtClean="0"/>
              <a:t>Modéliser à l'aide d'un tableur (4)</a:t>
            </a:r>
            <a:endParaRPr lang="fr-BE"/>
          </a:p>
        </p:txBody>
      </p:sp>
      <p:sp>
        <p:nvSpPr>
          <p:cNvPr id="5" name="Espace réservé du pied de page 4"/>
          <p:cNvSpPr>
            <a:spLocks noGrp="1"/>
          </p:cNvSpPr>
          <p:nvPr>
            <p:ph type="ftr" sz="quarter" idx="11"/>
          </p:nvPr>
        </p:nvSpPr>
        <p:spPr/>
        <p:txBody>
          <a:bodyPr/>
          <a:lstStyle/>
          <a:p>
            <a:pPr>
              <a:defRPr/>
            </a:pPr>
            <a:endParaRPr lang="fr-BE"/>
          </a:p>
        </p:txBody>
      </p:sp>
      <p:sp>
        <p:nvSpPr>
          <p:cNvPr id="6" name="Espace réservé du numéro de diapositive 5"/>
          <p:cNvSpPr>
            <a:spLocks noGrp="1"/>
          </p:cNvSpPr>
          <p:nvPr>
            <p:ph type="sldNum" sz="quarter" idx="12"/>
          </p:nvPr>
        </p:nvSpPr>
        <p:spPr/>
        <p:txBody>
          <a:bodyPr/>
          <a:lstStyle/>
          <a:p>
            <a:pPr>
              <a:defRPr/>
            </a:pPr>
            <a:fld id="{3885AA85-A0C5-4A28-8581-563C6CD99D7E}" type="slidenum">
              <a:rPr lang="fr-BE" smtClean="0"/>
              <a:pPr>
                <a:defRPr/>
              </a:pPr>
              <a:t>47</a:t>
            </a:fld>
            <a:endParaRPr lang="fr-BE"/>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1"/>
          <p:cNvSpPr>
            <a:spLocks noGrp="1"/>
          </p:cNvSpPr>
          <p:nvPr>
            <p:ph type="title"/>
          </p:nvPr>
        </p:nvSpPr>
        <p:spPr/>
        <p:txBody>
          <a:bodyPr/>
          <a:lstStyle/>
          <a:p>
            <a:pPr eaLnBrk="1" hangingPunct="1"/>
            <a:r>
              <a:rPr lang="fr-FR" dirty="0" smtClean="0"/>
              <a:t>Outils de simulation</a:t>
            </a:r>
          </a:p>
        </p:txBody>
      </p:sp>
      <p:sp>
        <p:nvSpPr>
          <p:cNvPr id="3" name="Espace réservé du texte 2"/>
          <p:cNvSpPr>
            <a:spLocks noGrp="1"/>
          </p:cNvSpPr>
          <p:nvPr>
            <p:ph type="body" idx="1"/>
          </p:nvPr>
        </p:nvSpPr>
        <p:spPr/>
        <p:txBody>
          <a:bodyPr/>
          <a:lstStyle/>
          <a:p>
            <a:pPr>
              <a:defRPr/>
            </a:pPr>
            <a:endParaRPr lang="fr-FR" dirty="0"/>
          </a:p>
        </p:txBody>
      </p:sp>
      <p:sp>
        <p:nvSpPr>
          <p:cNvPr id="4" name="Espace réservé de la date 3"/>
          <p:cNvSpPr>
            <a:spLocks noGrp="1"/>
          </p:cNvSpPr>
          <p:nvPr>
            <p:ph type="dt" sz="quarter" idx="10"/>
          </p:nvPr>
        </p:nvSpPr>
        <p:spPr/>
        <p:txBody>
          <a:bodyPr/>
          <a:lstStyle/>
          <a:p>
            <a:pPr>
              <a:defRPr/>
            </a:pPr>
            <a:r>
              <a:rPr lang="fr-FR" smtClean="0"/>
              <a:t>Modéliser à l'aide d'un tableur (4)</a:t>
            </a:r>
            <a:endParaRPr lang="fr-BE"/>
          </a:p>
        </p:txBody>
      </p:sp>
      <p:sp>
        <p:nvSpPr>
          <p:cNvPr id="5" name="Espace réservé du pied de page 4"/>
          <p:cNvSpPr>
            <a:spLocks noGrp="1"/>
          </p:cNvSpPr>
          <p:nvPr>
            <p:ph type="ftr" sz="quarter" idx="11"/>
          </p:nvPr>
        </p:nvSpPr>
        <p:spPr/>
        <p:txBody>
          <a:bodyPr/>
          <a:lstStyle/>
          <a:p>
            <a:pPr>
              <a:defRPr/>
            </a:pPr>
            <a:endParaRPr lang="fr-BE"/>
          </a:p>
        </p:txBody>
      </p:sp>
      <p:sp>
        <p:nvSpPr>
          <p:cNvPr id="6" name="Espace réservé du numéro de diapositive 5"/>
          <p:cNvSpPr>
            <a:spLocks noGrp="1"/>
          </p:cNvSpPr>
          <p:nvPr>
            <p:ph type="sldNum" sz="quarter" idx="12"/>
          </p:nvPr>
        </p:nvSpPr>
        <p:spPr/>
        <p:txBody>
          <a:bodyPr/>
          <a:lstStyle/>
          <a:p>
            <a:pPr>
              <a:defRPr/>
            </a:pPr>
            <a:fld id="{99D90E79-0A03-4C90-8135-41E9D5C17F2D}" type="slidenum">
              <a:rPr lang="fr-BE" smtClean="0"/>
              <a:pPr>
                <a:defRPr/>
              </a:pPr>
              <a:t>48</a:t>
            </a:fld>
            <a:endParaRPr lang="fr-BE"/>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re 1"/>
          <p:cNvSpPr>
            <a:spLocks noGrp="1"/>
          </p:cNvSpPr>
          <p:nvPr>
            <p:ph type="title"/>
          </p:nvPr>
        </p:nvSpPr>
        <p:spPr/>
        <p:txBody>
          <a:bodyPr/>
          <a:lstStyle/>
          <a:p>
            <a:r>
              <a:rPr lang="fr-FR" dirty="0" smtClean="0"/>
              <a:t>Outils de simulation</a:t>
            </a:r>
            <a:br>
              <a:rPr lang="fr-FR" dirty="0" smtClean="0"/>
            </a:br>
            <a:endParaRPr lang="fr-FR" dirty="0" smtClean="0"/>
          </a:p>
        </p:txBody>
      </p:sp>
      <p:sp>
        <p:nvSpPr>
          <p:cNvPr id="14339" name="Espace réservé du contenu 2"/>
          <p:cNvSpPr>
            <a:spLocks noGrp="1"/>
          </p:cNvSpPr>
          <p:nvPr>
            <p:ph sz="quarter" idx="1"/>
          </p:nvPr>
        </p:nvSpPr>
        <p:spPr/>
        <p:txBody>
          <a:bodyPr/>
          <a:lstStyle/>
          <a:p>
            <a:r>
              <a:rPr lang="fr-FR" dirty="0" smtClean="0"/>
              <a:t>Les données utilisées dans les formules de calcul sont généralement saisies ou obtenues d’une source extérieure de données : des formules de calcul utilisent ces données pour produire les résultats</a:t>
            </a:r>
          </a:p>
          <a:p>
            <a:r>
              <a:rPr lang="fr-FR" dirty="0" smtClean="0"/>
              <a:t>Les outils de simulation permettent </a:t>
            </a:r>
          </a:p>
          <a:p>
            <a:pPr lvl="1"/>
            <a:r>
              <a:rPr lang="fr-FR" dirty="0" smtClean="0"/>
              <a:t>De connaître l’incidence de différentes valeurs de cellules sur le résultat d’un calcul (« </a:t>
            </a:r>
            <a:r>
              <a:rPr lang="fr-FR" dirty="0" err="1" smtClean="0"/>
              <a:t>what</a:t>
            </a:r>
            <a:r>
              <a:rPr lang="fr-FR" dirty="0" smtClean="0"/>
              <a:t> if ? »)</a:t>
            </a:r>
          </a:p>
          <a:p>
            <a:pPr lvl="1"/>
            <a:r>
              <a:rPr lang="fr-FR" dirty="0" smtClean="0"/>
              <a:t>Ou au contraire la découverte des valeurs qui permettent l’obtention d’un résultat ciblé (maximiser, minimiser , atteindre un certain résultat)</a:t>
            </a:r>
          </a:p>
        </p:txBody>
      </p:sp>
      <p:sp>
        <p:nvSpPr>
          <p:cNvPr id="4" name="Espace réservé de la date 3"/>
          <p:cNvSpPr>
            <a:spLocks noGrp="1"/>
          </p:cNvSpPr>
          <p:nvPr>
            <p:ph type="dt" sz="quarter" idx="10"/>
          </p:nvPr>
        </p:nvSpPr>
        <p:spPr/>
        <p:txBody>
          <a:bodyPr/>
          <a:lstStyle/>
          <a:p>
            <a:pPr>
              <a:defRPr/>
            </a:pPr>
            <a:r>
              <a:rPr lang="fr-FR" smtClean="0"/>
              <a:t>Modéliser à l'aide d'un tableur (4)</a:t>
            </a:r>
            <a:endParaRPr lang="fr-BE"/>
          </a:p>
        </p:txBody>
      </p:sp>
      <p:sp>
        <p:nvSpPr>
          <p:cNvPr id="5" name="Espace réservé du pied de page 4"/>
          <p:cNvSpPr>
            <a:spLocks noGrp="1"/>
          </p:cNvSpPr>
          <p:nvPr>
            <p:ph type="ftr" sz="quarter" idx="11"/>
          </p:nvPr>
        </p:nvSpPr>
        <p:spPr/>
        <p:txBody>
          <a:bodyPr/>
          <a:lstStyle/>
          <a:p>
            <a:pPr>
              <a:defRPr/>
            </a:pPr>
            <a:endParaRPr lang="fr-BE"/>
          </a:p>
        </p:txBody>
      </p:sp>
      <p:sp>
        <p:nvSpPr>
          <p:cNvPr id="6" name="Espace réservé du numéro de diapositive 5"/>
          <p:cNvSpPr>
            <a:spLocks noGrp="1"/>
          </p:cNvSpPr>
          <p:nvPr>
            <p:ph type="sldNum" sz="quarter" idx="12"/>
          </p:nvPr>
        </p:nvSpPr>
        <p:spPr/>
        <p:txBody>
          <a:bodyPr/>
          <a:lstStyle/>
          <a:p>
            <a:pPr>
              <a:defRPr/>
            </a:pPr>
            <a:fld id="{82F2C4C0-D10B-4F53-9E93-D796E8300FBE}" type="slidenum">
              <a:rPr lang="fr-BE" smtClean="0"/>
              <a:pPr>
                <a:defRPr/>
              </a:pPr>
              <a:t>49</a:t>
            </a:fld>
            <a:endParaRPr lang="fr-BE"/>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quelques fonctions</a:t>
            </a:r>
            <a:br>
              <a:rPr lang="fr-FR" dirty="0" smtClean="0"/>
            </a:br>
            <a:r>
              <a:rPr lang="fr-FR" dirty="0" smtClean="0"/>
              <a:t>	Textes</a:t>
            </a:r>
            <a:endParaRPr lang="fr-FR" dirty="0"/>
          </a:p>
        </p:txBody>
      </p:sp>
      <p:sp>
        <p:nvSpPr>
          <p:cNvPr id="3" name="Espace réservé du contenu 2"/>
          <p:cNvSpPr>
            <a:spLocks noGrp="1"/>
          </p:cNvSpPr>
          <p:nvPr>
            <p:ph sz="quarter" idx="1"/>
          </p:nvPr>
        </p:nvSpPr>
        <p:spPr>
          <a:xfrm>
            <a:off x="914400" y="1447800"/>
            <a:ext cx="8229600" cy="4572000"/>
          </a:xfrm>
        </p:spPr>
        <p:txBody>
          <a:bodyPr/>
          <a:lstStyle/>
          <a:p>
            <a:r>
              <a:rPr lang="fr-FR" sz="2000" dirty="0" smtClean="0"/>
              <a:t>MINUSCULE, MAJUSCULE, NOMPROPRE : conversions minuscule/majuscules ou 1</a:t>
            </a:r>
            <a:r>
              <a:rPr lang="fr-FR" sz="2000" baseline="30000" dirty="0" smtClean="0"/>
              <a:t>ère</a:t>
            </a:r>
            <a:r>
              <a:rPr lang="fr-FR" sz="2000" dirty="0" smtClean="0"/>
              <a:t> lettres en majuscules</a:t>
            </a:r>
          </a:p>
          <a:p>
            <a:pPr marL="273050" lvl="1" indent="-273050">
              <a:spcBef>
                <a:spcPts val="575"/>
              </a:spcBef>
              <a:buClr>
                <a:schemeClr val="accent1"/>
              </a:buClr>
            </a:pPr>
            <a:r>
              <a:rPr lang="fr-FR" sz="1800" dirty="0" smtClean="0"/>
              <a:t>CHERCHE , TROUVE: position d’une chaîne dans une sous-chaîne (le 1</a:t>
            </a:r>
            <a:r>
              <a:rPr lang="fr-FR" sz="1800" baseline="30000" dirty="0" smtClean="0"/>
              <a:t>er</a:t>
            </a:r>
            <a:r>
              <a:rPr lang="fr-FR" sz="1800" dirty="0" smtClean="0"/>
              <a:t> insensible à la casse, le 2</a:t>
            </a:r>
            <a:r>
              <a:rPr lang="fr-FR" sz="1800" baseline="30000" dirty="0" smtClean="0"/>
              <a:t>nd</a:t>
            </a:r>
            <a:r>
              <a:rPr lang="fr-FR" sz="1800" dirty="0" smtClean="0"/>
              <a:t> sensible à la casse)</a:t>
            </a:r>
          </a:p>
          <a:p>
            <a:r>
              <a:rPr lang="fr-FR" sz="2000" dirty="0" smtClean="0"/>
              <a:t>GAUCHE, DROITE, STXT : récupérer un certain nombre de  caractères à partir de la gauche, de la droite ou d’une position précisée dans une chaîne</a:t>
            </a:r>
          </a:p>
          <a:p>
            <a:r>
              <a:rPr lang="fr-FR" sz="2000" dirty="0" smtClean="0"/>
              <a:t>REPT : répéter un texte un certain nombre de fois</a:t>
            </a:r>
          </a:p>
          <a:p>
            <a:r>
              <a:rPr lang="fr-FR" sz="2000" dirty="0" smtClean="0"/>
              <a:t>CONCATENER : mettre plusieurs chaines bout à bout (comme opérateur ‘&amp;’)</a:t>
            </a:r>
          </a:p>
          <a:p>
            <a:r>
              <a:rPr lang="fr-FR" sz="2000" dirty="0" smtClean="0"/>
              <a:t>CNUM : convertir une chaine en nombre</a:t>
            </a:r>
          </a:p>
          <a:p>
            <a:r>
              <a:rPr lang="fr-FR" sz="2000" dirty="0" smtClean="0"/>
              <a:t>CTXT : convertir un texte en nombre (arrondi, mise en forme)</a:t>
            </a:r>
          </a:p>
        </p:txBody>
      </p:sp>
      <p:sp>
        <p:nvSpPr>
          <p:cNvPr id="4" name="Espace réservé de la date 3"/>
          <p:cNvSpPr>
            <a:spLocks noGrp="1"/>
          </p:cNvSpPr>
          <p:nvPr>
            <p:ph type="dt" sz="half" idx="10"/>
          </p:nvPr>
        </p:nvSpPr>
        <p:spPr/>
        <p:txBody>
          <a:bodyPr/>
          <a:lstStyle/>
          <a:p>
            <a:pPr>
              <a:defRPr/>
            </a:pPr>
            <a:r>
              <a:rPr lang="fr-FR" smtClean="0"/>
              <a:t>Modéliser à l'aide d'un tableur (4)</a:t>
            </a:r>
            <a:endParaRPr lang="fr-BE" dirty="0"/>
          </a:p>
        </p:txBody>
      </p:sp>
      <p:sp>
        <p:nvSpPr>
          <p:cNvPr id="5" name="Espace réservé du pied de page 4"/>
          <p:cNvSpPr>
            <a:spLocks noGrp="1"/>
          </p:cNvSpPr>
          <p:nvPr>
            <p:ph type="ftr" sz="quarter" idx="11"/>
          </p:nvPr>
        </p:nvSpPr>
        <p:spPr/>
        <p:txBody>
          <a:bodyPr/>
          <a:lstStyle/>
          <a:p>
            <a:pPr>
              <a:defRPr/>
            </a:pPr>
            <a:endParaRPr lang="fr-BE"/>
          </a:p>
        </p:txBody>
      </p:sp>
      <p:sp>
        <p:nvSpPr>
          <p:cNvPr id="6" name="Espace réservé du numéro de diapositive 5"/>
          <p:cNvSpPr>
            <a:spLocks noGrp="1"/>
          </p:cNvSpPr>
          <p:nvPr>
            <p:ph type="sldNum" sz="quarter" idx="12"/>
          </p:nvPr>
        </p:nvSpPr>
        <p:spPr/>
        <p:txBody>
          <a:bodyPr/>
          <a:lstStyle/>
          <a:p>
            <a:pPr>
              <a:defRPr/>
            </a:pPr>
            <a:fld id="{4E69C514-9E9C-4EBB-B9FF-48FFD5ED74EF}" type="slidenum">
              <a:rPr lang="fr-BE" smtClean="0"/>
              <a:pPr>
                <a:defRPr/>
              </a:pPr>
              <a:t>5</a:t>
            </a:fld>
            <a:endParaRPr lang="fr-BE"/>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re 1"/>
          <p:cNvSpPr>
            <a:spLocks noGrp="1"/>
          </p:cNvSpPr>
          <p:nvPr>
            <p:ph type="title"/>
          </p:nvPr>
        </p:nvSpPr>
        <p:spPr/>
        <p:txBody>
          <a:bodyPr/>
          <a:lstStyle/>
          <a:p>
            <a:r>
              <a:rPr lang="fr-FR" dirty="0" smtClean="0"/>
              <a:t>Outils de simulation</a:t>
            </a:r>
            <a:br>
              <a:rPr lang="fr-FR" dirty="0" smtClean="0"/>
            </a:br>
            <a:r>
              <a:rPr lang="fr-FR" dirty="0" smtClean="0"/>
              <a:t>	Valeur cible – 1/2</a:t>
            </a:r>
          </a:p>
        </p:txBody>
      </p:sp>
      <p:sp>
        <p:nvSpPr>
          <p:cNvPr id="14339" name="Espace réservé du contenu 2"/>
          <p:cNvSpPr>
            <a:spLocks noGrp="1"/>
          </p:cNvSpPr>
          <p:nvPr>
            <p:ph sz="quarter" idx="1"/>
          </p:nvPr>
        </p:nvSpPr>
        <p:spPr>
          <a:xfrm>
            <a:off x="914400" y="1447800"/>
            <a:ext cx="8229600" cy="4572000"/>
          </a:xfrm>
        </p:spPr>
        <p:txBody>
          <a:bodyPr/>
          <a:lstStyle/>
          <a:p>
            <a:r>
              <a:rPr lang="fr-FR" dirty="0" smtClean="0"/>
              <a:t>L’outil valeur cible permet la recherche d’un résultat déterminé (</a:t>
            </a:r>
            <a:r>
              <a:rPr lang="fr-FR" i="1" dirty="0" smtClean="0"/>
              <a:t>valeur cible</a:t>
            </a:r>
            <a:r>
              <a:rPr lang="fr-FR" dirty="0" smtClean="0"/>
              <a:t>) dans une cellule calculée en ajustant la valeur d’une des cellules utilisées (directement ou pas) dans la formule de calcul.</a:t>
            </a:r>
          </a:p>
        </p:txBody>
      </p:sp>
      <p:sp>
        <p:nvSpPr>
          <p:cNvPr id="4" name="Espace réservé de la date 3"/>
          <p:cNvSpPr>
            <a:spLocks noGrp="1"/>
          </p:cNvSpPr>
          <p:nvPr>
            <p:ph type="dt" sz="quarter" idx="10"/>
          </p:nvPr>
        </p:nvSpPr>
        <p:spPr/>
        <p:txBody>
          <a:bodyPr/>
          <a:lstStyle/>
          <a:p>
            <a:pPr>
              <a:defRPr/>
            </a:pPr>
            <a:r>
              <a:rPr lang="fr-FR" smtClean="0"/>
              <a:t>Modéliser à l'aide d'un tableur (4)</a:t>
            </a:r>
            <a:endParaRPr lang="fr-BE"/>
          </a:p>
        </p:txBody>
      </p:sp>
      <p:sp>
        <p:nvSpPr>
          <p:cNvPr id="5" name="Espace réservé du pied de page 4"/>
          <p:cNvSpPr>
            <a:spLocks noGrp="1"/>
          </p:cNvSpPr>
          <p:nvPr>
            <p:ph type="ftr" sz="quarter" idx="11"/>
          </p:nvPr>
        </p:nvSpPr>
        <p:spPr/>
        <p:txBody>
          <a:bodyPr/>
          <a:lstStyle/>
          <a:p>
            <a:pPr>
              <a:defRPr/>
            </a:pPr>
            <a:endParaRPr lang="fr-BE"/>
          </a:p>
        </p:txBody>
      </p:sp>
      <p:sp>
        <p:nvSpPr>
          <p:cNvPr id="6" name="Espace réservé du numéro de diapositive 5"/>
          <p:cNvSpPr>
            <a:spLocks noGrp="1"/>
          </p:cNvSpPr>
          <p:nvPr>
            <p:ph type="sldNum" sz="quarter" idx="12"/>
          </p:nvPr>
        </p:nvSpPr>
        <p:spPr/>
        <p:txBody>
          <a:bodyPr/>
          <a:lstStyle/>
          <a:p>
            <a:pPr>
              <a:defRPr/>
            </a:pPr>
            <a:fld id="{82F2C4C0-D10B-4F53-9E93-D796E8300FBE}" type="slidenum">
              <a:rPr lang="fr-BE" smtClean="0"/>
              <a:pPr>
                <a:defRPr/>
              </a:pPr>
              <a:t>50</a:t>
            </a:fld>
            <a:endParaRPr lang="fr-BE"/>
          </a:p>
        </p:txBody>
      </p:sp>
      <p:pic>
        <p:nvPicPr>
          <p:cNvPr id="1026" name="Picture 2"/>
          <p:cNvPicPr>
            <a:picLocks noChangeAspect="1" noChangeArrowheads="1"/>
          </p:cNvPicPr>
          <p:nvPr/>
        </p:nvPicPr>
        <p:blipFill>
          <a:blip r:embed="rId2"/>
          <a:srcRect/>
          <a:stretch>
            <a:fillRect/>
          </a:stretch>
        </p:blipFill>
        <p:spPr bwMode="auto">
          <a:xfrm>
            <a:off x="428596" y="3083489"/>
            <a:ext cx="6000792" cy="3417345"/>
          </a:xfrm>
          <a:prstGeom prst="rect">
            <a:avLst/>
          </a:prstGeom>
          <a:noFill/>
          <a:ln w="9525">
            <a:noFill/>
            <a:miter lim="800000"/>
            <a:headEnd/>
            <a:tailEnd/>
          </a:ln>
          <a:effectLst/>
        </p:spPr>
      </p:pic>
      <p:sp>
        <p:nvSpPr>
          <p:cNvPr id="8" name="Rectangle à coins arrondis 7"/>
          <p:cNvSpPr/>
          <p:nvPr/>
        </p:nvSpPr>
        <p:spPr>
          <a:xfrm>
            <a:off x="5929322" y="3929066"/>
            <a:ext cx="2928958" cy="2214578"/>
          </a:xfrm>
          <a:prstGeom prst="wedgeRoundRectCallout">
            <a:avLst>
              <a:gd name="adj1" fmla="val -100709"/>
              <a:gd name="adj2" fmla="val -19473"/>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2000" b="1" dirty="0" smtClean="0"/>
              <a:t>Quelle est la valeur de la moyenne d’expression française pour atteindre 10 en moyenne générale ?</a:t>
            </a:r>
            <a:endParaRPr lang="fr-FR" sz="2000" b="1" dirty="0"/>
          </a:p>
        </p:txBody>
      </p:sp>
      <p:sp>
        <p:nvSpPr>
          <p:cNvPr id="9" name="Rectangle à coins arrondis 8"/>
          <p:cNvSpPr/>
          <p:nvPr/>
        </p:nvSpPr>
        <p:spPr>
          <a:xfrm>
            <a:off x="5929322" y="3929066"/>
            <a:ext cx="2928958" cy="2214578"/>
          </a:xfrm>
          <a:prstGeom prst="wedgeRoundRectCallout">
            <a:avLst>
              <a:gd name="adj1" fmla="val -99381"/>
              <a:gd name="adj2" fmla="val 57836"/>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2000" b="1" dirty="0" smtClean="0"/>
              <a:t>Quelle est la valeur de la moyenne d’expression française pour atteindre 10 en moyenne générale ?</a:t>
            </a:r>
            <a:endParaRPr lang="fr-FR" sz="2000" b="1"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re 1"/>
          <p:cNvSpPr>
            <a:spLocks noGrp="1"/>
          </p:cNvSpPr>
          <p:nvPr>
            <p:ph type="title"/>
          </p:nvPr>
        </p:nvSpPr>
        <p:spPr/>
        <p:txBody>
          <a:bodyPr/>
          <a:lstStyle/>
          <a:p>
            <a:r>
              <a:rPr lang="fr-FR" dirty="0" smtClean="0"/>
              <a:t>Outils de simulation</a:t>
            </a:r>
            <a:br>
              <a:rPr lang="fr-FR" dirty="0" smtClean="0"/>
            </a:br>
            <a:r>
              <a:rPr lang="fr-FR" dirty="0" smtClean="0"/>
              <a:t>	Valeur cible – 2/2</a:t>
            </a:r>
          </a:p>
        </p:txBody>
      </p:sp>
      <p:sp>
        <p:nvSpPr>
          <p:cNvPr id="14339" name="Espace réservé du contenu 2"/>
          <p:cNvSpPr>
            <a:spLocks noGrp="1"/>
          </p:cNvSpPr>
          <p:nvPr>
            <p:ph sz="quarter" idx="1"/>
          </p:nvPr>
        </p:nvSpPr>
        <p:spPr>
          <a:xfrm>
            <a:off x="914400" y="1447800"/>
            <a:ext cx="8229600" cy="4572000"/>
          </a:xfrm>
        </p:spPr>
        <p:txBody>
          <a:bodyPr/>
          <a:lstStyle/>
          <a:p>
            <a:r>
              <a:rPr lang="fr-FR" sz="2400" dirty="0" smtClean="0"/>
              <a:t>Avec Excel : Données &gt; Analyse de scénarios &gt; Valeur cible</a:t>
            </a:r>
          </a:p>
        </p:txBody>
      </p:sp>
      <p:sp>
        <p:nvSpPr>
          <p:cNvPr id="4" name="Espace réservé de la date 3"/>
          <p:cNvSpPr>
            <a:spLocks noGrp="1"/>
          </p:cNvSpPr>
          <p:nvPr>
            <p:ph type="dt" sz="quarter" idx="10"/>
          </p:nvPr>
        </p:nvSpPr>
        <p:spPr/>
        <p:txBody>
          <a:bodyPr/>
          <a:lstStyle/>
          <a:p>
            <a:pPr>
              <a:defRPr/>
            </a:pPr>
            <a:r>
              <a:rPr lang="fr-FR" smtClean="0"/>
              <a:t>Modéliser à l'aide d'un tableur (4)</a:t>
            </a:r>
            <a:endParaRPr lang="fr-BE"/>
          </a:p>
        </p:txBody>
      </p:sp>
      <p:sp>
        <p:nvSpPr>
          <p:cNvPr id="5" name="Espace réservé du pied de page 4"/>
          <p:cNvSpPr>
            <a:spLocks noGrp="1"/>
          </p:cNvSpPr>
          <p:nvPr>
            <p:ph type="ftr" sz="quarter" idx="11"/>
          </p:nvPr>
        </p:nvSpPr>
        <p:spPr/>
        <p:txBody>
          <a:bodyPr/>
          <a:lstStyle/>
          <a:p>
            <a:pPr>
              <a:defRPr/>
            </a:pPr>
            <a:endParaRPr lang="fr-BE"/>
          </a:p>
        </p:txBody>
      </p:sp>
      <p:sp>
        <p:nvSpPr>
          <p:cNvPr id="6" name="Espace réservé du numéro de diapositive 5"/>
          <p:cNvSpPr>
            <a:spLocks noGrp="1"/>
          </p:cNvSpPr>
          <p:nvPr>
            <p:ph type="sldNum" sz="quarter" idx="12"/>
          </p:nvPr>
        </p:nvSpPr>
        <p:spPr/>
        <p:txBody>
          <a:bodyPr/>
          <a:lstStyle/>
          <a:p>
            <a:pPr>
              <a:defRPr/>
            </a:pPr>
            <a:fld id="{82F2C4C0-D10B-4F53-9E93-D796E8300FBE}" type="slidenum">
              <a:rPr lang="fr-BE" smtClean="0"/>
              <a:pPr>
                <a:defRPr/>
              </a:pPr>
              <a:t>51</a:t>
            </a:fld>
            <a:endParaRPr lang="fr-BE"/>
          </a:p>
        </p:txBody>
      </p:sp>
      <p:pic>
        <p:nvPicPr>
          <p:cNvPr id="2051" name="Picture 3"/>
          <p:cNvPicPr>
            <a:picLocks noChangeAspect="1" noChangeArrowheads="1"/>
          </p:cNvPicPr>
          <p:nvPr/>
        </p:nvPicPr>
        <p:blipFill>
          <a:blip r:embed="rId2"/>
          <a:srcRect/>
          <a:stretch>
            <a:fillRect/>
          </a:stretch>
        </p:blipFill>
        <p:spPr bwMode="auto">
          <a:xfrm>
            <a:off x="285720" y="1857364"/>
            <a:ext cx="3651047" cy="2286016"/>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a:srcRect/>
          <a:stretch>
            <a:fillRect/>
          </a:stretch>
        </p:blipFill>
        <p:spPr bwMode="auto">
          <a:xfrm>
            <a:off x="285720" y="4143380"/>
            <a:ext cx="3925930" cy="2247912"/>
          </a:xfrm>
          <a:prstGeom prst="rect">
            <a:avLst/>
          </a:prstGeom>
          <a:noFill/>
          <a:ln w="9525">
            <a:noFill/>
            <a:miter lim="800000"/>
            <a:headEnd/>
            <a:tailEnd/>
          </a:ln>
          <a:effectLst/>
        </p:spPr>
      </p:pic>
      <p:pic>
        <p:nvPicPr>
          <p:cNvPr id="2053" name="Picture 5"/>
          <p:cNvPicPr>
            <a:picLocks noChangeAspect="1" noChangeArrowheads="1"/>
          </p:cNvPicPr>
          <p:nvPr/>
        </p:nvPicPr>
        <p:blipFill>
          <a:blip r:embed="rId4"/>
          <a:srcRect/>
          <a:stretch>
            <a:fillRect/>
          </a:stretch>
        </p:blipFill>
        <p:spPr bwMode="auto">
          <a:xfrm>
            <a:off x="2928926" y="2416090"/>
            <a:ext cx="6000792" cy="3463872"/>
          </a:xfrm>
          <a:prstGeom prst="rect">
            <a:avLst/>
          </a:prstGeom>
          <a:noFill/>
          <a:ln w="9525">
            <a:noFill/>
            <a:miter lim="800000"/>
            <a:headEnd/>
            <a:tailEnd/>
          </a:ln>
          <a:effectLst/>
        </p:spPr>
      </p:pic>
      <p:sp>
        <p:nvSpPr>
          <p:cNvPr id="13" name="Flèche courbée vers la gauche 12"/>
          <p:cNvSpPr/>
          <p:nvPr/>
        </p:nvSpPr>
        <p:spPr>
          <a:xfrm flipH="1">
            <a:off x="71406" y="3857628"/>
            <a:ext cx="714380" cy="92869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5" name="Flèche vers le bas 14"/>
          <p:cNvSpPr/>
          <p:nvPr/>
        </p:nvSpPr>
        <p:spPr>
          <a:xfrm rot="13500000">
            <a:off x="2585787" y="4732525"/>
            <a:ext cx="466885" cy="14598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à coins arrondis 15"/>
          <p:cNvSpPr/>
          <p:nvPr/>
        </p:nvSpPr>
        <p:spPr>
          <a:xfrm>
            <a:off x="7215206" y="2857496"/>
            <a:ext cx="1785950" cy="3571900"/>
          </a:xfrm>
          <a:prstGeom prst="wedgeRoundRectCallout">
            <a:avLst>
              <a:gd name="adj1" fmla="val -66939"/>
              <a:gd name="adj2" fmla="val -17113"/>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2000" b="1" dirty="0" smtClean="0"/>
              <a:t>Une moyenne de 9 en expression française permet d’obtenir une moyenne de 10</a:t>
            </a:r>
            <a:endParaRPr lang="fr-FR" sz="2000" b="1" dirty="0"/>
          </a:p>
        </p:txBody>
      </p:sp>
      <p:sp>
        <p:nvSpPr>
          <p:cNvPr id="17" name="Rectangle à coins arrondis 16"/>
          <p:cNvSpPr/>
          <p:nvPr/>
        </p:nvSpPr>
        <p:spPr>
          <a:xfrm>
            <a:off x="7215206" y="2857496"/>
            <a:ext cx="1785950" cy="3571900"/>
          </a:xfrm>
          <a:prstGeom prst="wedgeRoundRectCallout">
            <a:avLst>
              <a:gd name="adj1" fmla="val -64760"/>
              <a:gd name="adj2" fmla="val 25372"/>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2000" b="1" dirty="0" smtClean="0"/>
              <a:t>La moyenne de 9 en </a:t>
            </a:r>
            <a:r>
              <a:rPr lang="fr-FR" sz="2000" b="1" dirty="0" err="1" smtClean="0"/>
              <a:t>Exp.Fr.</a:t>
            </a:r>
            <a:r>
              <a:rPr lang="fr-FR" sz="2000" b="1" dirty="0" smtClean="0"/>
              <a:t> nous permet de cibler une moyenne générale de 10</a:t>
            </a:r>
            <a:endParaRPr lang="fr-FR" sz="2000" b="1" dirty="0"/>
          </a:p>
        </p:txBody>
      </p:sp>
      <p:pic>
        <p:nvPicPr>
          <p:cNvPr id="4098" name="Picture 2"/>
          <p:cNvPicPr>
            <a:picLocks noChangeAspect="1" noChangeArrowheads="1"/>
          </p:cNvPicPr>
          <p:nvPr/>
        </p:nvPicPr>
        <p:blipFill>
          <a:blip r:embed="rId5"/>
          <a:srcRect/>
          <a:stretch>
            <a:fillRect/>
          </a:stretch>
        </p:blipFill>
        <p:spPr bwMode="auto">
          <a:xfrm>
            <a:off x="7786710" y="642918"/>
            <a:ext cx="1143008" cy="840447"/>
          </a:xfrm>
          <a:prstGeom prst="rect">
            <a:avLst/>
          </a:prstGeom>
          <a:noFill/>
          <a:ln w="9525">
            <a:noFill/>
            <a:miter lim="800000"/>
            <a:headEnd/>
            <a:tailEnd/>
          </a:ln>
          <a:effec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re 1"/>
          <p:cNvSpPr>
            <a:spLocks noGrp="1"/>
          </p:cNvSpPr>
          <p:nvPr>
            <p:ph type="title"/>
          </p:nvPr>
        </p:nvSpPr>
        <p:spPr/>
        <p:txBody>
          <a:bodyPr/>
          <a:lstStyle/>
          <a:p>
            <a:r>
              <a:rPr lang="fr-FR" dirty="0" smtClean="0"/>
              <a:t>Outils de simulation</a:t>
            </a:r>
            <a:br>
              <a:rPr lang="fr-FR" dirty="0" smtClean="0"/>
            </a:br>
            <a:r>
              <a:rPr lang="fr-FR" dirty="0" smtClean="0"/>
              <a:t>	Scénario – 1/4</a:t>
            </a:r>
          </a:p>
        </p:txBody>
      </p:sp>
      <p:sp>
        <p:nvSpPr>
          <p:cNvPr id="14339" name="Espace réservé du contenu 2"/>
          <p:cNvSpPr>
            <a:spLocks noGrp="1"/>
          </p:cNvSpPr>
          <p:nvPr>
            <p:ph sz="quarter" idx="1"/>
          </p:nvPr>
        </p:nvSpPr>
        <p:spPr>
          <a:xfrm>
            <a:off x="914400" y="1447800"/>
            <a:ext cx="8229600" cy="4572000"/>
          </a:xfrm>
        </p:spPr>
        <p:txBody>
          <a:bodyPr/>
          <a:lstStyle/>
          <a:p>
            <a:r>
              <a:rPr lang="fr-FR" sz="2400" dirty="0" smtClean="0"/>
              <a:t>L’outil scénario permet d’établir des jeux de valeurs différentes pour des cellules utilisées dans des formules (</a:t>
            </a:r>
            <a:r>
              <a:rPr lang="fr-FR" sz="2400" i="1" dirty="0" smtClean="0"/>
              <a:t>chaque jeu constitue un scénario)</a:t>
            </a:r>
            <a:r>
              <a:rPr lang="fr-FR" sz="2400" dirty="0" smtClean="0"/>
              <a:t>, de tester ces jeux afin d’en évaluer l’impact</a:t>
            </a:r>
          </a:p>
        </p:txBody>
      </p:sp>
      <p:sp>
        <p:nvSpPr>
          <p:cNvPr id="4" name="Espace réservé de la date 3"/>
          <p:cNvSpPr>
            <a:spLocks noGrp="1"/>
          </p:cNvSpPr>
          <p:nvPr>
            <p:ph type="dt" sz="quarter" idx="10"/>
          </p:nvPr>
        </p:nvSpPr>
        <p:spPr/>
        <p:txBody>
          <a:bodyPr/>
          <a:lstStyle/>
          <a:p>
            <a:pPr>
              <a:defRPr/>
            </a:pPr>
            <a:r>
              <a:rPr lang="fr-FR" smtClean="0"/>
              <a:t>Modéliser à l'aide d'un tableur (4)</a:t>
            </a:r>
            <a:endParaRPr lang="fr-BE"/>
          </a:p>
        </p:txBody>
      </p:sp>
      <p:sp>
        <p:nvSpPr>
          <p:cNvPr id="5" name="Espace réservé du pied de page 4"/>
          <p:cNvSpPr>
            <a:spLocks noGrp="1"/>
          </p:cNvSpPr>
          <p:nvPr>
            <p:ph type="ftr" sz="quarter" idx="11"/>
          </p:nvPr>
        </p:nvSpPr>
        <p:spPr/>
        <p:txBody>
          <a:bodyPr/>
          <a:lstStyle/>
          <a:p>
            <a:pPr>
              <a:defRPr/>
            </a:pPr>
            <a:endParaRPr lang="fr-BE"/>
          </a:p>
        </p:txBody>
      </p:sp>
      <p:sp>
        <p:nvSpPr>
          <p:cNvPr id="6" name="Espace réservé du numéro de diapositive 5"/>
          <p:cNvSpPr>
            <a:spLocks noGrp="1"/>
          </p:cNvSpPr>
          <p:nvPr>
            <p:ph type="sldNum" sz="quarter" idx="12"/>
          </p:nvPr>
        </p:nvSpPr>
        <p:spPr/>
        <p:txBody>
          <a:bodyPr/>
          <a:lstStyle/>
          <a:p>
            <a:pPr>
              <a:defRPr/>
            </a:pPr>
            <a:fld id="{82F2C4C0-D10B-4F53-9E93-D796E8300FBE}" type="slidenum">
              <a:rPr lang="fr-BE" smtClean="0"/>
              <a:pPr>
                <a:defRPr/>
              </a:pPr>
              <a:t>52</a:t>
            </a:fld>
            <a:endParaRPr lang="fr-BE"/>
          </a:p>
        </p:txBody>
      </p:sp>
      <p:pic>
        <p:nvPicPr>
          <p:cNvPr id="7" name="Picture 2"/>
          <p:cNvPicPr>
            <a:picLocks noChangeAspect="1" noChangeArrowheads="1"/>
          </p:cNvPicPr>
          <p:nvPr/>
        </p:nvPicPr>
        <p:blipFill>
          <a:blip r:embed="rId2"/>
          <a:srcRect/>
          <a:stretch>
            <a:fillRect/>
          </a:stretch>
        </p:blipFill>
        <p:spPr bwMode="auto">
          <a:xfrm>
            <a:off x="160275" y="2920214"/>
            <a:ext cx="5824761" cy="3317098"/>
          </a:xfrm>
          <a:prstGeom prst="rect">
            <a:avLst/>
          </a:prstGeom>
          <a:noFill/>
          <a:ln w="9525">
            <a:noFill/>
            <a:miter lim="800000"/>
            <a:headEnd/>
            <a:tailEnd/>
          </a:ln>
          <a:effectLst/>
        </p:spPr>
      </p:pic>
      <p:sp>
        <p:nvSpPr>
          <p:cNvPr id="8" name="Rectangle à coins arrondis 7"/>
          <p:cNvSpPr/>
          <p:nvPr/>
        </p:nvSpPr>
        <p:spPr>
          <a:xfrm>
            <a:off x="5786446" y="3777470"/>
            <a:ext cx="2928958" cy="2214578"/>
          </a:xfrm>
          <a:prstGeom prst="wedgeRoundRectCallout">
            <a:avLst>
              <a:gd name="adj1" fmla="val -108016"/>
              <a:gd name="adj2" fmla="val -16837"/>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2400" b="1" dirty="0" smtClean="0"/>
              <a:t>L’objectif est le test de plusieurs jeux de notes afin d’évaluer l’effet sur la moyenne</a:t>
            </a:r>
            <a:endParaRPr lang="fr-FR" sz="2400" b="1" dirty="0"/>
          </a:p>
        </p:txBody>
      </p:sp>
      <p:sp>
        <p:nvSpPr>
          <p:cNvPr id="9" name="Rectangle à coins arrondis 8"/>
          <p:cNvSpPr/>
          <p:nvPr/>
        </p:nvSpPr>
        <p:spPr>
          <a:xfrm>
            <a:off x="5786446" y="3777470"/>
            <a:ext cx="2928958" cy="2214578"/>
          </a:xfrm>
          <a:prstGeom prst="wedgeRoundRectCallout">
            <a:avLst>
              <a:gd name="adj1" fmla="val -106688"/>
              <a:gd name="adj2" fmla="val 6883"/>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2400" b="1" dirty="0" smtClean="0"/>
              <a:t>L’objectif est le test de plusieurs jeux de notes afin d’évaluer l’effet sur la moyenne</a:t>
            </a:r>
            <a:endParaRPr lang="fr-FR" sz="2400" b="1" dirty="0"/>
          </a:p>
        </p:txBody>
      </p:sp>
      <p:sp>
        <p:nvSpPr>
          <p:cNvPr id="10" name="Rectangle à coins arrondis 9"/>
          <p:cNvSpPr/>
          <p:nvPr/>
        </p:nvSpPr>
        <p:spPr>
          <a:xfrm>
            <a:off x="5786446" y="3777470"/>
            <a:ext cx="2928958" cy="2214578"/>
          </a:xfrm>
          <a:prstGeom prst="wedgeRoundRectCallout">
            <a:avLst>
              <a:gd name="adj1" fmla="val -106688"/>
              <a:gd name="adj2" fmla="val 24453"/>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2400" b="1" dirty="0" smtClean="0"/>
              <a:t>L’objectif est le test de plusieurs jeux de notes afin d’évaluer l’effet sur la moyenne</a:t>
            </a:r>
            <a:endParaRPr lang="fr-FR" sz="2400" b="1"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Outils de simulation</a:t>
            </a:r>
            <a:br>
              <a:rPr lang="fr-FR" dirty="0" smtClean="0"/>
            </a:br>
            <a:r>
              <a:rPr lang="fr-FR" dirty="0" smtClean="0"/>
              <a:t>	Scénario – 2/4</a:t>
            </a:r>
            <a:endParaRPr lang="fr-FR" dirty="0"/>
          </a:p>
        </p:txBody>
      </p:sp>
      <p:sp>
        <p:nvSpPr>
          <p:cNvPr id="3" name="Espace réservé du contenu 2"/>
          <p:cNvSpPr>
            <a:spLocks noGrp="1"/>
          </p:cNvSpPr>
          <p:nvPr>
            <p:ph sz="quarter" idx="1"/>
          </p:nvPr>
        </p:nvSpPr>
        <p:spPr/>
        <p:txBody>
          <a:bodyPr/>
          <a:lstStyle/>
          <a:p>
            <a:r>
              <a:rPr lang="fr-FR" sz="2400" dirty="0" smtClean="0"/>
              <a:t>Avec Excel : Données &gt; Analyse de scénarios &gt; Gestionnaire de scénarios</a:t>
            </a:r>
          </a:p>
          <a:p>
            <a:r>
              <a:rPr lang="fr-FR" sz="2400" dirty="0" smtClean="0"/>
              <a:t>Ajouter  un scénario ‘Optimiste’ pour les notes d’Expression française,  d’Anglais et d’Economie</a:t>
            </a:r>
          </a:p>
          <a:p>
            <a:endParaRPr lang="fr-FR" sz="2400" dirty="0" smtClean="0"/>
          </a:p>
          <a:p>
            <a:endParaRPr lang="fr-FR" sz="2400" dirty="0" smtClean="0"/>
          </a:p>
          <a:p>
            <a:endParaRPr lang="fr-FR" sz="2400" dirty="0" smtClean="0"/>
          </a:p>
          <a:p>
            <a:endParaRPr lang="fr-FR" sz="2400" dirty="0" smtClean="0"/>
          </a:p>
          <a:p>
            <a:endParaRPr lang="fr-FR" sz="2400" dirty="0"/>
          </a:p>
          <a:p>
            <a:endParaRPr lang="fr-FR" sz="2400" dirty="0" smtClean="0"/>
          </a:p>
          <a:p>
            <a:r>
              <a:rPr lang="fr-FR" sz="2400" dirty="0" smtClean="0"/>
              <a:t>Puis  un scénario ‘Pessimiste’ pour ces mêmes matières avec les notes 6, 9 et 6.</a:t>
            </a:r>
          </a:p>
          <a:p>
            <a:endParaRPr lang="fr-FR" sz="2400" dirty="0"/>
          </a:p>
        </p:txBody>
      </p:sp>
      <p:sp>
        <p:nvSpPr>
          <p:cNvPr id="4" name="Espace réservé de la date 3"/>
          <p:cNvSpPr>
            <a:spLocks noGrp="1"/>
          </p:cNvSpPr>
          <p:nvPr>
            <p:ph type="dt" sz="half" idx="10"/>
          </p:nvPr>
        </p:nvSpPr>
        <p:spPr/>
        <p:txBody>
          <a:bodyPr/>
          <a:lstStyle/>
          <a:p>
            <a:pPr>
              <a:defRPr/>
            </a:pPr>
            <a:r>
              <a:rPr lang="fr-FR" smtClean="0"/>
              <a:t>Modéliser à l'aide d'un tableur (4)</a:t>
            </a:r>
            <a:endParaRPr lang="fr-BE"/>
          </a:p>
        </p:txBody>
      </p:sp>
      <p:sp>
        <p:nvSpPr>
          <p:cNvPr id="5" name="Espace réservé du pied de page 4"/>
          <p:cNvSpPr>
            <a:spLocks noGrp="1"/>
          </p:cNvSpPr>
          <p:nvPr>
            <p:ph type="ftr" sz="quarter" idx="11"/>
          </p:nvPr>
        </p:nvSpPr>
        <p:spPr/>
        <p:txBody>
          <a:bodyPr/>
          <a:lstStyle/>
          <a:p>
            <a:pPr>
              <a:defRPr/>
            </a:pPr>
            <a:endParaRPr lang="fr-BE" dirty="0"/>
          </a:p>
        </p:txBody>
      </p:sp>
      <p:sp>
        <p:nvSpPr>
          <p:cNvPr id="6" name="Espace réservé du numéro de diapositive 5"/>
          <p:cNvSpPr>
            <a:spLocks noGrp="1"/>
          </p:cNvSpPr>
          <p:nvPr>
            <p:ph type="sldNum" sz="quarter" idx="12"/>
          </p:nvPr>
        </p:nvSpPr>
        <p:spPr/>
        <p:txBody>
          <a:bodyPr/>
          <a:lstStyle/>
          <a:p>
            <a:pPr>
              <a:defRPr/>
            </a:pPr>
            <a:fld id="{4E69C514-9E9C-4EBB-B9FF-48FFD5ED74EF}" type="slidenum">
              <a:rPr lang="fr-BE" smtClean="0"/>
              <a:pPr>
                <a:defRPr/>
              </a:pPr>
              <a:t>53</a:t>
            </a:fld>
            <a:endParaRPr lang="fr-BE"/>
          </a:p>
        </p:txBody>
      </p:sp>
      <p:pic>
        <p:nvPicPr>
          <p:cNvPr id="3074" name="Picture 2"/>
          <p:cNvPicPr>
            <a:picLocks noChangeAspect="1" noChangeArrowheads="1"/>
          </p:cNvPicPr>
          <p:nvPr/>
        </p:nvPicPr>
        <p:blipFill>
          <a:blip r:embed="rId2"/>
          <a:srcRect/>
          <a:stretch>
            <a:fillRect/>
          </a:stretch>
        </p:blipFill>
        <p:spPr bwMode="auto">
          <a:xfrm>
            <a:off x="428596" y="3143247"/>
            <a:ext cx="2643206" cy="2458797"/>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3347864" y="3149925"/>
            <a:ext cx="4857784" cy="2498732"/>
          </a:xfrm>
          <a:prstGeom prst="rect">
            <a:avLst/>
          </a:prstGeom>
          <a:noFill/>
          <a:ln w="9525">
            <a:noFill/>
            <a:miter lim="800000"/>
            <a:headEnd/>
            <a:tailEnd/>
          </a:ln>
          <a:effectLst/>
        </p:spPr>
      </p:pic>
      <p:pic>
        <p:nvPicPr>
          <p:cNvPr id="5122" name="Picture 2"/>
          <p:cNvPicPr>
            <a:picLocks noChangeAspect="1" noChangeArrowheads="1"/>
          </p:cNvPicPr>
          <p:nvPr/>
        </p:nvPicPr>
        <p:blipFill>
          <a:blip r:embed="rId4"/>
          <a:srcRect/>
          <a:stretch>
            <a:fillRect/>
          </a:stretch>
        </p:blipFill>
        <p:spPr bwMode="auto">
          <a:xfrm>
            <a:off x="8001024" y="1474320"/>
            <a:ext cx="954412" cy="701773"/>
          </a:xfrm>
          <a:prstGeom prst="rect">
            <a:avLst/>
          </a:prstGeom>
          <a:noFill/>
          <a:ln w="9525">
            <a:noFill/>
            <a:miter lim="800000"/>
            <a:headEnd/>
            <a:tailEnd/>
          </a:ln>
          <a:effec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Outils de simulation</a:t>
            </a:r>
            <a:br>
              <a:rPr lang="fr-FR" dirty="0" smtClean="0"/>
            </a:br>
            <a:r>
              <a:rPr lang="fr-FR" dirty="0" smtClean="0"/>
              <a:t>	Scénario – 3/4</a:t>
            </a:r>
            <a:endParaRPr lang="fr-FR" dirty="0"/>
          </a:p>
        </p:txBody>
      </p:sp>
      <p:sp>
        <p:nvSpPr>
          <p:cNvPr id="3" name="Espace réservé du contenu 2"/>
          <p:cNvSpPr>
            <a:spLocks noGrp="1"/>
          </p:cNvSpPr>
          <p:nvPr>
            <p:ph sz="quarter" idx="1"/>
          </p:nvPr>
        </p:nvSpPr>
        <p:spPr>
          <a:xfrm>
            <a:off x="914400" y="1447800"/>
            <a:ext cx="8554144" cy="4572000"/>
          </a:xfrm>
        </p:spPr>
        <p:txBody>
          <a:bodyPr/>
          <a:lstStyle/>
          <a:p>
            <a:r>
              <a:rPr lang="fr-FR" sz="2400" dirty="0" smtClean="0"/>
              <a:t>Il est maintenant possible d’Afficher l’impact d’un scénario</a:t>
            </a:r>
          </a:p>
          <a:p>
            <a:endParaRPr lang="fr-FR" sz="2400" dirty="0" smtClean="0"/>
          </a:p>
          <a:p>
            <a:endParaRPr lang="fr-FR" sz="2400" dirty="0" smtClean="0"/>
          </a:p>
          <a:p>
            <a:endParaRPr lang="fr-FR" sz="2400" dirty="0" smtClean="0"/>
          </a:p>
          <a:p>
            <a:endParaRPr lang="fr-FR" sz="2400" dirty="0" smtClean="0"/>
          </a:p>
          <a:p>
            <a:endParaRPr lang="fr-FR" sz="2400" dirty="0"/>
          </a:p>
        </p:txBody>
      </p:sp>
      <p:sp>
        <p:nvSpPr>
          <p:cNvPr id="4" name="Espace réservé de la date 3"/>
          <p:cNvSpPr>
            <a:spLocks noGrp="1"/>
          </p:cNvSpPr>
          <p:nvPr>
            <p:ph type="dt" sz="half" idx="10"/>
          </p:nvPr>
        </p:nvSpPr>
        <p:spPr/>
        <p:txBody>
          <a:bodyPr/>
          <a:lstStyle/>
          <a:p>
            <a:pPr>
              <a:defRPr/>
            </a:pPr>
            <a:r>
              <a:rPr lang="fr-FR" smtClean="0"/>
              <a:t>Modéliser à l'aide d'un tableur (4)</a:t>
            </a:r>
            <a:endParaRPr lang="fr-BE"/>
          </a:p>
        </p:txBody>
      </p:sp>
      <p:sp>
        <p:nvSpPr>
          <p:cNvPr id="5" name="Espace réservé du pied de page 4"/>
          <p:cNvSpPr>
            <a:spLocks noGrp="1"/>
          </p:cNvSpPr>
          <p:nvPr>
            <p:ph type="ftr" sz="quarter" idx="11"/>
          </p:nvPr>
        </p:nvSpPr>
        <p:spPr/>
        <p:txBody>
          <a:bodyPr/>
          <a:lstStyle/>
          <a:p>
            <a:pPr>
              <a:defRPr/>
            </a:pPr>
            <a:endParaRPr lang="fr-BE" dirty="0"/>
          </a:p>
        </p:txBody>
      </p:sp>
      <p:sp>
        <p:nvSpPr>
          <p:cNvPr id="6" name="Espace réservé du numéro de diapositive 5"/>
          <p:cNvSpPr>
            <a:spLocks noGrp="1"/>
          </p:cNvSpPr>
          <p:nvPr>
            <p:ph type="sldNum" sz="quarter" idx="12"/>
          </p:nvPr>
        </p:nvSpPr>
        <p:spPr/>
        <p:txBody>
          <a:bodyPr/>
          <a:lstStyle/>
          <a:p>
            <a:pPr>
              <a:defRPr/>
            </a:pPr>
            <a:fld id="{4E69C514-9E9C-4EBB-B9FF-48FFD5ED74EF}" type="slidenum">
              <a:rPr lang="fr-BE" smtClean="0"/>
              <a:pPr>
                <a:defRPr/>
              </a:pPr>
              <a:t>54</a:t>
            </a:fld>
            <a:endParaRPr lang="fr-BE"/>
          </a:p>
        </p:txBody>
      </p:sp>
      <p:pic>
        <p:nvPicPr>
          <p:cNvPr id="4098" name="Picture 2"/>
          <p:cNvPicPr>
            <a:picLocks noChangeAspect="1" noChangeArrowheads="1"/>
          </p:cNvPicPr>
          <p:nvPr/>
        </p:nvPicPr>
        <p:blipFill>
          <a:blip r:embed="rId2"/>
          <a:srcRect/>
          <a:stretch>
            <a:fillRect/>
          </a:stretch>
        </p:blipFill>
        <p:spPr bwMode="auto">
          <a:xfrm>
            <a:off x="285720" y="1928802"/>
            <a:ext cx="4654601" cy="4513940"/>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4786314" y="2285992"/>
            <a:ext cx="4012104" cy="2945394"/>
          </a:xfrm>
          <a:prstGeom prst="rect">
            <a:avLst/>
          </a:prstGeom>
          <a:noFill/>
          <a:ln w="9525">
            <a:noFill/>
            <a:miter lim="800000"/>
            <a:headEnd/>
            <a:tailEnd/>
          </a:ln>
          <a:effectLst/>
        </p:spPr>
      </p:pic>
      <p:sp>
        <p:nvSpPr>
          <p:cNvPr id="11" name="Rectangle 10"/>
          <p:cNvSpPr/>
          <p:nvPr/>
        </p:nvSpPr>
        <p:spPr>
          <a:xfrm>
            <a:off x="2714612" y="5929330"/>
            <a:ext cx="1071570" cy="428628"/>
          </a:xfrm>
          <a:prstGeom prst="rect">
            <a:avLst/>
          </a:prstGeom>
          <a:solidFill>
            <a:srgbClr val="FF0000">
              <a:alpha val="30000"/>
            </a:srgbClr>
          </a:solidFill>
          <a:ln>
            <a:gradFill flip="none" rotWithShape="1">
              <a:gsLst>
                <a:gs pos="0">
                  <a:srgbClr val="FF0000"/>
                </a:gs>
                <a:gs pos="50000">
                  <a:schemeClr val="accent1">
                    <a:tint val="44500"/>
                    <a:satMod val="160000"/>
                  </a:schemeClr>
                </a:gs>
                <a:gs pos="100000">
                  <a:schemeClr val="accent1">
                    <a:tint val="23500"/>
                    <a:satMod val="160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avec flèche 12"/>
          <p:cNvCxnSpPr>
            <a:stCxn id="11" idx="3"/>
          </p:cNvCxnSpPr>
          <p:nvPr/>
        </p:nvCxnSpPr>
        <p:spPr>
          <a:xfrm flipV="1">
            <a:off x="3786182" y="3429000"/>
            <a:ext cx="4429156" cy="2714644"/>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a:stCxn id="11" idx="3"/>
          </p:cNvCxnSpPr>
          <p:nvPr/>
        </p:nvCxnSpPr>
        <p:spPr>
          <a:xfrm flipV="1">
            <a:off x="3786182" y="4000504"/>
            <a:ext cx="4429156" cy="2143140"/>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a:stCxn id="11" idx="3"/>
          </p:cNvCxnSpPr>
          <p:nvPr/>
        </p:nvCxnSpPr>
        <p:spPr>
          <a:xfrm flipV="1">
            <a:off x="3786182" y="4357694"/>
            <a:ext cx="4429156" cy="1785950"/>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21" name="Rectangle à coins arrondis 20"/>
          <p:cNvSpPr/>
          <p:nvPr/>
        </p:nvSpPr>
        <p:spPr>
          <a:xfrm>
            <a:off x="6143636" y="5182422"/>
            <a:ext cx="2214578" cy="714380"/>
          </a:xfrm>
          <a:prstGeom prst="wedgeRoundRectCallout">
            <a:avLst>
              <a:gd name="adj1" fmla="val 42659"/>
              <a:gd name="adj2" fmla="val -7903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2000" b="1" dirty="0" smtClean="0"/>
              <a:t>Impact sur la moyenne</a:t>
            </a:r>
            <a:endParaRPr lang="fr-FR" sz="2000" b="1" dirty="0"/>
          </a:p>
        </p:txBody>
      </p:sp>
      <p:sp>
        <p:nvSpPr>
          <p:cNvPr id="22" name="Rectangle à coins arrondis 21"/>
          <p:cNvSpPr/>
          <p:nvPr/>
        </p:nvSpPr>
        <p:spPr>
          <a:xfrm>
            <a:off x="5026774" y="6007150"/>
            <a:ext cx="4000496" cy="714380"/>
          </a:xfrm>
          <a:prstGeom prst="wedgeRoundRectCallout">
            <a:avLst>
              <a:gd name="adj1" fmla="val -58337"/>
              <a:gd name="adj2" fmla="val -35461"/>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2000" b="1" dirty="0" smtClean="0"/>
              <a:t>Fermer et annuler pour revenir aux valeurs initiales</a:t>
            </a:r>
            <a:endParaRPr lang="fr-FR" sz="2000" b="1"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Outils de simulation</a:t>
            </a:r>
            <a:br>
              <a:rPr lang="fr-FR" dirty="0" smtClean="0"/>
            </a:br>
            <a:r>
              <a:rPr lang="fr-FR" dirty="0" smtClean="0"/>
              <a:t>	Scénario – 4/4</a:t>
            </a:r>
            <a:endParaRPr lang="fr-FR" dirty="0"/>
          </a:p>
        </p:txBody>
      </p:sp>
      <p:sp>
        <p:nvSpPr>
          <p:cNvPr id="3" name="Espace réservé du contenu 2"/>
          <p:cNvSpPr>
            <a:spLocks noGrp="1"/>
          </p:cNvSpPr>
          <p:nvPr>
            <p:ph sz="quarter" idx="1"/>
          </p:nvPr>
        </p:nvSpPr>
        <p:spPr/>
        <p:txBody>
          <a:bodyPr/>
          <a:lstStyle/>
          <a:p>
            <a:r>
              <a:rPr lang="fr-FR" dirty="0" smtClean="0"/>
              <a:t>Il est également possible d’obtenir une synthèse des impacts des différents scénarios,</a:t>
            </a:r>
          </a:p>
          <a:p>
            <a:pPr lvl="1"/>
            <a:r>
              <a:rPr lang="fr-FR" dirty="0" smtClean="0"/>
              <a:t>Sous une forme figée (non actualisable)</a:t>
            </a:r>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r>
              <a:rPr lang="fr-FR" dirty="0" smtClean="0"/>
              <a:t>Ou sous forme d’un tableau croisé dynamique</a:t>
            </a:r>
          </a:p>
          <a:p>
            <a:endParaRPr lang="fr-FR" dirty="0" smtClean="0"/>
          </a:p>
          <a:p>
            <a:endParaRPr lang="fr-FR" dirty="0" smtClean="0"/>
          </a:p>
          <a:p>
            <a:endParaRPr lang="fr-FR" dirty="0" smtClean="0"/>
          </a:p>
          <a:p>
            <a:endParaRPr lang="fr-FR" dirty="0" smtClean="0"/>
          </a:p>
          <a:p>
            <a:endParaRPr lang="fr-FR" dirty="0"/>
          </a:p>
        </p:txBody>
      </p:sp>
      <p:sp>
        <p:nvSpPr>
          <p:cNvPr id="4" name="Espace réservé de la date 3"/>
          <p:cNvSpPr>
            <a:spLocks noGrp="1"/>
          </p:cNvSpPr>
          <p:nvPr>
            <p:ph type="dt" sz="half" idx="10"/>
          </p:nvPr>
        </p:nvSpPr>
        <p:spPr/>
        <p:txBody>
          <a:bodyPr/>
          <a:lstStyle/>
          <a:p>
            <a:pPr>
              <a:defRPr/>
            </a:pPr>
            <a:r>
              <a:rPr lang="fr-FR" smtClean="0"/>
              <a:t>Modéliser à l'aide d'un tableur (4)</a:t>
            </a:r>
            <a:endParaRPr lang="fr-BE"/>
          </a:p>
        </p:txBody>
      </p:sp>
      <p:sp>
        <p:nvSpPr>
          <p:cNvPr id="5" name="Espace réservé du pied de page 4"/>
          <p:cNvSpPr>
            <a:spLocks noGrp="1"/>
          </p:cNvSpPr>
          <p:nvPr>
            <p:ph type="ftr" sz="quarter" idx="11"/>
          </p:nvPr>
        </p:nvSpPr>
        <p:spPr/>
        <p:txBody>
          <a:bodyPr/>
          <a:lstStyle/>
          <a:p>
            <a:pPr>
              <a:defRPr/>
            </a:pPr>
            <a:endParaRPr lang="fr-BE" dirty="0"/>
          </a:p>
        </p:txBody>
      </p:sp>
      <p:sp>
        <p:nvSpPr>
          <p:cNvPr id="6" name="Espace réservé du numéro de diapositive 5"/>
          <p:cNvSpPr>
            <a:spLocks noGrp="1"/>
          </p:cNvSpPr>
          <p:nvPr>
            <p:ph type="sldNum" sz="quarter" idx="12"/>
          </p:nvPr>
        </p:nvSpPr>
        <p:spPr/>
        <p:txBody>
          <a:bodyPr/>
          <a:lstStyle/>
          <a:p>
            <a:pPr>
              <a:defRPr/>
            </a:pPr>
            <a:fld id="{4E69C514-9E9C-4EBB-B9FF-48FFD5ED74EF}" type="slidenum">
              <a:rPr lang="fr-BE" smtClean="0"/>
              <a:pPr>
                <a:defRPr/>
              </a:pPr>
              <a:t>55</a:t>
            </a:fld>
            <a:endParaRPr lang="fr-BE"/>
          </a:p>
        </p:txBody>
      </p:sp>
      <p:pic>
        <p:nvPicPr>
          <p:cNvPr id="5122" name="Picture 2"/>
          <p:cNvPicPr>
            <a:picLocks noChangeAspect="1" noChangeArrowheads="1"/>
          </p:cNvPicPr>
          <p:nvPr/>
        </p:nvPicPr>
        <p:blipFill>
          <a:blip r:embed="rId2"/>
          <a:srcRect/>
          <a:stretch>
            <a:fillRect/>
          </a:stretch>
        </p:blipFill>
        <p:spPr bwMode="auto">
          <a:xfrm>
            <a:off x="1500166" y="2701546"/>
            <a:ext cx="6286544" cy="3295589"/>
          </a:xfrm>
          <a:prstGeom prst="rect">
            <a:avLst/>
          </a:prstGeom>
          <a:noFill/>
          <a:ln w="9525">
            <a:noFill/>
            <a:miter lim="800000"/>
            <a:headEnd/>
            <a:tailEnd/>
          </a:ln>
          <a:effec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re 1"/>
          <p:cNvSpPr>
            <a:spLocks noGrp="1"/>
          </p:cNvSpPr>
          <p:nvPr>
            <p:ph type="title"/>
          </p:nvPr>
        </p:nvSpPr>
        <p:spPr/>
        <p:txBody>
          <a:bodyPr/>
          <a:lstStyle/>
          <a:p>
            <a:r>
              <a:rPr lang="fr-FR" dirty="0" smtClean="0"/>
              <a:t>Outils de simulation</a:t>
            </a:r>
            <a:br>
              <a:rPr lang="fr-FR" dirty="0" smtClean="0"/>
            </a:br>
            <a:r>
              <a:rPr lang="fr-FR" dirty="0" smtClean="0"/>
              <a:t>	Table de données – 1/4</a:t>
            </a:r>
          </a:p>
        </p:txBody>
      </p:sp>
      <p:sp>
        <p:nvSpPr>
          <p:cNvPr id="14339" name="Espace réservé du contenu 2"/>
          <p:cNvSpPr>
            <a:spLocks noGrp="1"/>
          </p:cNvSpPr>
          <p:nvPr>
            <p:ph sz="quarter" idx="1"/>
          </p:nvPr>
        </p:nvSpPr>
        <p:spPr/>
        <p:txBody>
          <a:bodyPr/>
          <a:lstStyle/>
          <a:p>
            <a:r>
              <a:rPr lang="fr-FR" dirty="0" smtClean="0"/>
              <a:t>L’outil Table de données permet de lister les différents résultats d’une formule en fonction des valeurs d’une ou deux variables de la formule</a:t>
            </a:r>
          </a:p>
        </p:txBody>
      </p:sp>
      <p:sp>
        <p:nvSpPr>
          <p:cNvPr id="4" name="Espace réservé de la date 3"/>
          <p:cNvSpPr>
            <a:spLocks noGrp="1"/>
          </p:cNvSpPr>
          <p:nvPr>
            <p:ph type="dt" sz="quarter" idx="10"/>
          </p:nvPr>
        </p:nvSpPr>
        <p:spPr/>
        <p:txBody>
          <a:bodyPr/>
          <a:lstStyle/>
          <a:p>
            <a:pPr>
              <a:defRPr/>
            </a:pPr>
            <a:r>
              <a:rPr lang="fr-FR" smtClean="0"/>
              <a:t>Modéliser à l'aide d'un tableur (4)</a:t>
            </a:r>
            <a:endParaRPr lang="fr-BE"/>
          </a:p>
        </p:txBody>
      </p:sp>
      <p:sp>
        <p:nvSpPr>
          <p:cNvPr id="5" name="Espace réservé du pied de page 4"/>
          <p:cNvSpPr>
            <a:spLocks noGrp="1"/>
          </p:cNvSpPr>
          <p:nvPr>
            <p:ph type="ftr" sz="quarter" idx="11"/>
          </p:nvPr>
        </p:nvSpPr>
        <p:spPr/>
        <p:txBody>
          <a:bodyPr/>
          <a:lstStyle/>
          <a:p>
            <a:pPr>
              <a:defRPr/>
            </a:pPr>
            <a:endParaRPr lang="fr-BE"/>
          </a:p>
        </p:txBody>
      </p:sp>
      <p:sp>
        <p:nvSpPr>
          <p:cNvPr id="6" name="Espace réservé du numéro de diapositive 5"/>
          <p:cNvSpPr>
            <a:spLocks noGrp="1"/>
          </p:cNvSpPr>
          <p:nvPr>
            <p:ph type="sldNum" sz="quarter" idx="12"/>
          </p:nvPr>
        </p:nvSpPr>
        <p:spPr/>
        <p:txBody>
          <a:bodyPr/>
          <a:lstStyle/>
          <a:p>
            <a:pPr>
              <a:defRPr/>
            </a:pPr>
            <a:fld id="{82F2C4C0-D10B-4F53-9E93-D796E8300FBE}" type="slidenum">
              <a:rPr lang="fr-BE" smtClean="0"/>
              <a:pPr>
                <a:defRPr/>
              </a:pPr>
              <a:t>56</a:t>
            </a:fld>
            <a:endParaRPr lang="fr-BE"/>
          </a:p>
        </p:txBody>
      </p:sp>
      <p:pic>
        <p:nvPicPr>
          <p:cNvPr id="1026" name="Picture 2"/>
          <p:cNvPicPr>
            <a:picLocks noChangeAspect="1" noChangeArrowheads="1"/>
          </p:cNvPicPr>
          <p:nvPr/>
        </p:nvPicPr>
        <p:blipFill>
          <a:blip r:embed="rId2"/>
          <a:srcRect/>
          <a:stretch>
            <a:fillRect/>
          </a:stretch>
        </p:blipFill>
        <p:spPr bwMode="auto">
          <a:xfrm>
            <a:off x="345475" y="2928934"/>
            <a:ext cx="5795467" cy="2500330"/>
          </a:xfrm>
          <a:prstGeom prst="rect">
            <a:avLst/>
          </a:prstGeom>
          <a:noFill/>
          <a:ln w="9525">
            <a:noFill/>
            <a:miter lim="800000"/>
            <a:headEnd/>
            <a:tailEnd/>
          </a:ln>
          <a:effectLst/>
        </p:spPr>
      </p:pic>
      <p:sp>
        <p:nvSpPr>
          <p:cNvPr id="9" name="Rectangle à coins arrondis 8"/>
          <p:cNvSpPr/>
          <p:nvPr/>
        </p:nvSpPr>
        <p:spPr>
          <a:xfrm>
            <a:off x="5072066" y="3857628"/>
            <a:ext cx="3714776" cy="1714512"/>
          </a:xfrm>
          <a:prstGeom prst="wedgeRoundRectCallout">
            <a:avLst>
              <a:gd name="adj1" fmla="val -79731"/>
              <a:gd name="adj2" fmla="val 30582"/>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2000" b="1" dirty="0" smtClean="0"/>
              <a:t>Quel seraient les différentes mensualités avec les taux 4%, 4.25%, 4.5%, 4.75% et 5% ?</a:t>
            </a:r>
            <a:endParaRPr lang="fr-FR" sz="2000" b="1" dirty="0"/>
          </a:p>
        </p:txBody>
      </p:sp>
      <p:sp>
        <p:nvSpPr>
          <p:cNvPr id="10" name="Rectangle à coins arrondis 9"/>
          <p:cNvSpPr/>
          <p:nvPr/>
        </p:nvSpPr>
        <p:spPr>
          <a:xfrm>
            <a:off x="5072066" y="3857628"/>
            <a:ext cx="3714776" cy="1714512"/>
          </a:xfrm>
          <a:prstGeom prst="wedgeRoundRectCallout">
            <a:avLst>
              <a:gd name="adj1" fmla="val -78684"/>
              <a:gd name="adj2" fmla="val -27290"/>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2000" b="1" dirty="0" smtClean="0"/>
              <a:t>Quel seraient les différentes mensualités avec les taux 4%, 4.25%, 4.5%, 4.75% et 5% ?</a:t>
            </a:r>
            <a:endParaRPr lang="fr-FR" sz="2000" b="1"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p:cNvPicPr>
            <a:picLocks noChangeAspect="1" noChangeArrowheads="1"/>
          </p:cNvPicPr>
          <p:nvPr/>
        </p:nvPicPr>
        <p:blipFill>
          <a:blip r:embed="rId2"/>
          <a:srcRect/>
          <a:stretch>
            <a:fillRect/>
          </a:stretch>
        </p:blipFill>
        <p:spPr bwMode="auto">
          <a:xfrm>
            <a:off x="428596" y="2285991"/>
            <a:ext cx="3857652" cy="4517707"/>
          </a:xfrm>
          <a:prstGeom prst="rect">
            <a:avLst/>
          </a:prstGeom>
          <a:noFill/>
          <a:ln w="9525">
            <a:noFill/>
            <a:miter lim="800000"/>
            <a:headEnd/>
            <a:tailEnd/>
          </a:ln>
          <a:effectLst/>
        </p:spPr>
      </p:pic>
      <p:sp>
        <p:nvSpPr>
          <p:cNvPr id="14338" name="Titre 1"/>
          <p:cNvSpPr>
            <a:spLocks noGrp="1"/>
          </p:cNvSpPr>
          <p:nvPr>
            <p:ph type="title"/>
          </p:nvPr>
        </p:nvSpPr>
        <p:spPr/>
        <p:txBody>
          <a:bodyPr/>
          <a:lstStyle/>
          <a:p>
            <a:r>
              <a:rPr lang="fr-FR" dirty="0" smtClean="0"/>
              <a:t>Outils de simulation</a:t>
            </a:r>
            <a:br>
              <a:rPr lang="fr-FR" dirty="0" smtClean="0"/>
            </a:br>
            <a:r>
              <a:rPr lang="fr-FR" dirty="0" smtClean="0"/>
              <a:t>	Table de données – 2/4</a:t>
            </a:r>
          </a:p>
        </p:txBody>
      </p:sp>
      <p:sp>
        <p:nvSpPr>
          <p:cNvPr id="14339" name="Espace réservé du contenu 2"/>
          <p:cNvSpPr>
            <a:spLocks noGrp="1"/>
          </p:cNvSpPr>
          <p:nvPr>
            <p:ph sz="quarter" idx="1"/>
          </p:nvPr>
        </p:nvSpPr>
        <p:spPr/>
        <p:txBody>
          <a:bodyPr/>
          <a:lstStyle/>
          <a:p>
            <a:r>
              <a:rPr lang="fr-FR" dirty="0" smtClean="0"/>
              <a:t>Avec Excel : sélection de la plage de simulation à constituer, puis Données &gt; Analyse de scénarios &gt; Tables de données</a:t>
            </a:r>
          </a:p>
        </p:txBody>
      </p:sp>
      <p:sp>
        <p:nvSpPr>
          <p:cNvPr id="4" name="Espace réservé de la date 3"/>
          <p:cNvSpPr>
            <a:spLocks noGrp="1"/>
          </p:cNvSpPr>
          <p:nvPr>
            <p:ph type="dt" sz="quarter" idx="10"/>
          </p:nvPr>
        </p:nvSpPr>
        <p:spPr/>
        <p:txBody>
          <a:bodyPr/>
          <a:lstStyle/>
          <a:p>
            <a:pPr>
              <a:defRPr/>
            </a:pPr>
            <a:r>
              <a:rPr lang="fr-FR" smtClean="0"/>
              <a:t>Modéliser à l'aide d'un tableur (4)</a:t>
            </a:r>
            <a:endParaRPr lang="fr-BE"/>
          </a:p>
        </p:txBody>
      </p:sp>
      <p:sp>
        <p:nvSpPr>
          <p:cNvPr id="5" name="Espace réservé du pied de page 4"/>
          <p:cNvSpPr>
            <a:spLocks noGrp="1"/>
          </p:cNvSpPr>
          <p:nvPr>
            <p:ph type="ftr" sz="quarter" idx="11"/>
          </p:nvPr>
        </p:nvSpPr>
        <p:spPr/>
        <p:txBody>
          <a:bodyPr/>
          <a:lstStyle/>
          <a:p>
            <a:pPr>
              <a:defRPr/>
            </a:pPr>
            <a:endParaRPr lang="fr-BE"/>
          </a:p>
        </p:txBody>
      </p:sp>
      <p:sp>
        <p:nvSpPr>
          <p:cNvPr id="6" name="Espace réservé du numéro de diapositive 5"/>
          <p:cNvSpPr>
            <a:spLocks noGrp="1"/>
          </p:cNvSpPr>
          <p:nvPr>
            <p:ph type="sldNum" sz="quarter" idx="12"/>
          </p:nvPr>
        </p:nvSpPr>
        <p:spPr/>
        <p:txBody>
          <a:bodyPr/>
          <a:lstStyle/>
          <a:p>
            <a:pPr>
              <a:defRPr/>
            </a:pPr>
            <a:fld id="{82F2C4C0-D10B-4F53-9E93-D796E8300FBE}" type="slidenum">
              <a:rPr lang="fr-BE" smtClean="0"/>
              <a:pPr>
                <a:defRPr/>
              </a:pPr>
              <a:t>57</a:t>
            </a:fld>
            <a:endParaRPr lang="fr-BE"/>
          </a:p>
        </p:txBody>
      </p:sp>
      <p:pic>
        <p:nvPicPr>
          <p:cNvPr id="2054" name="Picture 6"/>
          <p:cNvPicPr>
            <a:picLocks noChangeAspect="1" noChangeArrowheads="1"/>
          </p:cNvPicPr>
          <p:nvPr/>
        </p:nvPicPr>
        <p:blipFill>
          <a:blip r:embed="rId3"/>
          <a:srcRect/>
          <a:stretch>
            <a:fillRect/>
          </a:stretch>
        </p:blipFill>
        <p:spPr bwMode="auto">
          <a:xfrm>
            <a:off x="5143504" y="2643182"/>
            <a:ext cx="3675601" cy="2071703"/>
          </a:xfrm>
          <a:prstGeom prst="rect">
            <a:avLst/>
          </a:prstGeom>
          <a:noFill/>
          <a:ln w="9525">
            <a:noFill/>
            <a:miter lim="800000"/>
            <a:headEnd/>
            <a:tailEnd/>
          </a:ln>
          <a:effectLst/>
        </p:spPr>
      </p:pic>
      <p:sp>
        <p:nvSpPr>
          <p:cNvPr id="15" name="Rectangle à coins arrondis 14"/>
          <p:cNvSpPr/>
          <p:nvPr/>
        </p:nvSpPr>
        <p:spPr>
          <a:xfrm>
            <a:off x="4857752" y="4786322"/>
            <a:ext cx="4071966" cy="1714512"/>
          </a:xfrm>
          <a:prstGeom prst="wedgeRoundRectCallout">
            <a:avLst>
              <a:gd name="adj1" fmla="val -91052"/>
              <a:gd name="adj2" fmla="val 20369"/>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2000" b="1" dirty="0" smtClean="0"/>
              <a:t>Valeur à laquelle se substituent les différentes valeurs à tester en colonne (ici le taux d’intérêt)</a:t>
            </a:r>
            <a:endParaRPr lang="fr-FR" sz="2000" b="1" dirty="0"/>
          </a:p>
        </p:txBody>
      </p:sp>
      <p:sp>
        <p:nvSpPr>
          <p:cNvPr id="16" name="Forme libre 15"/>
          <p:cNvSpPr/>
          <p:nvPr/>
        </p:nvSpPr>
        <p:spPr>
          <a:xfrm>
            <a:off x="2704289" y="3453319"/>
            <a:ext cx="2509737" cy="2889115"/>
          </a:xfrm>
          <a:custGeom>
            <a:avLst/>
            <a:gdLst>
              <a:gd name="connsiteX0" fmla="*/ 0 w 2509737"/>
              <a:gd name="connsiteY0" fmla="*/ 2889115 h 2889115"/>
              <a:gd name="connsiteX1" fmla="*/ 1828800 w 2509737"/>
              <a:gd name="connsiteY1" fmla="*/ 2130358 h 2889115"/>
              <a:gd name="connsiteX2" fmla="*/ 2062264 w 2509737"/>
              <a:gd name="connsiteY2" fmla="*/ 340468 h 2889115"/>
              <a:gd name="connsiteX3" fmla="*/ 2509737 w 2509737"/>
              <a:gd name="connsiteY3" fmla="*/ 87549 h 2889115"/>
            </a:gdLst>
            <a:ahLst/>
            <a:cxnLst>
              <a:cxn ang="0">
                <a:pos x="connsiteX0" y="connsiteY0"/>
              </a:cxn>
              <a:cxn ang="0">
                <a:pos x="connsiteX1" y="connsiteY1"/>
              </a:cxn>
              <a:cxn ang="0">
                <a:pos x="connsiteX2" y="connsiteY2"/>
              </a:cxn>
              <a:cxn ang="0">
                <a:pos x="connsiteX3" y="connsiteY3"/>
              </a:cxn>
            </a:cxnLst>
            <a:rect l="l" t="t" r="r" b="b"/>
            <a:pathLst>
              <a:path w="2509737" h="2889115">
                <a:moveTo>
                  <a:pt x="0" y="2889115"/>
                </a:moveTo>
                <a:cubicBezTo>
                  <a:pt x="742544" y="2722123"/>
                  <a:pt x="1485089" y="2555132"/>
                  <a:pt x="1828800" y="2130358"/>
                </a:cubicBezTo>
                <a:cubicBezTo>
                  <a:pt x="2172511" y="1705584"/>
                  <a:pt x="1948775" y="680936"/>
                  <a:pt x="2062264" y="340468"/>
                </a:cubicBezTo>
                <a:cubicBezTo>
                  <a:pt x="2175753" y="0"/>
                  <a:pt x="2342745" y="43774"/>
                  <a:pt x="2509737" y="87549"/>
                </a:cubicBezTo>
              </a:path>
            </a:pathLst>
          </a:custGeom>
          <a:ln w="12700">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8" name="Rectangle à coins arrondis 17"/>
          <p:cNvSpPr/>
          <p:nvPr/>
        </p:nvSpPr>
        <p:spPr>
          <a:xfrm>
            <a:off x="214282" y="4000504"/>
            <a:ext cx="4071966" cy="366714"/>
          </a:xfrm>
          <a:prstGeom prst="wedgeRoundRectCallout">
            <a:avLst>
              <a:gd name="adj1" fmla="val 17406"/>
              <a:gd name="adj2" fmla="val 78728"/>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2000" b="1" dirty="0" smtClean="0"/>
              <a:t>Référence à la formule =E5</a:t>
            </a:r>
            <a:endParaRPr lang="fr-FR" sz="2000" b="1" dirty="0"/>
          </a:p>
        </p:txBody>
      </p:sp>
      <p:pic>
        <p:nvPicPr>
          <p:cNvPr id="6146" name="Picture 2"/>
          <p:cNvPicPr>
            <a:picLocks noChangeAspect="1" noChangeArrowheads="1"/>
          </p:cNvPicPr>
          <p:nvPr/>
        </p:nvPicPr>
        <p:blipFill>
          <a:blip r:embed="rId4"/>
          <a:srcRect/>
          <a:stretch>
            <a:fillRect/>
          </a:stretch>
        </p:blipFill>
        <p:spPr bwMode="auto">
          <a:xfrm>
            <a:off x="8143900" y="857232"/>
            <a:ext cx="857256" cy="630335"/>
          </a:xfrm>
          <a:prstGeom prst="rect">
            <a:avLst/>
          </a:prstGeom>
          <a:noFill/>
          <a:ln w="9525">
            <a:noFill/>
            <a:miter lim="800000"/>
            <a:headEnd/>
            <a:tailEnd/>
          </a:ln>
          <a:effec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re 1"/>
          <p:cNvSpPr>
            <a:spLocks noGrp="1"/>
          </p:cNvSpPr>
          <p:nvPr>
            <p:ph type="title"/>
          </p:nvPr>
        </p:nvSpPr>
        <p:spPr/>
        <p:txBody>
          <a:bodyPr/>
          <a:lstStyle/>
          <a:p>
            <a:r>
              <a:rPr lang="fr-FR" dirty="0" smtClean="0"/>
              <a:t>Outils de simulation</a:t>
            </a:r>
            <a:br>
              <a:rPr lang="fr-FR" dirty="0" smtClean="0"/>
            </a:br>
            <a:r>
              <a:rPr lang="fr-FR" dirty="0" smtClean="0"/>
              <a:t>	Table de données – 3/4</a:t>
            </a:r>
          </a:p>
        </p:txBody>
      </p:sp>
      <p:sp>
        <p:nvSpPr>
          <p:cNvPr id="14339" name="Espace réservé du contenu 2"/>
          <p:cNvSpPr>
            <a:spLocks noGrp="1"/>
          </p:cNvSpPr>
          <p:nvPr>
            <p:ph sz="quarter" idx="1"/>
          </p:nvPr>
        </p:nvSpPr>
        <p:spPr/>
        <p:txBody>
          <a:bodyPr/>
          <a:lstStyle/>
          <a:p>
            <a:r>
              <a:rPr lang="fr-FR" dirty="0" smtClean="0"/>
              <a:t>Une 2</a:t>
            </a:r>
            <a:r>
              <a:rPr lang="fr-FR" baseline="30000" dirty="0" smtClean="0"/>
              <a:t>ème</a:t>
            </a:r>
            <a:r>
              <a:rPr lang="fr-FR" dirty="0" smtClean="0"/>
              <a:t> variable peut-être définie pour constituer une matrice résultat :</a:t>
            </a:r>
          </a:p>
        </p:txBody>
      </p:sp>
      <p:sp>
        <p:nvSpPr>
          <p:cNvPr id="4" name="Espace réservé de la date 3"/>
          <p:cNvSpPr>
            <a:spLocks noGrp="1"/>
          </p:cNvSpPr>
          <p:nvPr>
            <p:ph type="dt" sz="quarter" idx="10"/>
          </p:nvPr>
        </p:nvSpPr>
        <p:spPr/>
        <p:txBody>
          <a:bodyPr/>
          <a:lstStyle/>
          <a:p>
            <a:pPr>
              <a:defRPr/>
            </a:pPr>
            <a:r>
              <a:rPr lang="fr-FR" smtClean="0"/>
              <a:t>Modéliser à l'aide d'un tableur (4)</a:t>
            </a:r>
            <a:endParaRPr lang="fr-BE"/>
          </a:p>
        </p:txBody>
      </p:sp>
      <p:sp>
        <p:nvSpPr>
          <p:cNvPr id="5" name="Espace réservé du pied de page 4"/>
          <p:cNvSpPr>
            <a:spLocks noGrp="1"/>
          </p:cNvSpPr>
          <p:nvPr>
            <p:ph type="ftr" sz="quarter" idx="11"/>
          </p:nvPr>
        </p:nvSpPr>
        <p:spPr/>
        <p:txBody>
          <a:bodyPr/>
          <a:lstStyle/>
          <a:p>
            <a:pPr>
              <a:defRPr/>
            </a:pPr>
            <a:endParaRPr lang="fr-BE"/>
          </a:p>
        </p:txBody>
      </p:sp>
      <p:sp>
        <p:nvSpPr>
          <p:cNvPr id="6" name="Espace réservé du numéro de diapositive 5"/>
          <p:cNvSpPr>
            <a:spLocks noGrp="1"/>
          </p:cNvSpPr>
          <p:nvPr>
            <p:ph type="sldNum" sz="quarter" idx="12"/>
          </p:nvPr>
        </p:nvSpPr>
        <p:spPr/>
        <p:txBody>
          <a:bodyPr/>
          <a:lstStyle/>
          <a:p>
            <a:pPr>
              <a:defRPr/>
            </a:pPr>
            <a:fld id="{82F2C4C0-D10B-4F53-9E93-D796E8300FBE}" type="slidenum">
              <a:rPr lang="fr-BE" smtClean="0"/>
              <a:pPr>
                <a:defRPr/>
              </a:pPr>
              <a:t>58</a:t>
            </a:fld>
            <a:endParaRPr lang="fr-BE"/>
          </a:p>
        </p:txBody>
      </p:sp>
      <p:pic>
        <p:nvPicPr>
          <p:cNvPr id="3074" name="Picture 2"/>
          <p:cNvPicPr>
            <a:picLocks noChangeAspect="1" noChangeArrowheads="1"/>
          </p:cNvPicPr>
          <p:nvPr/>
        </p:nvPicPr>
        <p:blipFill>
          <a:blip r:embed="rId2"/>
          <a:srcRect/>
          <a:stretch>
            <a:fillRect/>
          </a:stretch>
        </p:blipFill>
        <p:spPr bwMode="auto">
          <a:xfrm>
            <a:off x="714348" y="2285992"/>
            <a:ext cx="5072098" cy="4177807"/>
          </a:xfrm>
          <a:prstGeom prst="rect">
            <a:avLst/>
          </a:prstGeom>
          <a:noFill/>
          <a:ln w="9525">
            <a:noFill/>
            <a:miter lim="800000"/>
            <a:headEnd/>
            <a:tailEnd/>
          </a:ln>
          <a:effectLst/>
        </p:spPr>
      </p:pic>
      <p:sp>
        <p:nvSpPr>
          <p:cNvPr id="9" name="Rectangle à coins arrondis 8"/>
          <p:cNvSpPr/>
          <p:nvPr/>
        </p:nvSpPr>
        <p:spPr>
          <a:xfrm>
            <a:off x="6000760" y="5000636"/>
            <a:ext cx="2857520" cy="1571636"/>
          </a:xfrm>
          <a:prstGeom prst="wedgeRoundRectCallout">
            <a:avLst>
              <a:gd name="adj1" fmla="val -97180"/>
              <a:gd name="adj2" fmla="val -624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b="1" dirty="0" smtClean="0"/>
              <a:t>Valeur à laquelle se substituent les différentes valeurs à tester en colonne (ici le taux d’intérêt)</a:t>
            </a:r>
            <a:endParaRPr lang="fr-FR" b="1" dirty="0"/>
          </a:p>
        </p:txBody>
      </p:sp>
      <p:sp>
        <p:nvSpPr>
          <p:cNvPr id="10" name="Rectangle à coins arrondis 9"/>
          <p:cNvSpPr/>
          <p:nvPr/>
        </p:nvSpPr>
        <p:spPr>
          <a:xfrm>
            <a:off x="6000760" y="3286124"/>
            <a:ext cx="2857520" cy="1428760"/>
          </a:xfrm>
          <a:prstGeom prst="wedgeRoundRectCallout">
            <a:avLst>
              <a:gd name="adj1" fmla="val -98541"/>
              <a:gd name="adj2" fmla="val 95943"/>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b="1" dirty="0" smtClean="0"/>
              <a:t>Valeur à laquelle se substituent les différentes valeurs à tester en ligne (ici la durée)</a:t>
            </a:r>
            <a:endParaRPr lang="fr-FR" b="1"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re 1"/>
          <p:cNvSpPr>
            <a:spLocks noGrp="1"/>
          </p:cNvSpPr>
          <p:nvPr>
            <p:ph type="title"/>
          </p:nvPr>
        </p:nvSpPr>
        <p:spPr/>
        <p:txBody>
          <a:bodyPr/>
          <a:lstStyle/>
          <a:p>
            <a:r>
              <a:rPr lang="fr-FR" dirty="0" smtClean="0"/>
              <a:t>Outils de simulation</a:t>
            </a:r>
            <a:br>
              <a:rPr lang="fr-FR" dirty="0" smtClean="0"/>
            </a:br>
            <a:r>
              <a:rPr lang="fr-FR" dirty="0" smtClean="0"/>
              <a:t>	Table de données – 4/4</a:t>
            </a:r>
          </a:p>
        </p:txBody>
      </p:sp>
      <p:sp>
        <p:nvSpPr>
          <p:cNvPr id="14339" name="Espace réservé du contenu 2"/>
          <p:cNvSpPr>
            <a:spLocks noGrp="1"/>
          </p:cNvSpPr>
          <p:nvPr>
            <p:ph sz="quarter" idx="1"/>
          </p:nvPr>
        </p:nvSpPr>
        <p:spPr/>
        <p:txBody>
          <a:bodyPr/>
          <a:lstStyle/>
          <a:p>
            <a:r>
              <a:rPr lang="fr-FR" dirty="0" smtClean="0"/>
              <a:t>Dans chacun des cas, les tables de données ont une structure définie :</a:t>
            </a:r>
          </a:p>
        </p:txBody>
      </p:sp>
      <p:sp>
        <p:nvSpPr>
          <p:cNvPr id="4" name="Espace réservé de la date 3"/>
          <p:cNvSpPr>
            <a:spLocks noGrp="1"/>
          </p:cNvSpPr>
          <p:nvPr>
            <p:ph type="dt" sz="quarter" idx="10"/>
          </p:nvPr>
        </p:nvSpPr>
        <p:spPr/>
        <p:txBody>
          <a:bodyPr/>
          <a:lstStyle/>
          <a:p>
            <a:pPr>
              <a:defRPr/>
            </a:pPr>
            <a:r>
              <a:rPr lang="fr-FR" smtClean="0"/>
              <a:t>Modéliser à l'aide d'un tableur (4)</a:t>
            </a:r>
            <a:endParaRPr lang="fr-BE"/>
          </a:p>
        </p:txBody>
      </p:sp>
      <p:sp>
        <p:nvSpPr>
          <p:cNvPr id="5" name="Espace réservé du pied de page 4"/>
          <p:cNvSpPr>
            <a:spLocks noGrp="1"/>
          </p:cNvSpPr>
          <p:nvPr>
            <p:ph type="ftr" sz="quarter" idx="11"/>
          </p:nvPr>
        </p:nvSpPr>
        <p:spPr/>
        <p:txBody>
          <a:bodyPr/>
          <a:lstStyle/>
          <a:p>
            <a:pPr>
              <a:defRPr/>
            </a:pPr>
            <a:endParaRPr lang="fr-BE"/>
          </a:p>
        </p:txBody>
      </p:sp>
      <p:sp>
        <p:nvSpPr>
          <p:cNvPr id="6" name="Espace réservé du numéro de diapositive 5"/>
          <p:cNvSpPr>
            <a:spLocks noGrp="1"/>
          </p:cNvSpPr>
          <p:nvPr>
            <p:ph type="sldNum" sz="quarter" idx="12"/>
          </p:nvPr>
        </p:nvSpPr>
        <p:spPr/>
        <p:txBody>
          <a:bodyPr/>
          <a:lstStyle/>
          <a:p>
            <a:pPr>
              <a:defRPr/>
            </a:pPr>
            <a:fld id="{82F2C4C0-D10B-4F53-9E93-D796E8300FBE}" type="slidenum">
              <a:rPr lang="fr-BE" smtClean="0"/>
              <a:pPr>
                <a:defRPr/>
              </a:pPr>
              <a:t>59</a:t>
            </a:fld>
            <a:endParaRPr lang="fr-BE"/>
          </a:p>
        </p:txBody>
      </p:sp>
      <p:sp>
        <p:nvSpPr>
          <p:cNvPr id="9" name="Rectangle à coins arrondis 8"/>
          <p:cNvSpPr/>
          <p:nvPr/>
        </p:nvSpPr>
        <p:spPr>
          <a:xfrm>
            <a:off x="928662" y="5357826"/>
            <a:ext cx="2000264" cy="857256"/>
          </a:xfrm>
          <a:prstGeom prst="wedgeRoundRectCallout">
            <a:avLst>
              <a:gd name="adj1" fmla="val -44658"/>
              <a:gd name="adj2" fmla="val -167379"/>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b="1" dirty="0" smtClean="0"/>
              <a:t>Les valeurs à tester en colonne (ou bien ligne)</a:t>
            </a:r>
            <a:endParaRPr lang="fr-FR" b="1" dirty="0"/>
          </a:p>
        </p:txBody>
      </p:sp>
      <p:sp>
        <p:nvSpPr>
          <p:cNvPr id="10" name="Rectangle à coins arrondis 9"/>
          <p:cNvSpPr/>
          <p:nvPr/>
        </p:nvSpPr>
        <p:spPr>
          <a:xfrm>
            <a:off x="2571736" y="2071678"/>
            <a:ext cx="1643074" cy="1143008"/>
          </a:xfrm>
          <a:prstGeom prst="wedgeRoundRectCallout">
            <a:avLst>
              <a:gd name="adj1" fmla="val -91437"/>
              <a:gd name="adj2" fmla="val 87432"/>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b="1" dirty="0" smtClean="0"/>
              <a:t>La formule ou une référence à la formule</a:t>
            </a:r>
            <a:endParaRPr lang="fr-FR" b="1" dirty="0"/>
          </a:p>
        </p:txBody>
      </p:sp>
      <p:cxnSp>
        <p:nvCxnSpPr>
          <p:cNvPr id="12" name="Connecteur droit 11"/>
          <p:cNvCxnSpPr/>
          <p:nvPr/>
        </p:nvCxnSpPr>
        <p:spPr>
          <a:xfrm rot="5400000">
            <a:off x="-606461" y="4107661"/>
            <a:ext cx="235745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rot="5400000">
            <a:off x="320645" y="4106867"/>
            <a:ext cx="235745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rot="5400000">
            <a:off x="1249339" y="4106867"/>
            <a:ext cx="235745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a:off x="428596" y="3429000"/>
            <a:ext cx="235745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428596" y="3856040"/>
            <a:ext cx="235745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a:off x="428596" y="5070486"/>
            <a:ext cx="2357454" cy="1588"/>
          </a:xfrm>
          <a:prstGeom prst="line">
            <a:avLst/>
          </a:prstGeom>
        </p:spPr>
        <p:style>
          <a:lnRef idx="1">
            <a:schemeClr val="accent1"/>
          </a:lnRef>
          <a:fillRef idx="0">
            <a:schemeClr val="accent1"/>
          </a:fillRef>
          <a:effectRef idx="0">
            <a:schemeClr val="accent1"/>
          </a:effectRef>
          <a:fontRef idx="minor">
            <a:schemeClr val="tx1"/>
          </a:fontRef>
        </p:style>
      </p:cxnSp>
      <p:sp>
        <p:nvSpPr>
          <p:cNvPr id="19" name="Rectangle à coins arrondis 18"/>
          <p:cNvSpPr/>
          <p:nvPr/>
        </p:nvSpPr>
        <p:spPr>
          <a:xfrm>
            <a:off x="2571736" y="4000504"/>
            <a:ext cx="2000264" cy="857256"/>
          </a:xfrm>
          <a:prstGeom prst="wedgeRoundRectCallout">
            <a:avLst>
              <a:gd name="adj1" fmla="val -75782"/>
              <a:gd name="adj2" fmla="val 7372"/>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b="1" dirty="0" smtClean="0"/>
              <a:t>Les résultats</a:t>
            </a:r>
            <a:endParaRPr lang="fr-FR" b="1" dirty="0"/>
          </a:p>
        </p:txBody>
      </p:sp>
      <p:cxnSp>
        <p:nvCxnSpPr>
          <p:cNvPr id="20" name="Connecteur droit 19"/>
          <p:cNvCxnSpPr/>
          <p:nvPr/>
        </p:nvCxnSpPr>
        <p:spPr>
          <a:xfrm rot="5400000">
            <a:off x="3894133" y="4107661"/>
            <a:ext cx="235745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rot="5400000">
            <a:off x="4821239" y="4106867"/>
            <a:ext cx="235745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rot="5400000">
            <a:off x="7321569" y="4106867"/>
            <a:ext cx="235745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a:off x="4929190" y="3429000"/>
            <a:ext cx="392909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a:off x="4929190" y="3856040"/>
            <a:ext cx="392909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a:off x="4929190" y="5070486"/>
            <a:ext cx="3929090" cy="1588"/>
          </a:xfrm>
          <a:prstGeom prst="line">
            <a:avLst/>
          </a:prstGeom>
        </p:spPr>
        <p:style>
          <a:lnRef idx="1">
            <a:schemeClr val="accent1"/>
          </a:lnRef>
          <a:fillRef idx="0">
            <a:schemeClr val="accent1"/>
          </a:fillRef>
          <a:effectRef idx="0">
            <a:schemeClr val="accent1"/>
          </a:effectRef>
          <a:fontRef idx="minor">
            <a:schemeClr val="tx1"/>
          </a:fontRef>
        </p:style>
      </p:cxnSp>
      <p:sp>
        <p:nvSpPr>
          <p:cNvPr id="34" name="Rectangle à coins arrondis 33"/>
          <p:cNvSpPr/>
          <p:nvPr/>
        </p:nvSpPr>
        <p:spPr>
          <a:xfrm>
            <a:off x="2571736" y="2071678"/>
            <a:ext cx="1643074" cy="1143008"/>
          </a:xfrm>
          <a:prstGeom prst="wedgeRoundRectCallout">
            <a:avLst>
              <a:gd name="adj1" fmla="val 126434"/>
              <a:gd name="adj2" fmla="val 87432"/>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b="1" dirty="0" smtClean="0"/>
              <a:t>La formule ou une référence à la formule</a:t>
            </a:r>
            <a:endParaRPr lang="fr-FR" b="1" dirty="0"/>
          </a:p>
        </p:txBody>
      </p:sp>
      <p:sp>
        <p:nvSpPr>
          <p:cNvPr id="35" name="Rectangle à coins arrondis 34"/>
          <p:cNvSpPr/>
          <p:nvPr/>
        </p:nvSpPr>
        <p:spPr>
          <a:xfrm>
            <a:off x="5143504" y="5500702"/>
            <a:ext cx="2000264" cy="857256"/>
          </a:xfrm>
          <a:prstGeom prst="wedgeRoundRectCallout">
            <a:avLst>
              <a:gd name="adj1" fmla="val -44658"/>
              <a:gd name="adj2" fmla="val -167379"/>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b="1" dirty="0" smtClean="0"/>
              <a:t>Les valeurs à tester en colonne</a:t>
            </a:r>
            <a:endParaRPr lang="fr-FR" b="1" dirty="0"/>
          </a:p>
        </p:txBody>
      </p:sp>
      <p:sp>
        <p:nvSpPr>
          <p:cNvPr id="36" name="Rectangle à coins arrondis 35"/>
          <p:cNvSpPr/>
          <p:nvPr/>
        </p:nvSpPr>
        <p:spPr>
          <a:xfrm>
            <a:off x="6929454" y="2285992"/>
            <a:ext cx="2000264" cy="857256"/>
          </a:xfrm>
          <a:prstGeom prst="wedgeRoundRectCallout">
            <a:avLst>
              <a:gd name="adj1" fmla="val -36877"/>
              <a:gd name="adj2" fmla="val 100420"/>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b="1" dirty="0" smtClean="0"/>
              <a:t>Les valeurs à tester en ligne</a:t>
            </a:r>
            <a:endParaRPr lang="fr-FR" b="1" dirty="0"/>
          </a:p>
        </p:txBody>
      </p:sp>
      <p:sp>
        <p:nvSpPr>
          <p:cNvPr id="37" name="Rectangle à coins arrondis 36"/>
          <p:cNvSpPr/>
          <p:nvPr/>
        </p:nvSpPr>
        <p:spPr>
          <a:xfrm>
            <a:off x="2571736" y="4000504"/>
            <a:ext cx="2000264" cy="857256"/>
          </a:xfrm>
          <a:prstGeom prst="wedgeRoundRectCallout">
            <a:avLst>
              <a:gd name="adj1" fmla="val 152788"/>
              <a:gd name="adj2" fmla="val -24401"/>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b="1" dirty="0" smtClean="0"/>
              <a:t>Les résultats</a:t>
            </a:r>
            <a:endParaRPr lang="fr-FR" b="1" dirty="0"/>
          </a:p>
        </p:txBody>
      </p:sp>
      <p:sp>
        <p:nvSpPr>
          <p:cNvPr id="38" name="ZoneTexte 37"/>
          <p:cNvSpPr txBox="1"/>
          <p:nvPr/>
        </p:nvSpPr>
        <p:spPr>
          <a:xfrm>
            <a:off x="571472" y="2291356"/>
            <a:ext cx="1928826" cy="923330"/>
          </a:xfrm>
          <a:prstGeom prst="rect">
            <a:avLst/>
          </a:prstGeom>
          <a:noFill/>
        </p:spPr>
        <p:txBody>
          <a:bodyPr wrap="square" rtlCol="0">
            <a:spAutoFit/>
          </a:bodyPr>
          <a:lstStyle/>
          <a:p>
            <a:r>
              <a:rPr lang="fr-FR" i="1" dirty="0" smtClean="0"/>
              <a:t>Une liste de valeur s en ligne où en colonne</a:t>
            </a:r>
            <a:endParaRPr lang="fr-FR" i="1" dirty="0"/>
          </a:p>
        </p:txBody>
      </p:sp>
      <p:sp>
        <p:nvSpPr>
          <p:cNvPr id="39" name="ZoneTexte 38"/>
          <p:cNvSpPr txBox="1"/>
          <p:nvPr/>
        </p:nvSpPr>
        <p:spPr>
          <a:xfrm>
            <a:off x="4929190" y="2291356"/>
            <a:ext cx="1928826" cy="923330"/>
          </a:xfrm>
          <a:prstGeom prst="rect">
            <a:avLst/>
          </a:prstGeom>
          <a:noFill/>
        </p:spPr>
        <p:txBody>
          <a:bodyPr wrap="square" rtlCol="0">
            <a:spAutoFit/>
          </a:bodyPr>
          <a:lstStyle/>
          <a:p>
            <a:r>
              <a:rPr lang="fr-FR" i="1" dirty="0" smtClean="0"/>
              <a:t>Deux listes de valeur s en ligne et en colonne</a:t>
            </a:r>
            <a:endParaRPr lang="fr-FR" i="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quelques fonctions</a:t>
            </a:r>
            <a:br>
              <a:rPr lang="fr-FR" dirty="0" smtClean="0"/>
            </a:br>
            <a:r>
              <a:rPr lang="fr-FR" dirty="0" smtClean="0"/>
              <a:t>	Fonctions « métier »</a:t>
            </a:r>
            <a:endParaRPr lang="fr-FR" dirty="0"/>
          </a:p>
        </p:txBody>
      </p:sp>
      <p:sp>
        <p:nvSpPr>
          <p:cNvPr id="3" name="Espace réservé du contenu 2"/>
          <p:cNvSpPr>
            <a:spLocks noGrp="1"/>
          </p:cNvSpPr>
          <p:nvPr>
            <p:ph sz="quarter" idx="1"/>
          </p:nvPr>
        </p:nvSpPr>
        <p:spPr>
          <a:xfrm>
            <a:off x="914400" y="1447800"/>
            <a:ext cx="8229600" cy="4572000"/>
          </a:xfrm>
        </p:spPr>
        <p:txBody>
          <a:bodyPr/>
          <a:lstStyle/>
          <a:p>
            <a:r>
              <a:rPr lang="fr-FR" sz="2400" dirty="0" smtClean="0"/>
              <a:t>Comptabilité, Finance (cf.) </a:t>
            </a:r>
          </a:p>
          <a:p>
            <a:pPr lvl="1"/>
            <a:r>
              <a:rPr lang="fr-FR" sz="2000" dirty="0" smtClean="0"/>
              <a:t>AMORLIN : calcul d’amortissement linéaire</a:t>
            </a:r>
          </a:p>
          <a:p>
            <a:pPr lvl="1"/>
            <a:r>
              <a:rPr lang="fr-FR" sz="2000" dirty="0" smtClean="0"/>
              <a:t>VPM : ex. calculer le montant de chaque mensualité d’un emprunt</a:t>
            </a:r>
          </a:p>
          <a:p>
            <a:pPr lvl="1"/>
            <a:r>
              <a:rPr lang="fr-FR" sz="2000" dirty="0" smtClean="0"/>
              <a:t>VC : ex. calculer la valeur capitalisée d’un placement</a:t>
            </a:r>
          </a:p>
          <a:p>
            <a:r>
              <a:rPr lang="fr-FR" sz="2400" dirty="0" smtClean="0"/>
              <a:t>Statistiques</a:t>
            </a:r>
          </a:p>
          <a:p>
            <a:pPr lvl="1"/>
            <a:r>
              <a:rPr lang="fr-FR" sz="2000" dirty="0" smtClean="0"/>
              <a:t>FREQUENCE : fréquence de valeurs dans des plages de valeurs</a:t>
            </a:r>
          </a:p>
          <a:p>
            <a:pPr lvl="1"/>
            <a:r>
              <a:rPr lang="fr-FR" sz="2000" dirty="0" smtClean="0"/>
              <a:t>ECARTYPE, VAR :Écart-type et variance</a:t>
            </a:r>
          </a:p>
          <a:p>
            <a:pPr lvl="1"/>
            <a:r>
              <a:rPr lang="fr-FR" sz="2000" dirty="0" smtClean="0"/>
              <a:t>RANG : rang d’une valeur dans une liste de valeurs</a:t>
            </a:r>
          </a:p>
          <a:p>
            <a:r>
              <a:rPr lang="fr-FR" sz="2400" dirty="0" smtClean="0"/>
              <a:t>Mathématiques, « en vrac »</a:t>
            </a:r>
          </a:p>
          <a:p>
            <a:pPr lvl="1"/>
            <a:r>
              <a:rPr lang="fr-FR" sz="2000" dirty="0" smtClean="0"/>
              <a:t>SIN, COS, LOG, RACINE, ABS, ENT, FACT, PLAFOND, PLANCHER, SIGNE, ROMAIN...</a:t>
            </a:r>
          </a:p>
          <a:p>
            <a:r>
              <a:rPr lang="fr-FR" sz="2400" dirty="0" smtClean="0"/>
              <a:t>Ingénierie : COMPLEXE, BESSELI...</a:t>
            </a:r>
          </a:p>
        </p:txBody>
      </p:sp>
      <p:sp>
        <p:nvSpPr>
          <p:cNvPr id="4" name="Espace réservé de la date 3"/>
          <p:cNvSpPr>
            <a:spLocks noGrp="1"/>
          </p:cNvSpPr>
          <p:nvPr>
            <p:ph type="dt" sz="half" idx="10"/>
          </p:nvPr>
        </p:nvSpPr>
        <p:spPr/>
        <p:txBody>
          <a:bodyPr/>
          <a:lstStyle/>
          <a:p>
            <a:pPr>
              <a:defRPr/>
            </a:pPr>
            <a:r>
              <a:rPr lang="fr-FR" smtClean="0"/>
              <a:t>Modéliser à l'aide d'un tableur (4)</a:t>
            </a:r>
            <a:endParaRPr lang="fr-BE" dirty="0"/>
          </a:p>
        </p:txBody>
      </p:sp>
      <p:sp>
        <p:nvSpPr>
          <p:cNvPr id="5" name="Espace réservé du pied de page 4"/>
          <p:cNvSpPr>
            <a:spLocks noGrp="1"/>
          </p:cNvSpPr>
          <p:nvPr>
            <p:ph type="ftr" sz="quarter" idx="11"/>
          </p:nvPr>
        </p:nvSpPr>
        <p:spPr/>
        <p:txBody>
          <a:bodyPr/>
          <a:lstStyle/>
          <a:p>
            <a:pPr>
              <a:defRPr/>
            </a:pPr>
            <a:endParaRPr lang="fr-BE" dirty="0"/>
          </a:p>
        </p:txBody>
      </p:sp>
      <p:sp>
        <p:nvSpPr>
          <p:cNvPr id="6" name="Espace réservé du numéro de diapositive 5"/>
          <p:cNvSpPr>
            <a:spLocks noGrp="1"/>
          </p:cNvSpPr>
          <p:nvPr>
            <p:ph type="sldNum" sz="quarter" idx="12"/>
          </p:nvPr>
        </p:nvSpPr>
        <p:spPr/>
        <p:txBody>
          <a:bodyPr/>
          <a:lstStyle/>
          <a:p>
            <a:pPr>
              <a:defRPr/>
            </a:pPr>
            <a:fld id="{4E69C514-9E9C-4EBB-B9FF-48FFD5ED74EF}" type="slidenum">
              <a:rPr lang="fr-BE" smtClean="0"/>
              <a:pPr>
                <a:defRPr/>
              </a:pPr>
              <a:t>6</a:t>
            </a:fld>
            <a:endParaRPr lang="fr-BE"/>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re 1"/>
          <p:cNvSpPr>
            <a:spLocks noGrp="1"/>
          </p:cNvSpPr>
          <p:nvPr>
            <p:ph type="title"/>
          </p:nvPr>
        </p:nvSpPr>
        <p:spPr/>
        <p:txBody>
          <a:bodyPr/>
          <a:lstStyle/>
          <a:p>
            <a:r>
              <a:rPr lang="fr-FR" dirty="0" smtClean="0"/>
              <a:t>Outils de simulation</a:t>
            </a:r>
            <a:br>
              <a:rPr lang="fr-FR" dirty="0" smtClean="0"/>
            </a:br>
            <a:r>
              <a:rPr lang="fr-FR" dirty="0" smtClean="0"/>
              <a:t>	Solveur – 1/9</a:t>
            </a:r>
          </a:p>
        </p:txBody>
      </p:sp>
      <p:sp>
        <p:nvSpPr>
          <p:cNvPr id="14339" name="Espace réservé du contenu 2"/>
          <p:cNvSpPr>
            <a:spLocks noGrp="1"/>
          </p:cNvSpPr>
          <p:nvPr>
            <p:ph sz="quarter" idx="1"/>
          </p:nvPr>
        </p:nvSpPr>
        <p:spPr>
          <a:xfrm>
            <a:off x="914400" y="1447800"/>
            <a:ext cx="8229600" cy="4572000"/>
          </a:xfrm>
        </p:spPr>
        <p:txBody>
          <a:bodyPr/>
          <a:lstStyle/>
          <a:p>
            <a:r>
              <a:rPr lang="fr-FR" sz="2400" dirty="0" smtClean="0"/>
              <a:t>L’outil solveur permet de faire converger le résultat d’un calcul vers une valeur maximale, minimale ou fixée, en modifiant automatiquement certaines valeurs fixes et en définissant des contraintes encadrant certaines valeurs calculées du modèle</a:t>
            </a:r>
          </a:p>
          <a:p>
            <a:r>
              <a:rPr lang="fr-FR" sz="2400" dirty="0" smtClean="0"/>
              <a:t>L’outil Solveur utilise les éléments suivants : </a:t>
            </a:r>
          </a:p>
          <a:p>
            <a:pPr lvl="1"/>
            <a:r>
              <a:rPr lang="fr-FR" sz="2000" dirty="0" smtClean="0"/>
              <a:t>La référence de la cellule contenant la valeur à maximiser  ou minimiser  ou à rapprocher d’une valeur cible (cette cellule contient une formule)</a:t>
            </a:r>
          </a:p>
          <a:p>
            <a:pPr lvl="1"/>
            <a:r>
              <a:rPr lang="fr-FR" sz="2000" dirty="0" smtClean="0"/>
              <a:t>Les cellules à modifier (contiennent des valeurs fixes)</a:t>
            </a:r>
          </a:p>
          <a:p>
            <a:pPr lvl="1"/>
            <a:r>
              <a:rPr lang="fr-FR" sz="2000" dirty="0" smtClean="0"/>
              <a:t>Des contraintes qui sont imposées à certaines cellules (contiennent des formules)</a:t>
            </a:r>
          </a:p>
          <a:p>
            <a:pPr lvl="1"/>
            <a:r>
              <a:rPr lang="fr-FR" sz="2000" dirty="0" smtClean="0"/>
              <a:t>Des options liées à la recherche du résultat : temps maximal, précision du calcul, etc.</a:t>
            </a:r>
          </a:p>
          <a:p>
            <a:pPr lvl="1"/>
            <a:endParaRPr lang="fr-FR" sz="2000" dirty="0" smtClean="0"/>
          </a:p>
        </p:txBody>
      </p:sp>
      <p:sp>
        <p:nvSpPr>
          <p:cNvPr id="4" name="Espace réservé de la date 3"/>
          <p:cNvSpPr>
            <a:spLocks noGrp="1"/>
          </p:cNvSpPr>
          <p:nvPr>
            <p:ph type="dt" sz="quarter" idx="10"/>
          </p:nvPr>
        </p:nvSpPr>
        <p:spPr/>
        <p:txBody>
          <a:bodyPr/>
          <a:lstStyle/>
          <a:p>
            <a:pPr>
              <a:defRPr/>
            </a:pPr>
            <a:r>
              <a:rPr lang="fr-FR" smtClean="0"/>
              <a:t>Modéliser à l'aide d'un tableur (4)</a:t>
            </a:r>
            <a:endParaRPr lang="fr-BE"/>
          </a:p>
        </p:txBody>
      </p:sp>
      <p:sp>
        <p:nvSpPr>
          <p:cNvPr id="5" name="Espace réservé du pied de page 4"/>
          <p:cNvSpPr>
            <a:spLocks noGrp="1"/>
          </p:cNvSpPr>
          <p:nvPr>
            <p:ph type="ftr" sz="quarter" idx="11"/>
          </p:nvPr>
        </p:nvSpPr>
        <p:spPr/>
        <p:txBody>
          <a:bodyPr/>
          <a:lstStyle/>
          <a:p>
            <a:pPr>
              <a:defRPr/>
            </a:pPr>
            <a:endParaRPr lang="fr-BE"/>
          </a:p>
        </p:txBody>
      </p:sp>
      <p:sp>
        <p:nvSpPr>
          <p:cNvPr id="6" name="Espace réservé du numéro de diapositive 5"/>
          <p:cNvSpPr>
            <a:spLocks noGrp="1"/>
          </p:cNvSpPr>
          <p:nvPr>
            <p:ph type="sldNum" sz="quarter" idx="12"/>
          </p:nvPr>
        </p:nvSpPr>
        <p:spPr/>
        <p:txBody>
          <a:bodyPr/>
          <a:lstStyle/>
          <a:p>
            <a:pPr>
              <a:defRPr/>
            </a:pPr>
            <a:fld id="{82F2C4C0-D10B-4F53-9E93-D796E8300FBE}" type="slidenum">
              <a:rPr lang="fr-BE" smtClean="0"/>
              <a:pPr>
                <a:defRPr/>
              </a:pPr>
              <a:t>60</a:t>
            </a:fld>
            <a:endParaRPr lang="fr-BE"/>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re 1"/>
          <p:cNvSpPr>
            <a:spLocks noGrp="1"/>
          </p:cNvSpPr>
          <p:nvPr>
            <p:ph type="title"/>
          </p:nvPr>
        </p:nvSpPr>
        <p:spPr/>
        <p:txBody>
          <a:bodyPr/>
          <a:lstStyle/>
          <a:p>
            <a:r>
              <a:rPr lang="fr-FR" dirty="0" smtClean="0"/>
              <a:t>Outils de simulation</a:t>
            </a:r>
            <a:br>
              <a:rPr lang="fr-FR" dirty="0" smtClean="0"/>
            </a:br>
            <a:r>
              <a:rPr lang="fr-FR" dirty="0" smtClean="0"/>
              <a:t>	Solveur – 2/9</a:t>
            </a:r>
          </a:p>
        </p:txBody>
      </p:sp>
      <p:sp>
        <p:nvSpPr>
          <p:cNvPr id="14339" name="Espace réservé du contenu 2"/>
          <p:cNvSpPr>
            <a:spLocks noGrp="1"/>
          </p:cNvSpPr>
          <p:nvPr>
            <p:ph sz="quarter" idx="1"/>
          </p:nvPr>
        </p:nvSpPr>
        <p:spPr/>
        <p:txBody>
          <a:bodyPr/>
          <a:lstStyle/>
          <a:p>
            <a:r>
              <a:rPr lang="fr-FR" sz="2400" strike="sngStrike" dirty="0" smtClean="0"/>
              <a:t>Avec Excel : sélection de la plage de simulation à constituer, puis Données &gt; Analyse de scénarios &gt; Tables de données</a:t>
            </a:r>
          </a:p>
          <a:p>
            <a:r>
              <a:rPr lang="fr-FR" sz="2400" dirty="0" smtClean="0"/>
              <a:t>Si l’outil Solveur n’est pas disponible, vous l’activer</a:t>
            </a:r>
          </a:p>
          <a:p>
            <a:pPr lvl="1"/>
            <a:r>
              <a:rPr lang="fr-FR" sz="2000" dirty="0" smtClean="0"/>
              <a:t>Bouton Office &gt; Options d’Excel &gt; Compléments &gt; Complément </a:t>
            </a:r>
            <a:r>
              <a:rPr lang="fr-FR" sz="2000" dirty="0" err="1" smtClean="0"/>
              <a:t>Solver</a:t>
            </a:r>
            <a:endParaRPr lang="fr-FR" sz="2000" dirty="0" smtClean="0"/>
          </a:p>
          <a:p>
            <a:pPr lvl="1"/>
            <a:endParaRPr lang="fr-FR" sz="2000" dirty="0" smtClean="0"/>
          </a:p>
        </p:txBody>
      </p:sp>
      <p:sp>
        <p:nvSpPr>
          <p:cNvPr id="4" name="Espace réservé de la date 3"/>
          <p:cNvSpPr>
            <a:spLocks noGrp="1"/>
          </p:cNvSpPr>
          <p:nvPr>
            <p:ph type="dt" sz="quarter" idx="10"/>
          </p:nvPr>
        </p:nvSpPr>
        <p:spPr/>
        <p:txBody>
          <a:bodyPr/>
          <a:lstStyle/>
          <a:p>
            <a:pPr>
              <a:defRPr/>
            </a:pPr>
            <a:r>
              <a:rPr lang="fr-FR" smtClean="0"/>
              <a:t>Modéliser à l'aide d'un tableur (4)</a:t>
            </a:r>
            <a:endParaRPr lang="fr-BE"/>
          </a:p>
        </p:txBody>
      </p:sp>
      <p:sp>
        <p:nvSpPr>
          <p:cNvPr id="5" name="Espace réservé du pied de page 4"/>
          <p:cNvSpPr>
            <a:spLocks noGrp="1"/>
          </p:cNvSpPr>
          <p:nvPr>
            <p:ph type="ftr" sz="quarter" idx="11"/>
          </p:nvPr>
        </p:nvSpPr>
        <p:spPr/>
        <p:txBody>
          <a:bodyPr/>
          <a:lstStyle/>
          <a:p>
            <a:pPr>
              <a:defRPr/>
            </a:pPr>
            <a:endParaRPr lang="fr-BE"/>
          </a:p>
        </p:txBody>
      </p:sp>
      <p:sp>
        <p:nvSpPr>
          <p:cNvPr id="6" name="Espace réservé du numéro de diapositive 5"/>
          <p:cNvSpPr>
            <a:spLocks noGrp="1"/>
          </p:cNvSpPr>
          <p:nvPr>
            <p:ph type="sldNum" sz="quarter" idx="12"/>
          </p:nvPr>
        </p:nvSpPr>
        <p:spPr/>
        <p:txBody>
          <a:bodyPr/>
          <a:lstStyle/>
          <a:p>
            <a:pPr>
              <a:defRPr/>
            </a:pPr>
            <a:fld id="{82F2C4C0-D10B-4F53-9E93-D796E8300FBE}" type="slidenum">
              <a:rPr lang="fr-BE" smtClean="0"/>
              <a:pPr>
                <a:defRPr/>
              </a:pPr>
              <a:t>61</a:t>
            </a:fld>
            <a:endParaRPr lang="fr-BE"/>
          </a:p>
        </p:txBody>
      </p:sp>
      <p:pic>
        <p:nvPicPr>
          <p:cNvPr id="4099" name="Picture 3"/>
          <p:cNvPicPr>
            <a:picLocks noChangeAspect="1" noChangeArrowheads="1"/>
          </p:cNvPicPr>
          <p:nvPr/>
        </p:nvPicPr>
        <p:blipFill>
          <a:blip r:embed="rId2"/>
          <a:srcRect/>
          <a:stretch>
            <a:fillRect/>
          </a:stretch>
        </p:blipFill>
        <p:spPr bwMode="auto">
          <a:xfrm>
            <a:off x="1568374" y="3861048"/>
            <a:ext cx="6287053" cy="2643206"/>
          </a:xfrm>
          <a:prstGeom prst="rect">
            <a:avLst/>
          </a:prstGeom>
          <a:noFill/>
          <a:ln w="9525">
            <a:noFill/>
            <a:miter lim="800000"/>
            <a:headEnd/>
            <a:tailEnd/>
          </a:ln>
          <a:effec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re 1"/>
          <p:cNvSpPr>
            <a:spLocks noGrp="1"/>
          </p:cNvSpPr>
          <p:nvPr>
            <p:ph type="title"/>
          </p:nvPr>
        </p:nvSpPr>
        <p:spPr/>
        <p:txBody>
          <a:bodyPr/>
          <a:lstStyle/>
          <a:p>
            <a:r>
              <a:rPr lang="fr-FR" dirty="0" smtClean="0"/>
              <a:t>Outils de simulation</a:t>
            </a:r>
            <a:br>
              <a:rPr lang="fr-FR" dirty="0" smtClean="0"/>
            </a:br>
            <a:r>
              <a:rPr lang="fr-FR" dirty="0" smtClean="0"/>
              <a:t>	Solveur – 3/9</a:t>
            </a:r>
          </a:p>
        </p:txBody>
      </p:sp>
      <p:sp>
        <p:nvSpPr>
          <p:cNvPr id="14339" name="Espace réservé du contenu 2"/>
          <p:cNvSpPr>
            <a:spLocks noGrp="1"/>
          </p:cNvSpPr>
          <p:nvPr>
            <p:ph sz="quarter" idx="1"/>
          </p:nvPr>
        </p:nvSpPr>
        <p:spPr/>
        <p:txBody>
          <a:bodyPr/>
          <a:lstStyle/>
          <a:p>
            <a:r>
              <a:rPr lang="fr-FR" dirty="0" smtClean="0"/>
              <a:t>Exemple simple : cibler une valeur de marge</a:t>
            </a:r>
          </a:p>
          <a:p>
            <a:pPr lvl="1"/>
            <a:endParaRPr lang="fr-FR" dirty="0" smtClean="0"/>
          </a:p>
        </p:txBody>
      </p:sp>
      <p:sp>
        <p:nvSpPr>
          <p:cNvPr id="4" name="Espace réservé de la date 3"/>
          <p:cNvSpPr>
            <a:spLocks noGrp="1"/>
          </p:cNvSpPr>
          <p:nvPr>
            <p:ph type="dt" sz="quarter" idx="10"/>
          </p:nvPr>
        </p:nvSpPr>
        <p:spPr/>
        <p:txBody>
          <a:bodyPr/>
          <a:lstStyle/>
          <a:p>
            <a:pPr>
              <a:defRPr/>
            </a:pPr>
            <a:r>
              <a:rPr lang="fr-FR" smtClean="0"/>
              <a:t>Modéliser à l'aide d'un tableur (4)</a:t>
            </a:r>
            <a:endParaRPr lang="fr-BE"/>
          </a:p>
        </p:txBody>
      </p:sp>
      <p:sp>
        <p:nvSpPr>
          <p:cNvPr id="5" name="Espace réservé du pied de page 4"/>
          <p:cNvSpPr>
            <a:spLocks noGrp="1"/>
          </p:cNvSpPr>
          <p:nvPr>
            <p:ph type="ftr" sz="quarter" idx="11"/>
          </p:nvPr>
        </p:nvSpPr>
        <p:spPr/>
        <p:txBody>
          <a:bodyPr/>
          <a:lstStyle/>
          <a:p>
            <a:pPr>
              <a:defRPr/>
            </a:pPr>
            <a:endParaRPr lang="fr-BE"/>
          </a:p>
        </p:txBody>
      </p:sp>
      <p:sp>
        <p:nvSpPr>
          <p:cNvPr id="6" name="Espace réservé du numéro de diapositive 5"/>
          <p:cNvSpPr>
            <a:spLocks noGrp="1"/>
          </p:cNvSpPr>
          <p:nvPr>
            <p:ph type="sldNum" sz="quarter" idx="12"/>
          </p:nvPr>
        </p:nvSpPr>
        <p:spPr/>
        <p:txBody>
          <a:bodyPr/>
          <a:lstStyle/>
          <a:p>
            <a:pPr>
              <a:defRPr/>
            </a:pPr>
            <a:fld id="{82F2C4C0-D10B-4F53-9E93-D796E8300FBE}" type="slidenum">
              <a:rPr lang="fr-BE" smtClean="0"/>
              <a:pPr>
                <a:defRPr/>
              </a:pPr>
              <a:t>62</a:t>
            </a:fld>
            <a:endParaRPr lang="fr-BE"/>
          </a:p>
        </p:txBody>
      </p:sp>
      <p:pic>
        <p:nvPicPr>
          <p:cNvPr id="1026" name="Picture 2"/>
          <p:cNvPicPr>
            <a:picLocks noChangeAspect="1" noChangeArrowheads="1"/>
          </p:cNvPicPr>
          <p:nvPr/>
        </p:nvPicPr>
        <p:blipFill>
          <a:blip r:embed="rId2"/>
          <a:srcRect/>
          <a:stretch>
            <a:fillRect/>
          </a:stretch>
        </p:blipFill>
        <p:spPr bwMode="auto">
          <a:xfrm>
            <a:off x="357158" y="1928802"/>
            <a:ext cx="8148590" cy="2407934"/>
          </a:xfrm>
          <a:prstGeom prst="rect">
            <a:avLst/>
          </a:prstGeom>
          <a:noFill/>
          <a:ln w="9525">
            <a:noFill/>
            <a:miter lim="800000"/>
            <a:headEnd/>
            <a:tailEnd/>
          </a:ln>
          <a:effectLst/>
        </p:spPr>
      </p:pic>
      <p:sp>
        <p:nvSpPr>
          <p:cNvPr id="9" name="Rectangle à coins arrondis 8"/>
          <p:cNvSpPr/>
          <p:nvPr/>
        </p:nvSpPr>
        <p:spPr>
          <a:xfrm>
            <a:off x="6643702" y="4786322"/>
            <a:ext cx="2214578" cy="1143008"/>
          </a:xfrm>
          <a:prstGeom prst="wedgeRoundRectCallout">
            <a:avLst>
              <a:gd name="adj1" fmla="val -24038"/>
              <a:gd name="adj2" fmla="val -89588"/>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lang="fr-FR" b="1" dirty="0" smtClean="0"/>
              <a:t>Objectif : </a:t>
            </a:r>
          </a:p>
          <a:p>
            <a:r>
              <a:rPr lang="fr-FR" b="1" dirty="0" smtClean="0"/>
              <a:t>atteindre une marge de 800 000 </a:t>
            </a:r>
            <a:endParaRPr lang="fr-FR" b="1" dirty="0"/>
          </a:p>
        </p:txBody>
      </p:sp>
      <p:sp>
        <p:nvSpPr>
          <p:cNvPr id="10" name="Rectangle à coins arrondis 9"/>
          <p:cNvSpPr/>
          <p:nvPr/>
        </p:nvSpPr>
        <p:spPr>
          <a:xfrm>
            <a:off x="285720" y="5000636"/>
            <a:ext cx="2143140" cy="714380"/>
          </a:xfrm>
          <a:prstGeom prst="wedgeRoundRectCallout">
            <a:avLst>
              <a:gd name="adj1" fmla="val 91287"/>
              <a:gd name="adj2" fmla="val -154269"/>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lang="fr-FR" b="1" dirty="0" smtClean="0"/>
              <a:t>Cellule variable : </a:t>
            </a:r>
          </a:p>
          <a:p>
            <a:r>
              <a:rPr lang="fr-FR" b="1" dirty="0" smtClean="0"/>
              <a:t>- la quantité, </a:t>
            </a:r>
          </a:p>
        </p:txBody>
      </p:sp>
      <p:sp>
        <p:nvSpPr>
          <p:cNvPr id="11" name="Rectangle à coins arrondis 10"/>
          <p:cNvSpPr/>
          <p:nvPr/>
        </p:nvSpPr>
        <p:spPr>
          <a:xfrm>
            <a:off x="3286116" y="4786322"/>
            <a:ext cx="3000396" cy="1714512"/>
          </a:xfrm>
          <a:prstGeom prst="wedgeRoundRectCallout">
            <a:avLst>
              <a:gd name="adj1" fmla="val -39111"/>
              <a:gd name="adj2" fmla="val -7937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lang="fr-FR" b="1" dirty="0" smtClean="0"/>
              <a:t>Les contraintes : </a:t>
            </a:r>
          </a:p>
          <a:p>
            <a:pPr>
              <a:buFontTx/>
              <a:buChar char="-"/>
            </a:pPr>
            <a:r>
              <a:rPr lang="fr-FR" b="1" dirty="0" smtClean="0"/>
              <a:t>quantité &lt;= 600, </a:t>
            </a:r>
          </a:p>
          <a:p>
            <a:pPr>
              <a:buFontTx/>
              <a:buChar char="-"/>
            </a:pPr>
            <a:r>
              <a:rPr lang="fr-FR" b="1" dirty="0" smtClean="0"/>
              <a:t>prix d’achat &lt;= 3500 </a:t>
            </a:r>
          </a:p>
          <a:p>
            <a:pPr>
              <a:buFontTx/>
              <a:buChar char="-"/>
            </a:pPr>
            <a:r>
              <a:rPr lang="fr-FR" b="1" dirty="0" smtClean="0"/>
              <a:t>et prix de vente &gt;=1800</a:t>
            </a:r>
            <a:endParaRPr lang="fr-FR" b="1" dirty="0"/>
          </a:p>
        </p:txBody>
      </p:sp>
      <p:sp>
        <p:nvSpPr>
          <p:cNvPr id="12" name="Rectangle à coins arrondis 11"/>
          <p:cNvSpPr/>
          <p:nvPr/>
        </p:nvSpPr>
        <p:spPr>
          <a:xfrm>
            <a:off x="3286116" y="4786322"/>
            <a:ext cx="3000396" cy="1714512"/>
          </a:xfrm>
          <a:prstGeom prst="wedgeRoundRectCallout">
            <a:avLst>
              <a:gd name="adj1" fmla="val -10581"/>
              <a:gd name="adj2" fmla="val -7710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lang="fr-FR" b="1" dirty="0" smtClean="0"/>
              <a:t>Les contraintes : </a:t>
            </a:r>
          </a:p>
          <a:p>
            <a:pPr>
              <a:buFontTx/>
              <a:buChar char="-"/>
            </a:pPr>
            <a:r>
              <a:rPr lang="fr-FR" b="1" dirty="0" smtClean="0"/>
              <a:t>quantité &lt;= 600, </a:t>
            </a:r>
          </a:p>
          <a:p>
            <a:pPr>
              <a:buFontTx/>
              <a:buChar char="-"/>
            </a:pPr>
            <a:r>
              <a:rPr lang="fr-FR" b="1" dirty="0" smtClean="0"/>
              <a:t>prix d’achat &lt;= 3500 </a:t>
            </a:r>
          </a:p>
          <a:p>
            <a:pPr>
              <a:buFontTx/>
              <a:buChar char="-"/>
            </a:pPr>
            <a:r>
              <a:rPr lang="fr-FR" b="1" dirty="0" smtClean="0"/>
              <a:t>et prix de vente &gt;=1800</a:t>
            </a:r>
            <a:endParaRPr lang="fr-FR" b="1" dirty="0"/>
          </a:p>
        </p:txBody>
      </p:sp>
      <p:sp>
        <p:nvSpPr>
          <p:cNvPr id="13" name="Rectangle à coins arrondis 12"/>
          <p:cNvSpPr/>
          <p:nvPr/>
        </p:nvSpPr>
        <p:spPr>
          <a:xfrm>
            <a:off x="3286116" y="4786322"/>
            <a:ext cx="3000396" cy="1714512"/>
          </a:xfrm>
          <a:prstGeom prst="wedgeRoundRectCallout">
            <a:avLst>
              <a:gd name="adj1" fmla="val 25082"/>
              <a:gd name="adj2" fmla="val -7937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lang="fr-FR" b="1" dirty="0" smtClean="0"/>
              <a:t>Les contraintes : </a:t>
            </a:r>
          </a:p>
          <a:p>
            <a:pPr>
              <a:buFontTx/>
              <a:buChar char="-"/>
            </a:pPr>
            <a:r>
              <a:rPr lang="fr-FR" b="1" dirty="0" smtClean="0"/>
              <a:t>quantité &lt;= 600, </a:t>
            </a:r>
          </a:p>
          <a:p>
            <a:pPr>
              <a:buFontTx/>
              <a:buChar char="-"/>
            </a:pPr>
            <a:r>
              <a:rPr lang="fr-FR" b="1" dirty="0" smtClean="0"/>
              <a:t>prix d’achat &lt;= 3500 </a:t>
            </a:r>
          </a:p>
          <a:p>
            <a:pPr>
              <a:buFontTx/>
              <a:buChar char="-"/>
            </a:pPr>
            <a:r>
              <a:rPr lang="fr-FR" b="1" dirty="0" smtClean="0"/>
              <a:t>et prix de vente &gt;=1800</a:t>
            </a:r>
            <a:endParaRPr lang="fr-FR" b="1"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re 1"/>
          <p:cNvSpPr>
            <a:spLocks noGrp="1"/>
          </p:cNvSpPr>
          <p:nvPr>
            <p:ph type="title"/>
          </p:nvPr>
        </p:nvSpPr>
        <p:spPr/>
        <p:txBody>
          <a:bodyPr/>
          <a:lstStyle/>
          <a:p>
            <a:r>
              <a:rPr lang="fr-FR" dirty="0" smtClean="0"/>
              <a:t>Outils de simulation</a:t>
            </a:r>
            <a:br>
              <a:rPr lang="fr-FR" dirty="0" smtClean="0"/>
            </a:br>
            <a:r>
              <a:rPr lang="fr-FR" dirty="0" smtClean="0"/>
              <a:t>	Solveur – 4/9</a:t>
            </a:r>
          </a:p>
        </p:txBody>
      </p:sp>
      <p:sp>
        <p:nvSpPr>
          <p:cNvPr id="14339" name="Espace réservé du contenu 2"/>
          <p:cNvSpPr>
            <a:spLocks noGrp="1"/>
          </p:cNvSpPr>
          <p:nvPr>
            <p:ph sz="quarter" idx="1"/>
          </p:nvPr>
        </p:nvSpPr>
        <p:spPr/>
        <p:txBody>
          <a:bodyPr/>
          <a:lstStyle/>
          <a:p>
            <a:r>
              <a:rPr lang="fr-FR" sz="2400" dirty="0" smtClean="0"/>
              <a:t>Définir la cible, la cellule variable et les contraintes</a:t>
            </a:r>
          </a:p>
          <a:p>
            <a:pPr lvl="1"/>
            <a:endParaRPr lang="fr-FR" sz="2000" dirty="0" smtClean="0"/>
          </a:p>
        </p:txBody>
      </p:sp>
      <p:sp>
        <p:nvSpPr>
          <p:cNvPr id="4" name="Espace réservé de la date 3"/>
          <p:cNvSpPr>
            <a:spLocks noGrp="1"/>
          </p:cNvSpPr>
          <p:nvPr>
            <p:ph type="dt" sz="quarter" idx="10"/>
          </p:nvPr>
        </p:nvSpPr>
        <p:spPr/>
        <p:txBody>
          <a:bodyPr/>
          <a:lstStyle/>
          <a:p>
            <a:pPr>
              <a:defRPr/>
            </a:pPr>
            <a:r>
              <a:rPr lang="fr-FR" smtClean="0"/>
              <a:t>Modéliser à l'aide d'un tableur (4)</a:t>
            </a:r>
            <a:endParaRPr lang="fr-BE"/>
          </a:p>
        </p:txBody>
      </p:sp>
      <p:sp>
        <p:nvSpPr>
          <p:cNvPr id="5" name="Espace réservé du pied de page 4"/>
          <p:cNvSpPr>
            <a:spLocks noGrp="1"/>
          </p:cNvSpPr>
          <p:nvPr>
            <p:ph type="ftr" sz="quarter" idx="11"/>
          </p:nvPr>
        </p:nvSpPr>
        <p:spPr/>
        <p:txBody>
          <a:bodyPr/>
          <a:lstStyle/>
          <a:p>
            <a:pPr>
              <a:defRPr/>
            </a:pPr>
            <a:endParaRPr lang="fr-BE"/>
          </a:p>
        </p:txBody>
      </p:sp>
      <p:sp>
        <p:nvSpPr>
          <p:cNvPr id="6" name="Espace réservé du numéro de diapositive 5"/>
          <p:cNvSpPr>
            <a:spLocks noGrp="1"/>
          </p:cNvSpPr>
          <p:nvPr>
            <p:ph type="sldNum" sz="quarter" idx="12"/>
          </p:nvPr>
        </p:nvSpPr>
        <p:spPr/>
        <p:txBody>
          <a:bodyPr/>
          <a:lstStyle/>
          <a:p>
            <a:pPr>
              <a:defRPr/>
            </a:pPr>
            <a:fld id="{82F2C4C0-D10B-4F53-9E93-D796E8300FBE}" type="slidenum">
              <a:rPr lang="fr-BE" smtClean="0"/>
              <a:pPr>
                <a:defRPr/>
              </a:pPr>
              <a:t>63</a:t>
            </a:fld>
            <a:endParaRPr lang="fr-BE"/>
          </a:p>
        </p:txBody>
      </p:sp>
      <p:pic>
        <p:nvPicPr>
          <p:cNvPr id="14" name="Picture 2"/>
          <p:cNvPicPr>
            <a:picLocks noChangeAspect="1" noChangeArrowheads="1"/>
          </p:cNvPicPr>
          <p:nvPr/>
        </p:nvPicPr>
        <p:blipFill>
          <a:blip r:embed="rId2"/>
          <a:srcRect/>
          <a:stretch>
            <a:fillRect/>
          </a:stretch>
        </p:blipFill>
        <p:spPr bwMode="auto">
          <a:xfrm>
            <a:off x="428596" y="1857363"/>
            <a:ext cx="8429684" cy="4574533"/>
          </a:xfrm>
          <a:prstGeom prst="rect">
            <a:avLst/>
          </a:prstGeom>
          <a:noFill/>
          <a:ln w="1">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re 1"/>
          <p:cNvSpPr>
            <a:spLocks noGrp="1"/>
          </p:cNvSpPr>
          <p:nvPr>
            <p:ph type="title"/>
          </p:nvPr>
        </p:nvSpPr>
        <p:spPr/>
        <p:txBody>
          <a:bodyPr/>
          <a:lstStyle/>
          <a:p>
            <a:r>
              <a:rPr lang="fr-FR" dirty="0" smtClean="0"/>
              <a:t>Outils de simulation</a:t>
            </a:r>
            <a:br>
              <a:rPr lang="fr-FR" dirty="0" smtClean="0"/>
            </a:br>
            <a:r>
              <a:rPr lang="fr-FR" dirty="0" smtClean="0"/>
              <a:t>	Solveur – 5/9</a:t>
            </a:r>
          </a:p>
        </p:txBody>
      </p:sp>
      <p:sp>
        <p:nvSpPr>
          <p:cNvPr id="14339" name="Espace réservé du contenu 2"/>
          <p:cNvSpPr>
            <a:spLocks noGrp="1"/>
          </p:cNvSpPr>
          <p:nvPr>
            <p:ph sz="quarter" idx="1"/>
          </p:nvPr>
        </p:nvSpPr>
        <p:spPr>
          <a:xfrm>
            <a:off x="914400" y="1447800"/>
            <a:ext cx="8770168" cy="4572000"/>
          </a:xfrm>
        </p:spPr>
        <p:txBody>
          <a:bodyPr/>
          <a:lstStyle/>
          <a:p>
            <a:r>
              <a:rPr lang="fr-FR" sz="2400" dirty="0" smtClean="0"/>
              <a:t>La résolution n’a pas atteint son objectif, mais s’en approche</a:t>
            </a:r>
          </a:p>
          <a:p>
            <a:pPr lvl="1"/>
            <a:endParaRPr lang="fr-FR" sz="2000" dirty="0" smtClean="0"/>
          </a:p>
        </p:txBody>
      </p:sp>
      <p:sp>
        <p:nvSpPr>
          <p:cNvPr id="4" name="Espace réservé de la date 3"/>
          <p:cNvSpPr>
            <a:spLocks noGrp="1"/>
          </p:cNvSpPr>
          <p:nvPr>
            <p:ph type="dt" sz="quarter" idx="10"/>
          </p:nvPr>
        </p:nvSpPr>
        <p:spPr/>
        <p:txBody>
          <a:bodyPr/>
          <a:lstStyle/>
          <a:p>
            <a:pPr>
              <a:defRPr/>
            </a:pPr>
            <a:r>
              <a:rPr lang="fr-FR" smtClean="0"/>
              <a:t>Modéliser à l'aide d'un tableur (4)</a:t>
            </a:r>
            <a:endParaRPr lang="fr-BE"/>
          </a:p>
        </p:txBody>
      </p:sp>
      <p:sp>
        <p:nvSpPr>
          <p:cNvPr id="5" name="Espace réservé du pied de page 4"/>
          <p:cNvSpPr>
            <a:spLocks noGrp="1"/>
          </p:cNvSpPr>
          <p:nvPr>
            <p:ph type="ftr" sz="quarter" idx="11"/>
          </p:nvPr>
        </p:nvSpPr>
        <p:spPr/>
        <p:txBody>
          <a:bodyPr/>
          <a:lstStyle/>
          <a:p>
            <a:pPr>
              <a:defRPr/>
            </a:pPr>
            <a:endParaRPr lang="fr-BE"/>
          </a:p>
        </p:txBody>
      </p:sp>
      <p:sp>
        <p:nvSpPr>
          <p:cNvPr id="6" name="Espace réservé du numéro de diapositive 5"/>
          <p:cNvSpPr>
            <a:spLocks noGrp="1"/>
          </p:cNvSpPr>
          <p:nvPr>
            <p:ph type="sldNum" sz="quarter" idx="12"/>
          </p:nvPr>
        </p:nvSpPr>
        <p:spPr/>
        <p:txBody>
          <a:bodyPr/>
          <a:lstStyle/>
          <a:p>
            <a:pPr>
              <a:defRPr/>
            </a:pPr>
            <a:fld id="{82F2C4C0-D10B-4F53-9E93-D796E8300FBE}" type="slidenum">
              <a:rPr lang="fr-BE" smtClean="0"/>
              <a:pPr>
                <a:defRPr/>
              </a:pPr>
              <a:t>64</a:t>
            </a:fld>
            <a:endParaRPr lang="fr-BE"/>
          </a:p>
        </p:txBody>
      </p:sp>
      <p:pic>
        <p:nvPicPr>
          <p:cNvPr id="15" name="Picture 1"/>
          <p:cNvPicPr>
            <a:picLocks noChangeAspect="1" noChangeArrowheads="1"/>
          </p:cNvPicPr>
          <p:nvPr/>
        </p:nvPicPr>
        <p:blipFill>
          <a:blip r:embed="rId2"/>
          <a:srcRect/>
          <a:stretch>
            <a:fillRect/>
          </a:stretch>
        </p:blipFill>
        <p:spPr bwMode="auto">
          <a:xfrm>
            <a:off x="2357422" y="3929066"/>
            <a:ext cx="6545507" cy="2527920"/>
          </a:xfrm>
          <a:prstGeom prst="rect">
            <a:avLst/>
          </a:prstGeom>
          <a:noFill/>
          <a:ln w="1">
            <a:noFill/>
            <a:miter lim="800000"/>
            <a:headEnd/>
            <a:tailEnd/>
          </a:ln>
        </p:spPr>
      </p:pic>
      <p:pic>
        <p:nvPicPr>
          <p:cNvPr id="4098" name="Picture 2"/>
          <p:cNvPicPr>
            <a:picLocks noChangeAspect="1" noChangeArrowheads="1"/>
          </p:cNvPicPr>
          <p:nvPr/>
        </p:nvPicPr>
        <p:blipFill>
          <a:blip r:embed="rId3"/>
          <a:srcRect/>
          <a:stretch>
            <a:fillRect/>
          </a:stretch>
        </p:blipFill>
        <p:spPr bwMode="auto">
          <a:xfrm>
            <a:off x="214281" y="1928802"/>
            <a:ext cx="8429685" cy="2062198"/>
          </a:xfrm>
          <a:prstGeom prst="rect">
            <a:avLst/>
          </a:prstGeom>
          <a:noFill/>
          <a:ln w="9525">
            <a:noFill/>
            <a:miter lim="800000"/>
            <a:headEnd/>
            <a:tailEnd/>
          </a:ln>
          <a:effec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re 1"/>
          <p:cNvSpPr>
            <a:spLocks noGrp="1"/>
          </p:cNvSpPr>
          <p:nvPr>
            <p:ph type="title"/>
          </p:nvPr>
        </p:nvSpPr>
        <p:spPr/>
        <p:txBody>
          <a:bodyPr/>
          <a:lstStyle/>
          <a:p>
            <a:r>
              <a:rPr lang="fr-FR" dirty="0" smtClean="0"/>
              <a:t>Outils de simulation</a:t>
            </a:r>
            <a:br>
              <a:rPr lang="fr-FR" dirty="0" smtClean="0"/>
            </a:br>
            <a:r>
              <a:rPr lang="fr-FR" dirty="0" smtClean="0"/>
              <a:t>	Solveur – 6/9</a:t>
            </a:r>
          </a:p>
        </p:txBody>
      </p:sp>
      <p:sp>
        <p:nvSpPr>
          <p:cNvPr id="14339" name="Espace réservé du contenu 2"/>
          <p:cNvSpPr>
            <a:spLocks noGrp="1"/>
          </p:cNvSpPr>
          <p:nvPr>
            <p:ph sz="quarter" idx="1"/>
          </p:nvPr>
        </p:nvSpPr>
        <p:spPr>
          <a:xfrm>
            <a:off x="914400" y="1447800"/>
            <a:ext cx="8229600" cy="4572000"/>
          </a:xfrm>
        </p:spPr>
        <p:txBody>
          <a:bodyPr/>
          <a:lstStyle/>
          <a:p>
            <a:r>
              <a:rPr lang="fr-FR" sz="2000" dirty="0" smtClean="0"/>
              <a:t>Exemple : maximiser un CA (combinaison idéale de pièces)</a:t>
            </a:r>
          </a:p>
          <a:p>
            <a:pPr lvl="1"/>
            <a:endParaRPr lang="fr-FR" sz="1800" dirty="0" smtClean="0"/>
          </a:p>
        </p:txBody>
      </p:sp>
      <p:sp>
        <p:nvSpPr>
          <p:cNvPr id="4" name="Espace réservé de la date 3"/>
          <p:cNvSpPr>
            <a:spLocks noGrp="1"/>
          </p:cNvSpPr>
          <p:nvPr>
            <p:ph type="dt" sz="quarter" idx="10"/>
          </p:nvPr>
        </p:nvSpPr>
        <p:spPr/>
        <p:txBody>
          <a:bodyPr/>
          <a:lstStyle/>
          <a:p>
            <a:pPr>
              <a:defRPr/>
            </a:pPr>
            <a:r>
              <a:rPr lang="fr-FR" smtClean="0"/>
              <a:t>Modéliser à l'aide d'un tableur (4)</a:t>
            </a:r>
            <a:endParaRPr lang="fr-BE"/>
          </a:p>
        </p:txBody>
      </p:sp>
      <p:sp>
        <p:nvSpPr>
          <p:cNvPr id="5" name="Espace réservé du pied de page 4"/>
          <p:cNvSpPr>
            <a:spLocks noGrp="1"/>
          </p:cNvSpPr>
          <p:nvPr>
            <p:ph type="ftr" sz="quarter" idx="11"/>
          </p:nvPr>
        </p:nvSpPr>
        <p:spPr/>
        <p:txBody>
          <a:bodyPr/>
          <a:lstStyle/>
          <a:p>
            <a:pPr>
              <a:defRPr/>
            </a:pPr>
            <a:endParaRPr lang="fr-BE"/>
          </a:p>
        </p:txBody>
      </p:sp>
      <p:sp>
        <p:nvSpPr>
          <p:cNvPr id="6" name="Espace réservé du numéro de diapositive 5"/>
          <p:cNvSpPr>
            <a:spLocks noGrp="1"/>
          </p:cNvSpPr>
          <p:nvPr>
            <p:ph type="sldNum" sz="quarter" idx="12"/>
          </p:nvPr>
        </p:nvSpPr>
        <p:spPr/>
        <p:txBody>
          <a:bodyPr/>
          <a:lstStyle/>
          <a:p>
            <a:pPr>
              <a:defRPr/>
            </a:pPr>
            <a:fld id="{82F2C4C0-D10B-4F53-9E93-D796E8300FBE}" type="slidenum">
              <a:rPr lang="fr-BE" smtClean="0"/>
              <a:pPr>
                <a:defRPr/>
              </a:pPr>
              <a:t>65</a:t>
            </a:fld>
            <a:endParaRPr lang="fr-BE"/>
          </a:p>
        </p:txBody>
      </p:sp>
      <p:pic>
        <p:nvPicPr>
          <p:cNvPr id="2052" name="Picture 4"/>
          <p:cNvPicPr>
            <a:picLocks noChangeAspect="1" noChangeArrowheads="1"/>
          </p:cNvPicPr>
          <p:nvPr/>
        </p:nvPicPr>
        <p:blipFill>
          <a:blip r:embed="rId2"/>
          <a:srcRect/>
          <a:stretch>
            <a:fillRect/>
          </a:stretch>
        </p:blipFill>
        <p:spPr bwMode="auto">
          <a:xfrm>
            <a:off x="1605344" y="1857364"/>
            <a:ext cx="5466986" cy="4829808"/>
          </a:xfrm>
          <a:prstGeom prst="rect">
            <a:avLst/>
          </a:prstGeom>
          <a:noFill/>
          <a:ln w="9525">
            <a:noFill/>
            <a:miter lim="800000"/>
            <a:headEnd/>
            <a:tailEnd/>
          </a:ln>
          <a:effectLst/>
        </p:spPr>
      </p:pic>
      <p:sp>
        <p:nvSpPr>
          <p:cNvPr id="13" name="Rectangle à coins arrondis 12"/>
          <p:cNvSpPr/>
          <p:nvPr/>
        </p:nvSpPr>
        <p:spPr>
          <a:xfrm>
            <a:off x="6429388" y="5786454"/>
            <a:ext cx="2214578" cy="857256"/>
          </a:xfrm>
          <a:prstGeom prst="wedgeRoundRectCallout">
            <a:avLst>
              <a:gd name="adj1" fmla="val -124188"/>
              <a:gd name="adj2" fmla="val 38071"/>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lang="fr-FR" b="1" dirty="0" smtClean="0"/>
              <a:t>Objectif : </a:t>
            </a:r>
          </a:p>
          <a:p>
            <a:r>
              <a:rPr lang="fr-FR" b="1" dirty="0" smtClean="0"/>
              <a:t>Maximiser le CA</a:t>
            </a:r>
            <a:endParaRPr lang="fr-FR" b="1" dirty="0"/>
          </a:p>
        </p:txBody>
      </p:sp>
      <p:sp>
        <p:nvSpPr>
          <p:cNvPr id="16" name="Rectangle à coins arrondis 15"/>
          <p:cNvSpPr/>
          <p:nvPr/>
        </p:nvSpPr>
        <p:spPr>
          <a:xfrm>
            <a:off x="285720" y="4786322"/>
            <a:ext cx="2000264" cy="1500198"/>
          </a:xfrm>
          <a:prstGeom prst="wedgeRoundRectCallout">
            <a:avLst>
              <a:gd name="adj1" fmla="val 123082"/>
              <a:gd name="adj2" fmla="val 2"/>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lang="fr-FR" b="1" dirty="0" smtClean="0"/>
              <a:t>Cellules variables : </a:t>
            </a:r>
          </a:p>
          <a:p>
            <a:r>
              <a:rPr lang="fr-FR" b="1" dirty="0" smtClean="0"/>
              <a:t>- les quantités produites par produit, </a:t>
            </a:r>
          </a:p>
        </p:txBody>
      </p:sp>
      <p:sp>
        <p:nvSpPr>
          <p:cNvPr id="17" name="Rectangle à coins arrondis 16"/>
          <p:cNvSpPr/>
          <p:nvPr/>
        </p:nvSpPr>
        <p:spPr>
          <a:xfrm>
            <a:off x="6143604" y="2643182"/>
            <a:ext cx="3000396" cy="2214578"/>
          </a:xfrm>
          <a:prstGeom prst="wedgeRoundRectCallout">
            <a:avLst>
              <a:gd name="adj1" fmla="val -79934"/>
              <a:gd name="adj2" fmla="val 21512"/>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lang="fr-FR" b="1" dirty="0" smtClean="0"/>
              <a:t>Les contraintes : </a:t>
            </a:r>
          </a:p>
          <a:p>
            <a:pPr>
              <a:buFontTx/>
              <a:buChar char="-"/>
            </a:pPr>
            <a:r>
              <a:rPr lang="fr-FR" b="1" dirty="0" smtClean="0"/>
              <a:t>Le temps utilisé par machine &lt;= temps maxi par machine</a:t>
            </a:r>
          </a:p>
          <a:p>
            <a:r>
              <a:rPr lang="fr-FR" b="1" dirty="0" smtClean="0"/>
              <a:t>- Quantités produites : entier, supérieur ou égal à 0</a:t>
            </a:r>
            <a:endParaRPr lang="fr-FR" b="1" dirty="0"/>
          </a:p>
        </p:txBody>
      </p:sp>
      <p:sp>
        <p:nvSpPr>
          <p:cNvPr id="18" name="Rectangle à coins arrondis 17"/>
          <p:cNvSpPr/>
          <p:nvPr/>
        </p:nvSpPr>
        <p:spPr>
          <a:xfrm>
            <a:off x="142876" y="1928802"/>
            <a:ext cx="2428860" cy="857256"/>
          </a:xfrm>
          <a:prstGeom prst="wedgeRoundRectCallout">
            <a:avLst>
              <a:gd name="adj1" fmla="val 86975"/>
              <a:gd name="adj2" fmla="val 128246"/>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lang="fr-FR" sz="1600" b="1" dirty="0" smtClean="0"/>
              <a:t>Temps utilisé pour produit A sur Mach1</a:t>
            </a:r>
          </a:p>
          <a:p>
            <a:r>
              <a:rPr lang="fr-FR" sz="1600" b="1" dirty="0" smtClean="0"/>
              <a:t>Maximiser le CA</a:t>
            </a:r>
            <a:endParaRPr lang="fr-FR" sz="1600" b="1" dirty="0"/>
          </a:p>
        </p:txBody>
      </p:sp>
      <p:sp>
        <p:nvSpPr>
          <p:cNvPr id="19" name="Rectangle à coins arrondis 18"/>
          <p:cNvSpPr/>
          <p:nvPr/>
        </p:nvSpPr>
        <p:spPr>
          <a:xfrm>
            <a:off x="142844" y="2928934"/>
            <a:ext cx="2428860" cy="857256"/>
          </a:xfrm>
          <a:prstGeom prst="wedgeRoundRectCallout">
            <a:avLst>
              <a:gd name="adj1" fmla="val 74960"/>
              <a:gd name="adj2" fmla="val 98742"/>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lang="fr-FR" sz="1600" b="1" dirty="0" smtClean="0"/>
              <a:t>Temps utilisé pour Mach1 pour chaque quantité de A , B et C</a:t>
            </a:r>
            <a:endParaRPr lang="fr-FR" sz="1600" b="1"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re 1"/>
          <p:cNvSpPr>
            <a:spLocks noGrp="1"/>
          </p:cNvSpPr>
          <p:nvPr>
            <p:ph type="title"/>
          </p:nvPr>
        </p:nvSpPr>
        <p:spPr/>
        <p:txBody>
          <a:bodyPr/>
          <a:lstStyle/>
          <a:p>
            <a:r>
              <a:rPr lang="fr-FR" dirty="0" smtClean="0"/>
              <a:t>Outils de simulation</a:t>
            </a:r>
            <a:br>
              <a:rPr lang="fr-FR" dirty="0" smtClean="0"/>
            </a:br>
            <a:r>
              <a:rPr lang="fr-FR" dirty="0" smtClean="0"/>
              <a:t>	Solveur – 7/9</a:t>
            </a:r>
          </a:p>
        </p:txBody>
      </p:sp>
      <p:sp>
        <p:nvSpPr>
          <p:cNvPr id="14339" name="Espace réservé du contenu 2"/>
          <p:cNvSpPr>
            <a:spLocks noGrp="1"/>
          </p:cNvSpPr>
          <p:nvPr>
            <p:ph sz="quarter" idx="1"/>
          </p:nvPr>
        </p:nvSpPr>
        <p:spPr>
          <a:xfrm>
            <a:off x="914400" y="1447800"/>
            <a:ext cx="8229600" cy="4572000"/>
          </a:xfrm>
        </p:spPr>
        <p:txBody>
          <a:bodyPr/>
          <a:lstStyle/>
          <a:p>
            <a:r>
              <a:rPr lang="fr-FR" sz="2400" dirty="0" smtClean="0"/>
              <a:t>Définir la cible, les cellules variables et les contraintes</a:t>
            </a:r>
          </a:p>
          <a:p>
            <a:pPr lvl="1"/>
            <a:endParaRPr lang="fr-FR" sz="2000" dirty="0" smtClean="0"/>
          </a:p>
        </p:txBody>
      </p:sp>
      <p:sp>
        <p:nvSpPr>
          <p:cNvPr id="4" name="Espace réservé de la date 3"/>
          <p:cNvSpPr>
            <a:spLocks noGrp="1"/>
          </p:cNvSpPr>
          <p:nvPr>
            <p:ph type="dt" sz="quarter" idx="10"/>
          </p:nvPr>
        </p:nvSpPr>
        <p:spPr/>
        <p:txBody>
          <a:bodyPr/>
          <a:lstStyle/>
          <a:p>
            <a:pPr>
              <a:defRPr/>
            </a:pPr>
            <a:r>
              <a:rPr lang="fr-FR" smtClean="0"/>
              <a:t>Modéliser à l'aide d'un tableur (4)</a:t>
            </a:r>
            <a:endParaRPr lang="fr-BE"/>
          </a:p>
        </p:txBody>
      </p:sp>
      <p:sp>
        <p:nvSpPr>
          <p:cNvPr id="5" name="Espace réservé du pied de page 4"/>
          <p:cNvSpPr>
            <a:spLocks noGrp="1"/>
          </p:cNvSpPr>
          <p:nvPr>
            <p:ph type="ftr" sz="quarter" idx="11"/>
          </p:nvPr>
        </p:nvSpPr>
        <p:spPr/>
        <p:txBody>
          <a:bodyPr/>
          <a:lstStyle/>
          <a:p>
            <a:pPr>
              <a:defRPr/>
            </a:pPr>
            <a:endParaRPr lang="fr-BE"/>
          </a:p>
        </p:txBody>
      </p:sp>
      <p:sp>
        <p:nvSpPr>
          <p:cNvPr id="6" name="Espace réservé du numéro de diapositive 5"/>
          <p:cNvSpPr>
            <a:spLocks noGrp="1"/>
          </p:cNvSpPr>
          <p:nvPr>
            <p:ph type="sldNum" sz="quarter" idx="12"/>
          </p:nvPr>
        </p:nvSpPr>
        <p:spPr/>
        <p:txBody>
          <a:bodyPr/>
          <a:lstStyle/>
          <a:p>
            <a:pPr>
              <a:defRPr/>
            </a:pPr>
            <a:fld id="{82F2C4C0-D10B-4F53-9E93-D796E8300FBE}" type="slidenum">
              <a:rPr lang="fr-BE" smtClean="0"/>
              <a:pPr>
                <a:defRPr/>
              </a:pPr>
              <a:t>66</a:t>
            </a:fld>
            <a:endParaRPr lang="fr-BE"/>
          </a:p>
        </p:txBody>
      </p:sp>
      <p:pic>
        <p:nvPicPr>
          <p:cNvPr id="11" name="Picture 1"/>
          <p:cNvPicPr>
            <a:picLocks noChangeAspect="1" noChangeArrowheads="1"/>
          </p:cNvPicPr>
          <p:nvPr/>
        </p:nvPicPr>
        <p:blipFill>
          <a:blip r:embed="rId2"/>
          <a:srcRect/>
          <a:stretch>
            <a:fillRect/>
          </a:stretch>
        </p:blipFill>
        <p:spPr bwMode="auto">
          <a:xfrm>
            <a:off x="389264" y="2000241"/>
            <a:ext cx="7897481" cy="4268442"/>
          </a:xfrm>
          <a:prstGeom prst="rect">
            <a:avLst/>
          </a:prstGeom>
          <a:noFill/>
          <a:ln w="1">
            <a:noFill/>
            <a:miter lim="800000"/>
            <a:headEnd/>
            <a:tailEnd/>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re 1"/>
          <p:cNvSpPr>
            <a:spLocks noGrp="1"/>
          </p:cNvSpPr>
          <p:nvPr>
            <p:ph type="title"/>
          </p:nvPr>
        </p:nvSpPr>
        <p:spPr/>
        <p:txBody>
          <a:bodyPr/>
          <a:lstStyle/>
          <a:p>
            <a:r>
              <a:rPr lang="fr-FR" dirty="0" smtClean="0"/>
              <a:t>Outils de simulation</a:t>
            </a:r>
            <a:br>
              <a:rPr lang="fr-FR" dirty="0" smtClean="0"/>
            </a:br>
            <a:r>
              <a:rPr lang="fr-FR" dirty="0" smtClean="0"/>
              <a:t>	Solveur – 8/9</a:t>
            </a:r>
          </a:p>
        </p:txBody>
      </p:sp>
      <p:sp>
        <p:nvSpPr>
          <p:cNvPr id="14339" name="Espace réservé du contenu 2"/>
          <p:cNvSpPr>
            <a:spLocks noGrp="1"/>
          </p:cNvSpPr>
          <p:nvPr>
            <p:ph sz="quarter" idx="1"/>
          </p:nvPr>
        </p:nvSpPr>
        <p:spPr>
          <a:xfrm>
            <a:off x="914400" y="1447800"/>
            <a:ext cx="8229600" cy="4572000"/>
          </a:xfrm>
        </p:spPr>
        <p:txBody>
          <a:bodyPr/>
          <a:lstStyle/>
          <a:p>
            <a:r>
              <a:rPr lang="fr-FR" sz="2400" dirty="0" smtClean="0"/>
              <a:t>Définir la cible, les cellules variables et les contraintes</a:t>
            </a:r>
          </a:p>
          <a:p>
            <a:pPr lvl="1"/>
            <a:endParaRPr lang="fr-FR" sz="2000" dirty="0" smtClean="0"/>
          </a:p>
        </p:txBody>
      </p:sp>
      <p:sp>
        <p:nvSpPr>
          <p:cNvPr id="4" name="Espace réservé de la date 3"/>
          <p:cNvSpPr>
            <a:spLocks noGrp="1"/>
          </p:cNvSpPr>
          <p:nvPr>
            <p:ph type="dt" sz="quarter" idx="10"/>
          </p:nvPr>
        </p:nvSpPr>
        <p:spPr/>
        <p:txBody>
          <a:bodyPr/>
          <a:lstStyle/>
          <a:p>
            <a:pPr>
              <a:defRPr/>
            </a:pPr>
            <a:r>
              <a:rPr lang="fr-FR" smtClean="0"/>
              <a:t>Modéliser à l'aide d'un tableur (4)</a:t>
            </a:r>
            <a:endParaRPr lang="fr-BE"/>
          </a:p>
        </p:txBody>
      </p:sp>
      <p:sp>
        <p:nvSpPr>
          <p:cNvPr id="5" name="Espace réservé du pied de page 4"/>
          <p:cNvSpPr>
            <a:spLocks noGrp="1"/>
          </p:cNvSpPr>
          <p:nvPr>
            <p:ph type="ftr" sz="quarter" idx="11"/>
          </p:nvPr>
        </p:nvSpPr>
        <p:spPr/>
        <p:txBody>
          <a:bodyPr/>
          <a:lstStyle/>
          <a:p>
            <a:pPr>
              <a:defRPr/>
            </a:pPr>
            <a:endParaRPr lang="fr-BE"/>
          </a:p>
        </p:txBody>
      </p:sp>
      <p:sp>
        <p:nvSpPr>
          <p:cNvPr id="6" name="Espace réservé du numéro de diapositive 5"/>
          <p:cNvSpPr>
            <a:spLocks noGrp="1"/>
          </p:cNvSpPr>
          <p:nvPr>
            <p:ph type="sldNum" sz="quarter" idx="12"/>
          </p:nvPr>
        </p:nvSpPr>
        <p:spPr/>
        <p:txBody>
          <a:bodyPr/>
          <a:lstStyle/>
          <a:p>
            <a:pPr>
              <a:defRPr/>
            </a:pPr>
            <a:fld id="{82F2C4C0-D10B-4F53-9E93-D796E8300FBE}" type="slidenum">
              <a:rPr lang="fr-BE" smtClean="0"/>
              <a:pPr>
                <a:defRPr/>
              </a:pPr>
              <a:t>67</a:t>
            </a:fld>
            <a:endParaRPr lang="fr-BE"/>
          </a:p>
        </p:txBody>
      </p:sp>
      <p:pic>
        <p:nvPicPr>
          <p:cNvPr id="5122" name="Picture 2"/>
          <p:cNvPicPr>
            <a:picLocks noChangeAspect="1" noChangeArrowheads="1"/>
          </p:cNvPicPr>
          <p:nvPr/>
        </p:nvPicPr>
        <p:blipFill>
          <a:blip r:embed="rId2"/>
          <a:srcRect/>
          <a:stretch>
            <a:fillRect/>
          </a:stretch>
        </p:blipFill>
        <p:spPr bwMode="auto">
          <a:xfrm>
            <a:off x="785786" y="1928801"/>
            <a:ext cx="5643602" cy="4682405"/>
          </a:xfrm>
          <a:prstGeom prst="rect">
            <a:avLst/>
          </a:prstGeom>
          <a:noFill/>
          <a:ln w="9525">
            <a:noFill/>
            <a:miter lim="800000"/>
            <a:headEnd/>
            <a:tailEnd/>
          </a:ln>
          <a:effectLst/>
        </p:spPr>
      </p:pic>
      <p:pic>
        <p:nvPicPr>
          <p:cNvPr id="9" name="Picture 2"/>
          <p:cNvPicPr>
            <a:picLocks noChangeAspect="1" noChangeArrowheads="1"/>
          </p:cNvPicPr>
          <p:nvPr/>
        </p:nvPicPr>
        <p:blipFill>
          <a:blip r:embed="rId3"/>
          <a:srcRect/>
          <a:stretch>
            <a:fillRect/>
          </a:stretch>
        </p:blipFill>
        <p:spPr bwMode="auto">
          <a:xfrm>
            <a:off x="2773369" y="2571744"/>
            <a:ext cx="6180021" cy="2428892"/>
          </a:xfrm>
          <a:prstGeom prst="rect">
            <a:avLst/>
          </a:prstGeom>
          <a:noFill/>
          <a:ln w="1">
            <a:noFill/>
            <a:miter lim="800000"/>
            <a:headEnd/>
            <a:tailEnd/>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re 1"/>
          <p:cNvSpPr>
            <a:spLocks noGrp="1"/>
          </p:cNvSpPr>
          <p:nvPr>
            <p:ph type="title"/>
          </p:nvPr>
        </p:nvSpPr>
        <p:spPr/>
        <p:txBody>
          <a:bodyPr/>
          <a:lstStyle/>
          <a:p>
            <a:r>
              <a:rPr lang="fr-FR" dirty="0" smtClean="0"/>
              <a:t>Outils de simulation</a:t>
            </a:r>
            <a:br>
              <a:rPr lang="fr-FR" dirty="0" smtClean="0"/>
            </a:br>
            <a:r>
              <a:rPr lang="fr-FR" dirty="0" smtClean="0"/>
              <a:t>	Solveur – 9/9</a:t>
            </a:r>
          </a:p>
        </p:txBody>
      </p:sp>
      <p:sp>
        <p:nvSpPr>
          <p:cNvPr id="14339" name="Espace réservé du contenu 2"/>
          <p:cNvSpPr>
            <a:spLocks noGrp="1"/>
          </p:cNvSpPr>
          <p:nvPr>
            <p:ph sz="quarter" idx="1"/>
          </p:nvPr>
        </p:nvSpPr>
        <p:spPr>
          <a:xfrm>
            <a:off x="914400" y="1447800"/>
            <a:ext cx="8229600" cy="4572000"/>
          </a:xfrm>
        </p:spPr>
        <p:txBody>
          <a:bodyPr/>
          <a:lstStyle/>
          <a:p>
            <a:r>
              <a:rPr lang="fr-FR" dirty="0" smtClean="0"/>
              <a:t>Idem. avec une modification :  prix unitaire dégressif en fonction de la quantité produite</a:t>
            </a:r>
          </a:p>
          <a:p>
            <a:pPr lvl="1"/>
            <a:endParaRPr lang="fr-FR" dirty="0" smtClean="0"/>
          </a:p>
        </p:txBody>
      </p:sp>
      <p:sp>
        <p:nvSpPr>
          <p:cNvPr id="4" name="Espace réservé de la date 3"/>
          <p:cNvSpPr>
            <a:spLocks noGrp="1"/>
          </p:cNvSpPr>
          <p:nvPr>
            <p:ph type="dt" sz="quarter" idx="10"/>
          </p:nvPr>
        </p:nvSpPr>
        <p:spPr/>
        <p:txBody>
          <a:bodyPr/>
          <a:lstStyle/>
          <a:p>
            <a:pPr>
              <a:defRPr/>
            </a:pPr>
            <a:r>
              <a:rPr lang="fr-FR" smtClean="0"/>
              <a:t>Modéliser à l'aide d'un tableur (4)</a:t>
            </a:r>
            <a:endParaRPr lang="fr-BE"/>
          </a:p>
        </p:txBody>
      </p:sp>
      <p:sp>
        <p:nvSpPr>
          <p:cNvPr id="5" name="Espace réservé du pied de page 4"/>
          <p:cNvSpPr>
            <a:spLocks noGrp="1"/>
          </p:cNvSpPr>
          <p:nvPr>
            <p:ph type="ftr" sz="quarter" idx="11"/>
          </p:nvPr>
        </p:nvSpPr>
        <p:spPr/>
        <p:txBody>
          <a:bodyPr/>
          <a:lstStyle/>
          <a:p>
            <a:pPr>
              <a:defRPr/>
            </a:pPr>
            <a:endParaRPr lang="fr-BE"/>
          </a:p>
        </p:txBody>
      </p:sp>
      <p:sp>
        <p:nvSpPr>
          <p:cNvPr id="6" name="Espace réservé du numéro de diapositive 5"/>
          <p:cNvSpPr>
            <a:spLocks noGrp="1"/>
          </p:cNvSpPr>
          <p:nvPr>
            <p:ph type="sldNum" sz="quarter" idx="12"/>
          </p:nvPr>
        </p:nvSpPr>
        <p:spPr/>
        <p:txBody>
          <a:bodyPr/>
          <a:lstStyle/>
          <a:p>
            <a:pPr>
              <a:defRPr/>
            </a:pPr>
            <a:fld id="{82F2C4C0-D10B-4F53-9E93-D796E8300FBE}" type="slidenum">
              <a:rPr lang="fr-BE" smtClean="0"/>
              <a:pPr>
                <a:defRPr/>
              </a:pPr>
              <a:t>68</a:t>
            </a:fld>
            <a:endParaRPr lang="fr-BE"/>
          </a:p>
        </p:txBody>
      </p:sp>
      <p:pic>
        <p:nvPicPr>
          <p:cNvPr id="3075" name="Picture 3"/>
          <p:cNvPicPr>
            <a:picLocks noChangeAspect="1" noChangeArrowheads="1"/>
          </p:cNvPicPr>
          <p:nvPr/>
        </p:nvPicPr>
        <p:blipFill>
          <a:blip r:embed="rId2"/>
          <a:srcRect/>
          <a:stretch>
            <a:fillRect/>
          </a:stretch>
        </p:blipFill>
        <p:spPr bwMode="auto">
          <a:xfrm>
            <a:off x="1000100" y="2285991"/>
            <a:ext cx="6572296" cy="4339481"/>
          </a:xfrm>
          <a:prstGeom prst="rect">
            <a:avLst/>
          </a:prstGeom>
          <a:noFill/>
          <a:ln w="9525">
            <a:noFill/>
            <a:miter lim="800000"/>
            <a:headEnd/>
            <a:tailEnd/>
          </a:ln>
          <a:effectLst/>
        </p:spPr>
      </p:pic>
      <p:pic>
        <p:nvPicPr>
          <p:cNvPr id="3076" name="Picture 4"/>
          <p:cNvPicPr>
            <a:picLocks noChangeAspect="1" noChangeArrowheads="1"/>
          </p:cNvPicPr>
          <p:nvPr/>
        </p:nvPicPr>
        <p:blipFill>
          <a:blip r:embed="rId3"/>
          <a:srcRect/>
          <a:stretch>
            <a:fillRect/>
          </a:stretch>
        </p:blipFill>
        <p:spPr bwMode="auto">
          <a:xfrm>
            <a:off x="5929322" y="3714752"/>
            <a:ext cx="2010515" cy="533402"/>
          </a:xfrm>
          <a:prstGeom prst="rect">
            <a:avLst/>
          </a:prstGeom>
          <a:noFill/>
          <a:ln w="9525">
            <a:noFill/>
            <a:miter lim="800000"/>
            <a:headEnd/>
            <a:tailEnd/>
          </a:ln>
          <a:effectLst/>
        </p:spPr>
      </p:pic>
      <p:cxnSp>
        <p:nvCxnSpPr>
          <p:cNvPr id="13" name="Connecteur droit avec flèche 12"/>
          <p:cNvCxnSpPr>
            <a:stCxn id="3076" idx="1"/>
          </p:cNvCxnSpPr>
          <p:nvPr/>
        </p:nvCxnSpPr>
        <p:spPr>
          <a:xfrm rot="10800000" flipV="1">
            <a:off x="4929190" y="3981452"/>
            <a:ext cx="1000132" cy="1376373"/>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1"/>
          <p:cNvSpPr>
            <a:spLocks noGrp="1"/>
          </p:cNvSpPr>
          <p:nvPr>
            <p:ph type="title"/>
          </p:nvPr>
        </p:nvSpPr>
        <p:spPr/>
        <p:txBody>
          <a:bodyPr/>
          <a:lstStyle/>
          <a:p>
            <a:pPr eaLnBrk="1" hangingPunct="1"/>
            <a:r>
              <a:rPr lang="fr-FR" dirty="0" smtClean="0"/>
              <a:t>Sources de données externes</a:t>
            </a:r>
          </a:p>
        </p:txBody>
      </p:sp>
      <p:sp>
        <p:nvSpPr>
          <p:cNvPr id="3" name="Espace réservé du texte 2"/>
          <p:cNvSpPr>
            <a:spLocks noGrp="1"/>
          </p:cNvSpPr>
          <p:nvPr>
            <p:ph type="body" idx="1"/>
          </p:nvPr>
        </p:nvSpPr>
        <p:spPr/>
        <p:txBody>
          <a:bodyPr/>
          <a:lstStyle/>
          <a:p>
            <a:pPr>
              <a:defRPr/>
            </a:pPr>
            <a:endParaRPr lang="fr-FR" dirty="0"/>
          </a:p>
        </p:txBody>
      </p:sp>
      <p:sp>
        <p:nvSpPr>
          <p:cNvPr id="4" name="Espace réservé de la date 3"/>
          <p:cNvSpPr>
            <a:spLocks noGrp="1"/>
          </p:cNvSpPr>
          <p:nvPr>
            <p:ph type="dt" sz="quarter" idx="10"/>
          </p:nvPr>
        </p:nvSpPr>
        <p:spPr/>
        <p:txBody>
          <a:bodyPr/>
          <a:lstStyle/>
          <a:p>
            <a:pPr>
              <a:defRPr/>
            </a:pPr>
            <a:r>
              <a:rPr lang="fr-FR" smtClean="0"/>
              <a:t>Modéliser à l'aide d'un tableur (4)</a:t>
            </a:r>
            <a:endParaRPr lang="fr-BE"/>
          </a:p>
        </p:txBody>
      </p:sp>
      <p:sp>
        <p:nvSpPr>
          <p:cNvPr id="5" name="Espace réservé du pied de page 4"/>
          <p:cNvSpPr>
            <a:spLocks noGrp="1"/>
          </p:cNvSpPr>
          <p:nvPr>
            <p:ph type="ftr" sz="quarter" idx="11"/>
          </p:nvPr>
        </p:nvSpPr>
        <p:spPr/>
        <p:txBody>
          <a:bodyPr/>
          <a:lstStyle/>
          <a:p>
            <a:pPr>
              <a:defRPr/>
            </a:pPr>
            <a:endParaRPr lang="fr-BE"/>
          </a:p>
        </p:txBody>
      </p:sp>
      <p:sp>
        <p:nvSpPr>
          <p:cNvPr id="6" name="Espace réservé du numéro de diapositive 5"/>
          <p:cNvSpPr>
            <a:spLocks noGrp="1"/>
          </p:cNvSpPr>
          <p:nvPr>
            <p:ph type="sldNum" sz="quarter" idx="12"/>
          </p:nvPr>
        </p:nvSpPr>
        <p:spPr/>
        <p:txBody>
          <a:bodyPr/>
          <a:lstStyle/>
          <a:p>
            <a:pPr>
              <a:defRPr/>
            </a:pPr>
            <a:fld id="{7A456338-6BE0-43DB-ACDA-3ED605EB79D0}" type="slidenum">
              <a:rPr lang="fr-BE" smtClean="0"/>
              <a:pPr>
                <a:defRPr/>
              </a:pPr>
              <a:t>69</a:t>
            </a:fld>
            <a:endParaRPr lang="fr-BE"/>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quelques fonctions</a:t>
            </a:r>
            <a:br>
              <a:rPr lang="fr-FR" dirty="0" smtClean="0"/>
            </a:br>
            <a:r>
              <a:rPr lang="fr-FR" dirty="0" smtClean="0"/>
              <a:t>	autres</a:t>
            </a:r>
            <a:endParaRPr lang="fr-FR" dirty="0"/>
          </a:p>
        </p:txBody>
      </p:sp>
      <p:sp>
        <p:nvSpPr>
          <p:cNvPr id="3" name="Espace réservé du contenu 2"/>
          <p:cNvSpPr>
            <a:spLocks noGrp="1"/>
          </p:cNvSpPr>
          <p:nvPr>
            <p:ph sz="quarter" idx="1"/>
          </p:nvPr>
        </p:nvSpPr>
        <p:spPr/>
        <p:txBody>
          <a:bodyPr/>
          <a:lstStyle/>
          <a:p>
            <a:r>
              <a:rPr lang="fr-FR" sz="2400" dirty="0" smtClean="0"/>
              <a:t>HYPERLIEN : créer un hyperlien vers un autre endroit d’un classeur ou vers l’extérieur (autre fichier, internet)</a:t>
            </a:r>
          </a:p>
          <a:p>
            <a:r>
              <a:rPr lang="fr-FR" sz="2400" dirty="0" smtClean="0"/>
              <a:t>ARRONDI, ARRONDI.INF, ARRONDI.SUP : arrondi commercial, arrondi inférieur, arrondi supérieur</a:t>
            </a:r>
          </a:p>
          <a:p>
            <a:r>
              <a:rPr lang="fr-FR" sz="2400" dirty="0" smtClean="0"/>
              <a:t>CONVERT : conversion entre unités de mesure</a:t>
            </a:r>
          </a:p>
          <a:p>
            <a:r>
              <a:rPr lang="fr-FR" sz="2400" dirty="0" smtClean="0"/>
              <a:t>SOMME.SI.ENS, MOYENNE.SI.ENS : somme et moyenne d’une plage avec possibilité de définir plusieurs critères </a:t>
            </a:r>
          </a:p>
          <a:p>
            <a:endParaRPr lang="fr-FR" sz="2400" dirty="0" smtClean="0"/>
          </a:p>
          <a:p>
            <a:r>
              <a:rPr lang="fr-FR" sz="2400" dirty="0" smtClean="0"/>
              <a:t>L’aide intégrée au logiciel ou aux sites Internet des éditeurs fournit des informations sur toutes les fonctions</a:t>
            </a:r>
          </a:p>
          <a:p>
            <a:endParaRPr lang="fr-FR" sz="2400" dirty="0" smtClean="0"/>
          </a:p>
          <a:p>
            <a:endParaRPr lang="fr-FR" sz="2400" dirty="0" smtClean="0"/>
          </a:p>
          <a:p>
            <a:endParaRPr lang="fr-FR" sz="2400" dirty="0"/>
          </a:p>
        </p:txBody>
      </p:sp>
      <p:sp>
        <p:nvSpPr>
          <p:cNvPr id="4" name="Espace réservé de la date 3"/>
          <p:cNvSpPr>
            <a:spLocks noGrp="1"/>
          </p:cNvSpPr>
          <p:nvPr>
            <p:ph type="dt" sz="half" idx="10"/>
          </p:nvPr>
        </p:nvSpPr>
        <p:spPr/>
        <p:txBody>
          <a:bodyPr/>
          <a:lstStyle/>
          <a:p>
            <a:pPr>
              <a:defRPr/>
            </a:pPr>
            <a:r>
              <a:rPr lang="fr-FR" smtClean="0"/>
              <a:t>Modéliser à l'aide d'un tableur (4)</a:t>
            </a:r>
            <a:endParaRPr lang="fr-BE"/>
          </a:p>
        </p:txBody>
      </p:sp>
      <p:sp>
        <p:nvSpPr>
          <p:cNvPr id="5" name="Espace réservé du pied de page 4"/>
          <p:cNvSpPr>
            <a:spLocks noGrp="1"/>
          </p:cNvSpPr>
          <p:nvPr>
            <p:ph type="ftr" sz="quarter" idx="11"/>
          </p:nvPr>
        </p:nvSpPr>
        <p:spPr/>
        <p:txBody>
          <a:bodyPr/>
          <a:lstStyle/>
          <a:p>
            <a:pPr>
              <a:defRPr/>
            </a:pPr>
            <a:endParaRPr lang="fr-BE"/>
          </a:p>
        </p:txBody>
      </p:sp>
      <p:sp>
        <p:nvSpPr>
          <p:cNvPr id="6" name="Espace réservé du numéro de diapositive 5"/>
          <p:cNvSpPr>
            <a:spLocks noGrp="1"/>
          </p:cNvSpPr>
          <p:nvPr>
            <p:ph type="sldNum" sz="quarter" idx="12"/>
          </p:nvPr>
        </p:nvSpPr>
        <p:spPr/>
        <p:txBody>
          <a:bodyPr/>
          <a:lstStyle/>
          <a:p>
            <a:pPr>
              <a:defRPr/>
            </a:pPr>
            <a:fld id="{4E69C514-9E9C-4EBB-B9FF-48FFD5ED74EF}" type="slidenum">
              <a:rPr lang="fr-BE" smtClean="0"/>
              <a:pPr>
                <a:defRPr/>
              </a:pPr>
              <a:t>7</a:t>
            </a:fld>
            <a:endParaRPr lang="fr-BE"/>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Sources de données externes</a:t>
            </a:r>
            <a:br>
              <a:rPr lang="fr-FR" dirty="0" smtClean="0"/>
            </a:br>
            <a:endParaRPr lang="fr-FR" dirty="0"/>
          </a:p>
        </p:txBody>
      </p:sp>
      <p:sp>
        <p:nvSpPr>
          <p:cNvPr id="3" name="Espace réservé du contenu 2"/>
          <p:cNvSpPr>
            <a:spLocks noGrp="1"/>
          </p:cNvSpPr>
          <p:nvPr>
            <p:ph sz="quarter" idx="1"/>
          </p:nvPr>
        </p:nvSpPr>
        <p:spPr>
          <a:xfrm>
            <a:off x="914400" y="1447800"/>
            <a:ext cx="8229600" cy="4572000"/>
          </a:xfrm>
        </p:spPr>
        <p:txBody>
          <a:bodyPr/>
          <a:lstStyle/>
          <a:p>
            <a:r>
              <a:rPr lang="fr-FR" dirty="0" smtClean="0"/>
              <a:t>Un tableur peut utiliser des sources de données autre que celles de ses feuilles de calculs, par exemple : </a:t>
            </a:r>
          </a:p>
          <a:p>
            <a:pPr lvl="1"/>
            <a:r>
              <a:rPr lang="fr-FR" dirty="0" smtClean="0"/>
              <a:t>D’autres classeurs</a:t>
            </a:r>
          </a:p>
          <a:p>
            <a:pPr lvl="1"/>
            <a:r>
              <a:rPr lang="fr-FR" dirty="0" smtClean="0"/>
              <a:t>Des fichiers divers accessibles grâce à des interfaces de communication normalisées (pilotes ODBC, Open </a:t>
            </a:r>
            <a:r>
              <a:rPr lang="fr-FR" dirty="0" err="1" smtClean="0"/>
              <a:t>DataBase</a:t>
            </a:r>
            <a:r>
              <a:rPr lang="fr-FR" dirty="0" smtClean="0"/>
              <a:t> </a:t>
            </a:r>
            <a:r>
              <a:rPr lang="fr-FR" dirty="0" err="1" smtClean="0"/>
              <a:t>Connectivity</a:t>
            </a:r>
            <a:r>
              <a:rPr lang="fr-FR" dirty="0" smtClean="0"/>
              <a:t>)</a:t>
            </a:r>
          </a:p>
          <a:p>
            <a:pPr lvl="1"/>
            <a:r>
              <a:rPr lang="fr-FR" dirty="0" smtClean="0"/>
              <a:t>Des bases de données (MS Access) et autres Bases de données accessibles via ODBC</a:t>
            </a:r>
          </a:p>
          <a:p>
            <a:endParaRPr lang="fr-FR" dirty="0"/>
          </a:p>
        </p:txBody>
      </p:sp>
      <p:sp>
        <p:nvSpPr>
          <p:cNvPr id="4" name="Espace réservé de la date 3"/>
          <p:cNvSpPr>
            <a:spLocks noGrp="1"/>
          </p:cNvSpPr>
          <p:nvPr>
            <p:ph type="dt" sz="half" idx="10"/>
          </p:nvPr>
        </p:nvSpPr>
        <p:spPr/>
        <p:txBody>
          <a:bodyPr/>
          <a:lstStyle/>
          <a:p>
            <a:pPr>
              <a:defRPr/>
            </a:pPr>
            <a:r>
              <a:rPr lang="fr-FR" smtClean="0"/>
              <a:t>Modéliser à l'aide d'un tableur (4)</a:t>
            </a:r>
            <a:endParaRPr lang="fr-BE"/>
          </a:p>
        </p:txBody>
      </p:sp>
      <p:sp>
        <p:nvSpPr>
          <p:cNvPr id="5" name="Espace réservé du pied de page 4"/>
          <p:cNvSpPr>
            <a:spLocks noGrp="1"/>
          </p:cNvSpPr>
          <p:nvPr>
            <p:ph type="ftr" sz="quarter" idx="11"/>
          </p:nvPr>
        </p:nvSpPr>
        <p:spPr/>
        <p:txBody>
          <a:bodyPr/>
          <a:lstStyle/>
          <a:p>
            <a:pPr>
              <a:defRPr/>
            </a:pPr>
            <a:endParaRPr lang="fr-BE" dirty="0"/>
          </a:p>
        </p:txBody>
      </p:sp>
      <p:sp>
        <p:nvSpPr>
          <p:cNvPr id="6" name="Espace réservé du numéro de diapositive 5"/>
          <p:cNvSpPr>
            <a:spLocks noGrp="1"/>
          </p:cNvSpPr>
          <p:nvPr>
            <p:ph type="sldNum" sz="quarter" idx="12"/>
          </p:nvPr>
        </p:nvSpPr>
        <p:spPr/>
        <p:txBody>
          <a:bodyPr/>
          <a:lstStyle/>
          <a:p>
            <a:pPr>
              <a:defRPr/>
            </a:pPr>
            <a:fld id="{4E69C514-9E9C-4EBB-B9FF-48FFD5ED74EF}" type="slidenum">
              <a:rPr lang="fr-BE" smtClean="0"/>
              <a:pPr>
                <a:defRPr/>
              </a:pPr>
              <a:t>70</a:t>
            </a:fld>
            <a:endParaRPr lang="fr-BE"/>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Sources de données externes</a:t>
            </a:r>
            <a:br>
              <a:rPr lang="fr-FR" dirty="0" smtClean="0"/>
            </a:br>
            <a:endParaRPr lang="fr-FR" dirty="0"/>
          </a:p>
        </p:txBody>
      </p:sp>
      <p:sp>
        <p:nvSpPr>
          <p:cNvPr id="3" name="Espace réservé du contenu 2"/>
          <p:cNvSpPr>
            <a:spLocks noGrp="1"/>
          </p:cNvSpPr>
          <p:nvPr>
            <p:ph sz="quarter" idx="1"/>
          </p:nvPr>
        </p:nvSpPr>
        <p:spPr>
          <a:xfrm>
            <a:off x="914400" y="1124744"/>
            <a:ext cx="8229600" cy="4895056"/>
          </a:xfrm>
        </p:spPr>
        <p:txBody>
          <a:bodyPr/>
          <a:lstStyle/>
          <a:p>
            <a:r>
              <a:rPr lang="fr-FR" sz="2400" dirty="0" smtClean="0"/>
              <a:t>Diverses sources peuvent servir de données dans la mesure où elles les données sont structurées sous forme de listes (avec plages nommées) ou proviennent de Bases de données</a:t>
            </a:r>
          </a:p>
          <a:p>
            <a:endParaRPr lang="fr-FR" sz="2400" dirty="0"/>
          </a:p>
        </p:txBody>
      </p:sp>
      <p:sp>
        <p:nvSpPr>
          <p:cNvPr id="4" name="Espace réservé de la date 3"/>
          <p:cNvSpPr>
            <a:spLocks noGrp="1"/>
          </p:cNvSpPr>
          <p:nvPr>
            <p:ph type="dt" sz="half" idx="10"/>
          </p:nvPr>
        </p:nvSpPr>
        <p:spPr/>
        <p:txBody>
          <a:bodyPr/>
          <a:lstStyle/>
          <a:p>
            <a:pPr>
              <a:defRPr/>
            </a:pPr>
            <a:r>
              <a:rPr lang="fr-FR" smtClean="0"/>
              <a:t>Modéliser à l'aide d'un tableur (4)</a:t>
            </a:r>
            <a:endParaRPr lang="fr-BE"/>
          </a:p>
        </p:txBody>
      </p:sp>
      <p:sp>
        <p:nvSpPr>
          <p:cNvPr id="5" name="Espace réservé du pied de page 4"/>
          <p:cNvSpPr>
            <a:spLocks noGrp="1"/>
          </p:cNvSpPr>
          <p:nvPr>
            <p:ph type="ftr" sz="quarter" idx="11"/>
          </p:nvPr>
        </p:nvSpPr>
        <p:spPr/>
        <p:txBody>
          <a:bodyPr/>
          <a:lstStyle/>
          <a:p>
            <a:pPr>
              <a:defRPr/>
            </a:pPr>
            <a:endParaRPr lang="fr-BE"/>
          </a:p>
        </p:txBody>
      </p:sp>
      <p:sp>
        <p:nvSpPr>
          <p:cNvPr id="6" name="Espace réservé du numéro de diapositive 5"/>
          <p:cNvSpPr>
            <a:spLocks noGrp="1"/>
          </p:cNvSpPr>
          <p:nvPr>
            <p:ph type="sldNum" sz="quarter" idx="12"/>
          </p:nvPr>
        </p:nvSpPr>
        <p:spPr/>
        <p:txBody>
          <a:bodyPr/>
          <a:lstStyle/>
          <a:p>
            <a:pPr>
              <a:defRPr/>
            </a:pPr>
            <a:fld id="{4E69C514-9E9C-4EBB-B9FF-48FFD5ED74EF}" type="slidenum">
              <a:rPr lang="fr-BE" smtClean="0"/>
              <a:pPr>
                <a:defRPr/>
              </a:pPr>
              <a:t>71</a:t>
            </a:fld>
            <a:endParaRPr lang="fr-BE"/>
          </a:p>
        </p:txBody>
      </p:sp>
      <p:pic>
        <p:nvPicPr>
          <p:cNvPr id="1026" name="Picture 2"/>
          <p:cNvPicPr>
            <a:picLocks noChangeAspect="1" noChangeArrowheads="1"/>
          </p:cNvPicPr>
          <p:nvPr/>
        </p:nvPicPr>
        <p:blipFill>
          <a:blip r:embed="rId2"/>
          <a:srcRect/>
          <a:stretch>
            <a:fillRect/>
          </a:stretch>
        </p:blipFill>
        <p:spPr bwMode="auto">
          <a:xfrm>
            <a:off x="1142976" y="2714620"/>
            <a:ext cx="6429420" cy="4049700"/>
          </a:xfrm>
          <a:prstGeom prst="rect">
            <a:avLst/>
          </a:prstGeom>
          <a:noFill/>
          <a:ln w="9525">
            <a:noFill/>
            <a:miter lim="800000"/>
            <a:headEnd/>
            <a:tailEnd/>
          </a:ln>
          <a:effec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Sources de données externes</a:t>
            </a:r>
            <a:br>
              <a:rPr lang="fr-FR" dirty="0" smtClean="0"/>
            </a:br>
            <a:r>
              <a:rPr lang="fr-FR" dirty="0" smtClean="0"/>
              <a:t>	</a:t>
            </a:r>
            <a:r>
              <a:rPr lang="fr-FR" dirty="0" err="1" smtClean="0"/>
              <a:t>MsQuery</a:t>
            </a:r>
            <a:endParaRPr lang="fr-FR" dirty="0"/>
          </a:p>
        </p:txBody>
      </p:sp>
      <p:sp>
        <p:nvSpPr>
          <p:cNvPr id="3" name="Espace réservé du contenu 2"/>
          <p:cNvSpPr>
            <a:spLocks noGrp="1"/>
          </p:cNvSpPr>
          <p:nvPr>
            <p:ph sz="quarter" idx="1"/>
          </p:nvPr>
        </p:nvSpPr>
        <p:spPr/>
        <p:txBody>
          <a:bodyPr/>
          <a:lstStyle/>
          <a:p>
            <a:r>
              <a:rPr lang="fr-FR" sz="2400" dirty="0" smtClean="0"/>
              <a:t>L’outil </a:t>
            </a:r>
            <a:r>
              <a:rPr lang="fr-FR" sz="2400" dirty="0" err="1" smtClean="0"/>
              <a:t>MSQuery</a:t>
            </a:r>
            <a:r>
              <a:rPr lang="fr-FR" sz="2400" dirty="0" smtClean="0"/>
              <a:t> permet de construire des requêtes  en mode QBE (</a:t>
            </a:r>
            <a:r>
              <a:rPr lang="fr-FR" sz="2400" dirty="0" err="1" smtClean="0"/>
              <a:t>Query</a:t>
            </a:r>
            <a:r>
              <a:rPr lang="fr-FR" sz="2400" dirty="0" smtClean="0"/>
              <a:t> By </a:t>
            </a:r>
            <a:r>
              <a:rPr lang="fr-FR" sz="2400" dirty="0" err="1" smtClean="0"/>
              <a:t>Example</a:t>
            </a:r>
            <a:r>
              <a:rPr lang="fr-FR" sz="2400" dirty="0" smtClean="0"/>
              <a:t>), ou en utilisant SQL</a:t>
            </a:r>
          </a:p>
        </p:txBody>
      </p:sp>
      <p:sp>
        <p:nvSpPr>
          <p:cNvPr id="4" name="Espace réservé de la date 3"/>
          <p:cNvSpPr>
            <a:spLocks noGrp="1"/>
          </p:cNvSpPr>
          <p:nvPr>
            <p:ph type="dt" sz="half" idx="10"/>
          </p:nvPr>
        </p:nvSpPr>
        <p:spPr/>
        <p:txBody>
          <a:bodyPr/>
          <a:lstStyle/>
          <a:p>
            <a:pPr>
              <a:defRPr/>
            </a:pPr>
            <a:r>
              <a:rPr lang="fr-FR" smtClean="0"/>
              <a:t>Modéliser à l'aide d'un tableur (4)</a:t>
            </a:r>
            <a:endParaRPr lang="fr-BE"/>
          </a:p>
        </p:txBody>
      </p:sp>
      <p:sp>
        <p:nvSpPr>
          <p:cNvPr id="5" name="Espace réservé du pied de page 4"/>
          <p:cNvSpPr>
            <a:spLocks noGrp="1"/>
          </p:cNvSpPr>
          <p:nvPr>
            <p:ph type="ftr" sz="quarter" idx="11"/>
          </p:nvPr>
        </p:nvSpPr>
        <p:spPr/>
        <p:txBody>
          <a:bodyPr/>
          <a:lstStyle/>
          <a:p>
            <a:pPr>
              <a:defRPr/>
            </a:pPr>
            <a:endParaRPr lang="fr-BE"/>
          </a:p>
        </p:txBody>
      </p:sp>
      <p:sp>
        <p:nvSpPr>
          <p:cNvPr id="6" name="Espace réservé du numéro de diapositive 5"/>
          <p:cNvSpPr>
            <a:spLocks noGrp="1"/>
          </p:cNvSpPr>
          <p:nvPr>
            <p:ph type="sldNum" sz="quarter" idx="12"/>
          </p:nvPr>
        </p:nvSpPr>
        <p:spPr/>
        <p:txBody>
          <a:bodyPr/>
          <a:lstStyle/>
          <a:p>
            <a:pPr>
              <a:defRPr/>
            </a:pPr>
            <a:fld id="{4E69C514-9E9C-4EBB-B9FF-48FFD5ED74EF}" type="slidenum">
              <a:rPr lang="fr-BE" smtClean="0"/>
              <a:pPr>
                <a:defRPr/>
              </a:pPr>
              <a:t>72</a:t>
            </a:fld>
            <a:endParaRPr lang="fr-BE"/>
          </a:p>
        </p:txBody>
      </p:sp>
      <p:pic>
        <p:nvPicPr>
          <p:cNvPr id="2050" name="Picture 2"/>
          <p:cNvPicPr>
            <a:picLocks noChangeAspect="1" noChangeArrowheads="1"/>
          </p:cNvPicPr>
          <p:nvPr/>
        </p:nvPicPr>
        <p:blipFill>
          <a:blip r:embed="rId2"/>
          <a:srcRect/>
          <a:stretch>
            <a:fillRect/>
          </a:stretch>
        </p:blipFill>
        <p:spPr bwMode="auto">
          <a:xfrm>
            <a:off x="168312" y="2915610"/>
            <a:ext cx="7007504" cy="321471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2032696" y="2348880"/>
            <a:ext cx="7097167" cy="4348171"/>
          </a:xfrm>
          <a:prstGeom prst="rect">
            <a:avLst/>
          </a:prstGeom>
          <a:noFill/>
          <a:ln w="9525">
            <a:noFill/>
            <a:miter lim="800000"/>
            <a:headEnd/>
            <a:tailEnd/>
          </a:ln>
          <a:effec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Sources de données externes</a:t>
            </a:r>
            <a:br>
              <a:rPr lang="fr-FR" dirty="0" smtClean="0"/>
            </a:br>
            <a:r>
              <a:rPr lang="fr-FR" dirty="0" smtClean="0"/>
              <a:t>	XML</a:t>
            </a:r>
            <a:endParaRPr lang="fr-FR" dirty="0"/>
          </a:p>
        </p:txBody>
      </p:sp>
      <p:sp>
        <p:nvSpPr>
          <p:cNvPr id="3" name="Espace réservé du contenu 2"/>
          <p:cNvSpPr>
            <a:spLocks noGrp="1"/>
          </p:cNvSpPr>
          <p:nvPr>
            <p:ph sz="quarter" idx="1"/>
          </p:nvPr>
        </p:nvSpPr>
        <p:spPr>
          <a:xfrm>
            <a:off x="914400" y="1447800"/>
            <a:ext cx="8229600" cy="4572000"/>
          </a:xfrm>
        </p:spPr>
        <p:txBody>
          <a:bodyPr/>
          <a:lstStyle/>
          <a:p>
            <a:r>
              <a:rPr lang="fr-FR" sz="2400" dirty="0" smtClean="0"/>
              <a:t>Le format XML est à l’heure actuelle le format d’</a:t>
            </a:r>
            <a:r>
              <a:rPr lang="fr-FR" sz="2400" dirty="0" err="1" smtClean="0"/>
              <a:t>interchange</a:t>
            </a:r>
            <a:r>
              <a:rPr lang="fr-FR" sz="2400" dirty="0" smtClean="0"/>
              <a:t> (EDI) des données le plus utilisé</a:t>
            </a:r>
          </a:p>
          <a:p>
            <a:r>
              <a:rPr lang="fr-FR" sz="2400" dirty="0" smtClean="0"/>
              <a:t>Son format est ouvert grâce à l’utilisation de fichiers texte et d’une structure à balises.</a:t>
            </a:r>
          </a:p>
          <a:p>
            <a:r>
              <a:rPr lang="fr-FR" sz="2400" dirty="0" smtClean="0"/>
              <a:t>Les fichiers XML peuvent servir de source  de données.</a:t>
            </a:r>
          </a:p>
          <a:p>
            <a:endParaRPr lang="fr-FR" sz="2400" dirty="0"/>
          </a:p>
        </p:txBody>
      </p:sp>
      <p:sp>
        <p:nvSpPr>
          <p:cNvPr id="4" name="Espace réservé de la date 3"/>
          <p:cNvSpPr>
            <a:spLocks noGrp="1"/>
          </p:cNvSpPr>
          <p:nvPr>
            <p:ph type="dt" sz="half" idx="10"/>
          </p:nvPr>
        </p:nvSpPr>
        <p:spPr/>
        <p:txBody>
          <a:bodyPr/>
          <a:lstStyle/>
          <a:p>
            <a:pPr>
              <a:defRPr/>
            </a:pPr>
            <a:r>
              <a:rPr lang="fr-FR" smtClean="0"/>
              <a:t>Modéliser à l'aide d'un tableur (4)</a:t>
            </a:r>
            <a:endParaRPr lang="fr-BE"/>
          </a:p>
        </p:txBody>
      </p:sp>
      <p:sp>
        <p:nvSpPr>
          <p:cNvPr id="5" name="Espace réservé du pied de page 4"/>
          <p:cNvSpPr>
            <a:spLocks noGrp="1"/>
          </p:cNvSpPr>
          <p:nvPr>
            <p:ph type="ftr" sz="quarter" idx="11"/>
          </p:nvPr>
        </p:nvSpPr>
        <p:spPr/>
        <p:txBody>
          <a:bodyPr/>
          <a:lstStyle/>
          <a:p>
            <a:pPr>
              <a:defRPr/>
            </a:pPr>
            <a:endParaRPr lang="fr-BE"/>
          </a:p>
        </p:txBody>
      </p:sp>
      <p:sp>
        <p:nvSpPr>
          <p:cNvPr id="6" name="Espace réservé du numéro de diapositive 5"/>
          <p:cNvSpPr>
            <a:spLocks noGrp="1"/>
          </p:cNvSpPr>
          <p:nvPr>
            <p:ph type="sldNum" sz="quarter" idx="12"/>
          </p:nvPr>
        </p:nvSpPr>
        <p:spPr/>
        <p:txBody>
          <a:bodyPr/>
          <a:lstStyle/>
          <a:p>
            <a:pPr>
              <a:defRPr/>
            </a:pPr>
            <a:fld id="{4E69C514-9E9C-4EBB-B9FF-48FFD5ED74EF}" type="slidenum">
              <a:rPr lang="fr-BE" smtClean="0"/>
              <a:pPr>
                <a:defRPr/>
              </a:pPr>
              <a:t>73</a:t>
            </a:fld>
            <a:endParaRPr lang="fr-BE"/>
          </a:p>
        </p:txBody>
      </p:sp>
      <p:sp>
        <p:nvSpPr>
          <p:cNvPr id="7" name="Rectangle à coins arrondis 6"/>
          <p:cNvSpPr/>
          <p:nvPr/>
        </p:nvSpPr>
        <p:spPr>
          <a:xfrm>
            <a:off x="3929058" y="785794"/>
            <a:ext cx="4143404" cy="714380"/>
          </a:xfrm>
          <a:prstGeom prst="wedgeRoundRectCallout">
            <a:avLst>
              <a:gd name="adj1" fmla="val -57190"/>
              <a:gd name="adj2" fmla="val 117357"/>
              <a:gd name="adj3" fmla="val 16667"/>
            </a:avLst>
          </a:prstGeom>
          <a:solidFill>
            <a:schemeClr val="lt1">
              <a:alpha val="48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fr-FR" b="1" dirty="0" err="1" smtClean="0"/>
              <a:t>Electronic</a:t>
            </a:r>
            <a:r>
              <a:rPr lang="fr-FR" b="1" dirty="0" smtClean="0"/>
              <a:t> Data </a:t>
            </a:r>
            <a:r>
              <a:rPr lang="fr-FR" b="1" dirty="0" err="1" smtClean="0"/>
              <a:t>Interchange</a:t>
            </a:r>
            <a:r>
              <a:rPr lang="fr-FR" b="1" dirty="0" smtClean="0"/>
              <a:t>, Echange de Données Informatisé</a:t>
            </a:r>
            <a:endParaRPr lang="fr-FR" b="1" dirty="0"/>
          </a:p>
        </p:txBody>
      </p:sp>
      <p:pic>
        <p:nvPicPr>
          <p:cNvPr id="3074" name="Picture 2"/>
          <p:cNvPicPr>
            <a:picLocks noChangeAspect="1" noChangeArrowheads="1"/>
          </p:cNvPicPr>
          <p:nvPr/>
        </p:nvPicPr>
        <p:blipFill>
          <a:blip r:embed="rId2"/>
          <a:srcRect/>
          <a:stretch>
            <a:fillRect/>
          </a:stretch>
        </p:blipFill>
        <p:spPr bwMode="auto">
          <a:xfrm>
            <a:off x="71438" y="3714752"/>
            <a:ext cx="4929190" cy="307326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4714876" y="4143379"/>
            <a:ext cx="2714644" cy="2348841"/>
          </a:xfrm>
          <a:prstGeom prst="rect">
            <a:avLst/>
          </a:prstGeom>
          <a:noFill/>
          <a:ln w="9525">
            <a:noFill/>
            <a:miter lim="800000"/>
            <a:headEnd/>
            <a:tailEnd/>
          </a:ln>
          <a:effec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Sources de données externes</a:t>
            </a:r>
            <a:br>
              <a:rPr lang="fr-FR" dirty="0" smtClean="0"/>
            </a:br>
            <a:r>
              <a:rPr lang="fr-FR" dirty="0" smtClean="0"/>
              <a:t>	Requêtes Web</a:t>
            </a:r>
            <a:endParaRPr lang="fr-FR" dirty="0"/>
          </a:p>
        </p:txBody>
      </p:sp>
      <p:sp>
        <p:nvSpPr>
          <p:cNvPr id="3" name="Espace réservé du contenu 2"/>
          <p:cNvSpPr>
            <a:spLocks noGrp="1"/>
          </p:cNvSpPr>
          <p:nvPr>
            <p:ph sz="quarter" idx="1"/>
          </p:nvPr>
        </p:nvSpPr>
        <p:spPr>
          <a:xfrm>
            <a:off x="914400" y="1447800"/>
            <a:ext cx="8410128" cy="4572000"/>
          </a:xfrm>
        </p:spPr>
        <p:txBody>
          <a:bodyPr/>
          <a:lstStyle/>
          <a:p>
            <a:r>
              <a:rPr lang="fr-FR" sz="2400" dirty="0" smtClean="0"/>
              <a:t>Des données présentes sur une page Web peuvent être utilisées pour alimenter une feuille de calcul en données</a:t>
            </a:r>
          </a:p>
          <a:p>
            <a:endParaRPr lang="fr-FR" sz="2400" dirty="0"/>
          </a:p>
        </p:txBody>
      </p:sp>
      <p:sp>
        <p:nvSpPr>
          <p:cNvPr id="4" name="Espace réservé de la date 3"/>
          <p:cNvSpPr>
            <a:spLocks noGrp="1"/>
          </p:cNvSpPr>
          <p:nvPr>
            <p:ph type="dt" sz="half" idx="10"/>
          </p:nvPr>
        </p:nvSpPr>
        <p:spPr/>
        <p:txBody>
          <a:bodyPr/>
          <a:lstStyle/>
          <a:p>
            <a:pPr>
              <a:defRPr/>
            </a:pPr>
            <a:r>
              <a:rPr lang="fr-FR" smtClean="0"/>
              <a:t>Modéliser à l'aide d'un tableur (4)</a:t>
            </a:r>
            <a:endParaRPr lang="fr-BE"/>
          </a:p>
        </p:txBody>
      </p:sp>
      <p:sp>
        <p:nvSpPr>
          <p:cNvPr id="5" name="Espace réservé du pied de page 4"/>
          <p:cNvSpPr>
            <a:spLocks noGrp="1"/>
          </p:cNvSpPr>
          <p:nvPr>
            <p:ph type="ftr" sz="quarter" idx="11"/>
          </p:nvPr>
        </p:nvSpPr>
        <p:spPr/>
        <p:txBody>
          <a:bodyPr/>
          <a:lstStyle/>
          <a:p>
            <a:pPr>
              <a:defRPr/>
            </a:pPr>
            <a:endParaRPr lang="fr-BE"/>
          </a:p>
        </p:txBody>
      </p:sp>
      <p:sp>
        <p:nvSpPr>
          <p:cNvPr id="6" name="Espace réservé du numéro de diapositive 5"/>
          <p:cNvSpPr>
            <a:spLocks noGrp="1"/>
          </p:cNvSpPr>
          <p:nvPr>
            <p:ph type="sldNum" sz="quarter" idx="12"/>
          </p:nvPr>
        </p:nvSpPr>
        <p:spPr/>
        <p:txBody>
          <a:bodyPr/>
          <a:lstStyle/>
          <a:p>
            <a:pPr>
              <a:defRPr/>
            </a:pPr>
            <a:fld id="{4E69C514-9E9C-4EBB-B9FF-48FFD5ED74EF}" type="slidenum">
              <a:rPr lang="fr-BE" smtClean="0"/>
              <a:pPr>
                <a:defRPr/>
              </a:pPr>
              <a:t>74</a:t>
            </a:fld>
            <a:endParaRPr lang="fr-BE"/>
          </a:p>
        </p:txBody>
      </p:sp>
      <p:pic>
        <p:nvPicPr>
          <p:cNvPr id="9218" name="Picture 2"/>
          <p:cNvPicPr>
            <a:picLocks noChangeAspect="1" noChangeArrowheads="1"/>
          </p:cNvPicPr>
          <p:nvPr/>
        </p:nvPicPr>
        <p:blipFill>
          <a:blip r:embed="rId2"/>
          <a:srcRect/>
          <a:stretch>
            <a:fillRect/>
          </a:stretch>
        </p:blipFill>
        <p:spPr bwMode="auto">
          <a:xfrm>
            <a:off x="214281" y="2285992"/>
            <a:ext cx="6324611" cy="4572008"/>
          </a:xfrm>
          <a:prstGeom prst="rect">
            <a:avLst/>
          </a:prstGeom>
          <a:noFill/>
          <a:ln w="9525">
            <a:noFill/>
            <a:miter lim="800000"/>
            <a:headEnd/>
            <a:tailEnd/>
          </a:ln>
          <a:effectLst/>
        </p:spPr>
      </p:pic>
      <p:pic>
        <p:nvPicPr>
          <p:cNvPr id="9219" name="Picture 3"/>
          <p:cNvPicPr>
            <a:picLocks noChangeAspect="1" noChangeArrowheads="1"/>
          </p:cNvPicPr>
          <p:nvPr/>
        </p:nvPicPr>
        <p:blipFill>
          <a:blip r:embed="rId3"/>
          <a:srcRect/>
          <a:stretch>
            <a:fillRect/>
          </a:stretch>
        </p:blipFill>
        <p:spPr bwMode="auto">
          <a:xfrm>
            <a:off x="5929322" y="3000372"/>
            <a:ext cx="2524125" cy="1400175"/>
          </a:xfrm>
          <a:prstGeom prst="rect">
            <a:avLst/>
          </a:prstGeom>
          <a:noFill/>
          <a:ln w="9525">
            <a:noFill/>
            <a:miter lim="800000"/>
            <a:headEnd/>
            <a:tailEnd/>
          </a:ln>
          <a:effec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Sources de données externes</a:t>
            </a:r>
            <a:br>
              <a:rPr lang="fr-FR" dirty="0" smtClean="0"/>
            </a:br>
            <a:r>
              <a:rPr lang="fr-FR" dirty="0" smtClean="0"/>
              <a:t>	Requêtes Web</a:t>
            </a:r>
            <a:endParaRPr lang="fr-FR" dirty="0"/>
          </a:p>
        </p:txBody>
      </p:sp>
      <p:sp>
        <p:nvSpPr>
          <p:cNvPr id="3" name="Espace réservé du contenu 2"/>
          <p:cNvSpPr>
            <a:spLocks noGrp="1"/>
          </p:cNvSpPr>
          <p:nvPr>
            <p:ph sz="quarter" idx="1"/>
          </p:nvPr>
        </p:nvSpPr>
        <p:spPr>
          <a:xfrm>
            <a:off x="914400" y="1447800"/>
            <a:ext cx="8229600" cy="4572000"/>
          </a:xfrm>
        </p:spPr>
        <p:txBody>
          <a:bodyPr/>
          <a:lstStyle/>
          <a:p>
            <a:r>
              <a:rPr lang="fr-FR" dirty="0" smtClean="0"/>
              <a:t>La qualité des données importées dépend de la qualité du tableau défini dans la page Web</a:t>
            </a:r>
          </a:p>
          <a:p>
            <a:r>
              <a:rPr lang="fr-FR" dirty="0" smtClean="0"/>
              <a:t>L’outil Conversion ou Rechercher/Remplacer permettra de nettoyer les données</a:t>
            </a:r>
          </a:p>
          <a:p>
            <a:endParaRPr lang="fr-FR" dirty="0"/>
          </a:p>
        </p:txBody>
      </p:sp>
      <p:sp>
        <p:nvSpPr>
          <p:cNvPr id="4" name="Espace réservé de la date 3"/>
          <p:cNvSpPr>
            <a:spLocks noGrp="1"/>
          </p:cNvSpPr>
          <p:nvPr>
            <p:ph type="dt" sz="half" idx="10"/>
          </p:nvPr>
        </p:nvSpPr>
        <p:spPr/>
        <p:txBody>
          <a:bodyPr/>
          <a:lstStyle/>
          <a:p>
            <a:pPr>
              <a:defRPr/>
            </a:pPr>
            <a:r>
              <a:rPr lang="fr-FR" smtClean="0"/>
              <a:t>Modéliser à l'aide d'un tableur (4)</a:t>
            </a:r>
            <a:endParaRPr lang="fr-BE"/>
          </a:p>
        </p:txBody>
      </p:sp>
      <p:sp>
        <p:nvSpPr>
          <p:cNvPr id="5" name="Espace réservé du pied de page 4"/>
          <p:cNvSpPr>
            <a:spLocks noGrp="1"/>
          </p:cNvSpPr>
          <p:nvPr>
            <p:ph type="ftr" sz="quarter" idx="11"/>
          </p:nvPr>
        </p:nvSpPr>
        <p:spPr/>
        <p:txBody>
          <a:bodyPr/>
          <a:lstStyle/>
          <a:p>
            <a:pPr>
              <a:defRPr/>
            </a:pPr>
            <a:endParaRPr lang="fr-BE"/>
          </a:p>
        </p:txBody>
      </p:sp>
      <p:sp>
        <p:nvSpPr>
          <p:cNvPr id="6" name="Espace réservé du numéro de diapositive 5"/>
          <p:cNvSpPr>
            <a:spLocks noGrp="1"/>
          </p:cNvSpPr>
          <p:nvPr>
            <p:ph type="sldNum" sz="quarter" idx="12"/>
          </p:nvPr>
        </p:nvSpPr>
        <p:spPr/>
        <p:txBody>
          <a:bodyPr/>
          <a:lstStyle/>
          <a:p>
            <a:pPr>
              <a:defRPr/>
            </a:pPr>
            <a:fld id="{4E69C514-9E9C-4EBB-B9FF-48FFD5ED74EF}" type="slidenum">
              <a:rPr lang="fr-BE" smtClean="0"/>
              <a:pPr>
                <a:defRPr/>
              </a:pPr>
              <a:t>75</a:t>
            </a:fld>
            <a:endParaRPr lang="fr-BE"/>
          </a:p>
        </p:txBody>
      </p:sp>
      <p:pic>
        <p:nvPicPr>
          <p:cNvPr id="10242" name="Picture 2"/>
          <p:cNvPicPr>
            <a:picLocks noChangeAspect="1" noChangeArrowheads="1"/>
          </p:cNvPicPr>
          <p:nvPr/>
        </p:nvPicPr>
        <p:blipFill>
          <a:blip r:embed="rId2"/>
          <a:srcRect/>
          <a:stretch>
            <a:fillRect/>
          </a:stretch>
        </p:blipFill>
        <p:spPr bwMode="auto">
          <a:xfrm>
            <a:off x="428596" y="3200232"/>
            <a:ext cx="8235484" cy="3300602"/>
          </a:xfrm>
          <a:prstGeom prst="rect">
            <a:avLst/>
          </a:prstGeom>
          <a:noFill/>
          <a:ln w="9525">
            <a:noFill/>
            <a:miter lim="800000"/>
            <a:headEnd/>
            <a:tailEnd/>
          </a:ln>
          <a:effec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1"/>
          <p:cNvSpPr>
            <a:spLocks noGrp="1"/>
          </p:cNvSpPr>
          <p:nvPr>
            <p:ph type="title"/>
          </p:nvPr>
        </p:nvSpPr>
        <p:spPr>
          <a:xfrm>
            <a:off x="722312" y="952500"/>
            <a:ext cx="8421687" cy="1362075"/>
          </a:xfrm>
        </p:spPr>
        <p:txBody>
          <a:bodyPr/>
          <a:lstStyle/>
          <a:p>
            <a:pPr eaLnBrk="1" hangingPunct="1"/>
            <a:r>
              <a:rPr lang="fr-FR" dirty="0" smtClean="0"/>
              <a:t>Importation/Exportation</a:t>
            </a:r>
          </a:p>
        </p:txBody>
      </p:sp>
      <p:sp>
        <p:nvSpPr>
          <p:cNvPr id="3" name="Espace réservé du texte 2"/>
          <p:cNvSpPr>
            <a:spLocks noGrp="1"/>
          </p:cNvSpPr>
          <p:nvPr>
            <p:ph type="body" idx="1"/>
          </p:nvPr>
        </p:nvSpPr>
        <p:spPr/>
        <p:txBody>
          <a:bodyPr/>
          <a:lstStyle/>
          <a:p>
            <a:pPr>
              <a:defRPr/>
            </a:pPr>
            <a:endParaRPr lang="fr-FR" dirty="0"/>
          </a:p>
        </p:txBody>
      </p:sp>
      <p:sp>
        <p:nvSpPr>
          <p:cNvPr id="4" name="Espace réservé de la date 3"/>
          <p:cNvSpPr>
            <a:spLocks noGrp="1"/>
          </p:cNvSpPr>
          <p:nvPr>
            <p:ph type="dt" sz="quarter" idx="10"/>
          </p:nvPr>
        </p:nvSpPr>
        <p:spPr/>
        <p:txBody>
          <a:bodyPr/>
          <a:lstStyle/>
          <a:p>
            <a:pPr>
              <a:defRPr/>
            </a:pPr>
            <a:r>
              <a:rPr lang="fr-FR" smtClean="0"/>
              <a:t>Modéliser à l'aide d'un tableur (4)</a:t>
            </a:r>
            <a:endParaRPr lang="fr-BE"/>
          </a:p>
        </p:txBody>
      </p:sp>
      <p:sp>
        <p:nvSpPr>
          <p:cNvPr id="5" name="Espace réservé du pied de page 4"/>
          <p:cNvSpPr>
            <a:spLocks noGrp="1"/>
          </p:cNvSpPr>
          <p:nvPr>
            <p:ph type="ftr" sz="quarter" idx="11"/>
          </p:nvPr>
        </p:nvSpPr>
        <p:spPr/>
        <p:txBody>
          <a:bodyPr/>
          <a:lstStyle/>
          <a:p>
            <a:pPr>
              <a:defRPr/>
            </a:pPr>
            <a:endParaRPr lang="fr-BE"/>
          </a:p>
        </p:txBody>
      </p:sp>
      <p:sp>
        <p:nvSpPr>
          <p:cNvPr id="6" name="Espace réservé du numéro de diapositive 5"/>
          <p:cNvSpPr>
            <a:spLocks noGrp="1"/>
          </p:cNvSpPr>
          <p:nvPr>
            <p:ph type="sldNum" sz="quarter" idx="12"/>
          </p:nvPr>
        </p:nvSpPr>
        <p:spPr/>
        <p:txBody>
          <a:bodyPr/>
          <a:lstStyle/>
          <a:p>
            <a:pPr>
              <a:defRPr/>
            </a:pPr>
            <a:fld id="{7A456338-6BE0-43DB-ACDA-3ED605EB79D0}" type="slidenum">
              <a:rPr lang="fr-BE" smtClean="0"/>
              <a:pPr>
                <a:defRPr/>
              </a:pPr>
              <a:t>76</a:t>
            </a:fld>
            <a:endParaRPr lang="fr-BE"/>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1"/>
          <p:cNvSpPr>
            <a:spLocks noGrp="1"/>
          </p:cNvSpPr>
          <p:nvPr>
            <p:ph type="title"/>
          </p:nvPr>
        </p:nvSpPr>
        <p:spPr>
          <a:xfrm>
            <a:off x="914400" y="274638"/>
            <a:ext cx="8229600" cy="1143000"/>
          </a:xfrm>
        </p:spPr>
        <p:txBody>
          <a:bodyPr/>
          <a:lstStyle/>
          <a:p>
            <a:r>
              <a:rPr lang="fr-FR" dirty="0" smtClean="0"/>
              <a:t>Importation/Exportation</a:t>
            </a:r>
            <a:br>
              <a:rPr lang="fr-FR" dirty="0" smtClean="0"/>
            </a:br>
            <a:endParaRPr lang="fr-FR" dirty="0" smtClean="0"/>
          </a:p>
        </p:txBody>
      </p:sp>
      <p:sp>
        <p:nvSpPr>
          <p:cNvPr id="19459" name="Espace réservé du contenu 2"/>
          <p:cNvSpPr>
            <a:spLocks noGrp="1"/>
          </p:cNvSpPr>
          <p:nvPr>
            <p:ph sz="quarter" idx="1"/>
          </p:nvPr>
        </p:nvSpPr>
        <p:spPr/>
        <p:txBody>
          <a:bodyPr/>
          <a:lstStyle/>
          <a:p>
            <a:r>
              <a:rPr lang="fr-FR" sz="2400" dirty="0" smtClean="0"/>
              <a:t>L’échange de données nécessite la conversion d’un format de tableur vers un autre format ou une autre version du même logiciel (</a:t>
            </a:r>
            <a:r>
              <a:rPr lang="fr-FR" sz="2400" i="1" dirty="0" smtClean="0"/>
              <a:t>la compatibilité ascendante est généralement assurée</a:t>
            </a:r>
            <a:r>
              <a:rPr lang="fr-FR" sz="2400" dirty="0" smtClean="0"/>
              <a:t>)</a:t>
            </a:r>
          </a:p>
          <a:p>
            <a:pPr lvl="1"/>
            <a:r>
              <a:rPr lang="fr-FR" sz="2000" dirty="0" smtClean="0"/>
              <a:t>Entre tableurs : attention aux problèmes de conversion (en cas d’utilisation de formules spécifiques)</a:t>
            </a:r>
          </a:p>
          <a:p>
            <a:pPr lvl="1"/>
            <a:r>
              <a:rPr lang="fr-FR" sz="2000" dirty="0" smtClean="0"/>
              <a:t>Vers des  fichiers ouverts : fichiers au format texte avec séparateur de colonne (une feuille à la fois), les valeurs calculées sont conservées, les formules non ! Ce format est utilisé pour l’échange de données entre systèmes propriétaire spécifiques et tableur (et vice-versa).</a:t>
            </a:r>
          </a:p>
          <a:p>
            <a:r>
              <a:rPr lang="fr-FR" sz="2400" dirty="0" smtClean="0"/>
              <a:t>Pour exporter vers un autre format, il suffit d’enregistrer le fichier sou un autre type de fichiers</a:t>
            </a:r>
          </a:p>
        </p:txBody>
      </p:sp>
      <p:sp>
        <p:nvSpPr>
          <p:cNvPr id="4" name="Espace réservé de la date 3"/>
          <p:cNvSpPr>
            <a:spLocks noGrp="1"/>
          </p:cNvSpPr>
          <p:nvPr>
            <p:ph type="dt" sz="quarter" idx="10"/>
          </p:nvPr>
        </p:nvSpPr>
        <p:spPr/>
        <p:txBody>
          <a:bodyPr/>
          <a:lstStyle/>
          <a:p>
            <a:pPr>
              <a:defRPr/>
            </a:pPr>
            <a:r>
              <a:rPr lang="fr-FR" smtClean="0"/>
              <a:t>Modéliser à l'aide d'un tableur (4)</a:t>
            </a:r>
            <a:endParaRPr lang="fr-BE"/>
          </a:p>
        </p:txBody>
      </p:sp>
      <p:sp>
        <p:nvSpPr>
          <p:cNvPr id="5" name="Espace réservé du pied de page 4"/>
          <p:cNvSpPr>
            <a:spLocks noGrp="1"/>
          </p:cNvSpPr>
          <p:nvPr>
            <p:ph type="ftr" sz="quarter" idx="11"/>
          </p:nvPr>
        </p:nvSpPr>
        <p:spPr/>
        <p:txBody>
          <a:bodyPr/>
          <a:lstStyle/>
          <a:p>
            <a:pPr>
              <a:defRPr/>
            </a:pPr>
            <a:endParaRPr lang="fr-BE"/>
          </a:p>
        </p:txBody>
      </p:sp>
      <p:sp>
        <p:nvSpPr>
          <p:cNvPr id="6" name="Espace réservé du numéro de diapositive 5"/>
          <p:cNvSpPr>
            <a:spLocks noGrp="1"/>
          </p:cNvSpPr>
          <p:nvPr>
            <p:ph type="sldNum" sz="quarter" idx="12"/>
          </p:nvPr>
        </p:nvSpPr>
        <p:spPr/>
        <p:txBody>
          <a:bodyPr/>
          <a:lstStyle/>
          <a:p>
            <a:pPr>
              <a:defRPr/>
            </a:pPr>
            <a:fld id="{1F4F3B89-43B9-49A0-8BA7-5B40260520A0}" type="slidenum">
              <a:rPr lang="fr-BE" smtClean="0"/>
              <a:pPr>
                <a:defRPr/>
              </a:pPr>
              <a:t>77</a:t>
            </a:fld>
            <a:endParaRPr lang="fr-BE"/>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1"/>
          <p:cNvSpPr>
            <a:spLocks noGrp="1"/>
          </p:cNvSpPr>
          <p:nvPr>
            <p:ph type="title"/>
          </p:nvPr>
        </p:nvSpPr>
        <p:spPr/>
        <p:txBody>
          <a:bodyPr/>
          <a:lstStyle/>
          <a:p>
            <a:r>
              <a:rPr lang="fr-FR" dirty="0" smtClean="0"/>
              <a:t>Importation/Exportation</a:t>
            </a:r>
            <a:br>
              <a:rPr lang="fr-FR" dirty="0" smtClean="0"/>
            </a:br>
            <a:r>
              <a:rPr lang="fr-FR" dirty="0" smtClean="0"/>
              <a:t>	Format ouvert CSV</a:t>
            </a:r>
          </a:p>
        </p:txBody>
      </p:sp>
      <p:sp>
        <p:nvSpPr>
          <p:cNvPr id="19459" name="Espace réservé du contenu 2"/>
          <p:cNvSpPr>
            <a:spLocks noGrp="1"/>
          </p:cNvSpPr>
          <p:nvPr>
            <p:ph sz="quarter" idx="1"/>
          </p:nvPr>
        </p:nvSpPr>
        <p:spPr/>
        <p:txBody>
          <a:bodyPr/>
          <a:lstStyle/>
          <a:p>
            <a:r>
              <a:rPr lang="fr-FR" sz="2400" dirty="0" smtClean="0"/>
              <a:t>Le format de fichier CSV (Comma-</a:t>
            </a:r>
            <a:r>
              <a:rPr lang="fr-FR" sz="2400" dirty="0" err="1" smtClean="0"/>
              <a:t>Separated</a:t>
            </a:r>
            <a:r>
              <a:rPr lang="fr-FR" sz="2400" dirty="0" smtClean="0"/>
              <a:t> Values) est un format de fichiers texte (ouvert) présentant les données d’un tableau sous forme de lignes, chaque valeur d’une ligne étant séparée de la suivante par une virgule (ou un point-virgule)</a:t>
            </a:r>
          </a:p>
          <a:p>
            <a:r>
              <a:rPr lang="fr-FR" sz="2400" dirty="0" smtClean="0"/>
              <a:t>Ce format est généralement utilisé pour échanger des données avec d’autres logiciels sachant exploiter des données sous ce format</a:t>
            </a:r>
          </a:p>
          <a:p>
            <a:r>
              <a:rPr lang="fr-FR" sz="2400" dirty="0" smtClean="0"/>
              <a:t>D’autres formats proches utilisent un autre séparateur : « ; », la tabulation, l’espace, etc., et peuvent encadrer les valeurs avec des guillemets, etc.</a:t>
            </a:r>
          </a:p>
        </p:txBody>
      </p:sp>
      <p:sp>
        <p:nvSpPr>
          <p:cNvPr id="4" name="Espace réservé de la date 3"/>
          <p:cNvSpPr>
            <a:spLocks noGrp="1"/>
          </p:cNvSpPr>
          <p:nvPr>
            <p:ph type="dt" sz="quarter" idx="10"/>
          </p:nvPr>
        </p:nvSpPr>
        <p:spPr/>
        <p:txBody>
          <a:bodyPr/>
          <a:lstStyle/>
          <a:p>
            <a:pPr>
              <a:defRPr/>
            </a:pPr>
            <a:r>
              <a:rPr lang="fr-FR" smtClean="0"/>
              <a:t>Modéliser à l'aide d'un tableur (4)</a:t>
            </a:r>
            <a:endParaRPr lang="fr-BE"/>
          </a:p>
        </p:txBody>
      </p:sp>
      <p:sp>
        <p:nvSpPr>
          <p:cNvPr id="5" name="Espace réservé du pied de page 4"/>
          <p:cNvSpPr>
            <a:spLocks noGrp="1"/>
          </p:cNvSpPr>
          <p:nvPr>
            <p:ph type="ftr" sz="quarter" idx="11"/>
          </p:nvPr>
        </p:nvSpPr>
        <p:spPr/>
        <p:txBody>
          <a:bodyPr/>
          <a:lstStyle/>
          <a:p>
            <a:pPr>
              <a:defRPr/>
            </a:pPr>
            <a:endParaRPr lang="fr-BE"/>
          </a:p>
        </p:txBody>
      </p:sp>
      <p:sp>
        <p:nvSpPr>
          <p:cNvPr id="6" name="Espace réservé du numéro de diapositive 5"/>
          <p:cNvSpPr>
            <a:spLocks noGrp="1"/>
          </p:cNvSpPr>
          <p:nvPr>
            <p:ph type="sldNum" sz="quarter" idx="12"/>
          </p:nvPr>
        </p:nvSpPr>
        <p:spPr/>
        <p:txBody>
          <a:bodyPr/>
          <a:lstStyle/>
          <a:p>
            <a:pPr>
              <a:defRPr/>
            </a:pPr>
            <a:fld id="{1F4F3B89-43B9-49A0-8BA7-5B40260520A0}" type="slidenum">
              <a:rPr lang="fr-BE" smtClean="0"/>
              <a:pPr>
                <a:defRPr/>
              </a:pPr>
              <a:t>78</a:t>
            </a:fld>
            <a:endParaRPr lang="fr-BE"/>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1"/>
          <p:cNvSpPr>
            <a:spLocks noGrp="1"/>
          </p:cNvSpPr>
          <p:nvPr>
            <p:ph type="title"/>
          </p:nvPr>
        </p:nvSpPr>
        <p:spPr/>
        <p:txBody>
          <a:bodyPr/>
          <a:lstStyle/>
          <a:p>
            <a:r>
              <a:rPr lang="fr-FR" dirty="0" smtClean="0"/>
              <a:t>Importation/Exportation</a:t>
            </a:r>
            <a:br>
              <a:rPr lang="fr-FR" dirty="0" smtClean="0"/>
            </a:br>
            <a:r>
              <a:rPr lang="fr-FR" dirty="0" smtClean="0"/>
              <a:t>	Format ouvert CSV</a:t>
            </a:r>
          </a:p>
        </p:txBody>
      </p:sp>
      <p:sp>
        <p:nvSpPr>
          <p:cNvPr id="19459" name="Espace réservé du contenu 2"/>
          <p:cNvSpPr>
            <a:spLocks noGrp="1"/>
          </p:cNvSpPr>
          <p:nvPr>
            <p:ph sz="quarter" idx="1"/>
          </p:nvPr>
        </p:nvSpPr>
        <p:spPr>
          <a:xfrm>
            <a:off x="914400" y="1447800"/>
            <a:ext cx="8229600" cy="4572000"/>
          </a:xfrm>
        </p:spPr>
        <p:txBody>
          <a:bodyPr/>
          <a:lstStyle/>
          <a:p>
            <a:r>
              <a:rPr lang="fr-FR" sz="2400" dirty="0" smtClean="0"/>
              <a:t>L’objectif étant en général, l’importation dans un autre système, les feuilles devront avoir al forme de listes de valeurs avec une première ligne comportant les intitulés des colonnes !</a:t>
            </a:r>
          </a:p>
          <a:p>
            <a:endParaRPr lang="fr-FR" sz="2400" dirty="0" smtClean="0"/>
          </a:p>
          <a:p>
            <a:endParaRPr lang="fr-FR" sz="2400" dirty="0" smtClean="0"/>
          </a:p>
          <a:p>
            <a:endParaRPr lang="fr-FR" sz="2400" dirty="0" smtClean="0"/>
          </a:p>
          <a:p>
            <a:endParaRPr lang="fr-FR" sz="2400" dirty="0" smtClean="0"/>
          </a:p>
          <a:p>
            <a:endParaRPr lang="fr-FR" sz="2400" dirty="0" smtClean="0"/>
          </a:p>
          <a:p>
            <a:r>
              <a:rPr lang="fr-FR" sz="2400" dirty="0" smtClean="0"/>
              <a:t>ATTENTION : seule les valeurs de la feuille courante sont enregistrées. Effectuer une sauvegarde du fichier complet auparavant, si nécessaire.</a:t>
            </a:r>
          </a:p>
        </p:txBody>
      </p:sp>
      <p:sp>
        <p:nvSpPr>
          <p:cNvPr id="4" name="Espace réservé de la date 3"/>
          <p:cNvSpPr>
            <a:spLocks noGrp="1"/>
          </p:cNvSpPr>
          <p:nvPr>
            <p:ph type="dt" sz="quarter" idx="10"/>
          </p:nvPr>
        </p:nvSpPr>
        <p:spPr/>
        <p:txBody>
          <a:bodyPr/>
          <a:lstStyle/>
          <a:p>
            <a:pPr>
              <a:defRPr/>
            </a:pPr>
            <a:r>
              <a:rPr lang="fr-FR" smtClean="0"/>
              <a:t>Modéliser à l'aide d'un tableur (4)</a:t>
            </a:r>
            <a:endParaRPr lang="fr-BE"/>
          </a:p>
        </p:txBody>
      </p:sp>
      <p:sp>
        <p:nvSpPr>
          <p:cNvPr id="5" name="Espace réservé du pied de page 4"/>
          <p:cNvSpPr>
            <a:spLocks noGrp="1"/>
          </p:cNvSpPr>
          <p:nvPr>
            <p:ph type="ftr" sz="quarter" idx="11"/>
          </p:nvPr>
        </p:nvSpPr>
        <p:spPr/>
        <p:txBody>
          <a:bodyPr/>
          <a:lstStyle/>
          <a:p>
            <a:pPr>
              <a:defRPr/>
            </a:pPr>
            <a:endParaRPr lang="fr-BE"/>
          </a:p>
        </p:txBody>
      </p:sp>
      <p:sp>
        <p:nvSpPr>
          <p:cNvPr id="6" name="Espace réservé du numéro de diapositive 5"/>
          <p:cNvSpPr>
            <a:spLocks noGrp="1"/>
          </p:cNvSpPr>
          <p:nvPr>
            <p:ph type="sldNum" sz="quarter" idx="12"/>
          </p:nvPr>
        </p:nvSpPr>
        <p:spPr/>
        <p:txBody>
          <a:bodyPr/>
          <a:lstStyle/>
          <a:p>
            <a:pPr>
              <a:defRPr/>
            </a:pPr>
            <a:fld id="{1F4F3B89-43B9-49A0-8BA7-5B40260520A0}" type="slidenum">
              <a:rPr lang="fr-BE" smtClean="0"/>
              <a:pPr>
                <a:defRPr/>
              </a:pPr>
              <a:t>79</a:t>
            </a:fld>
            <a:endParaRPr lang="fr-BE"/>
          </a:p>
        </p:txBody>
      </p:sp>
      <p:pic>
        <p:nvPicPr>
          <p:cNvPr id="7" name="Picture 2"/>
          <p:cNvPicPr>
            <a:picLocks noChangeAspect="1" noChangeArrowheads="1"/>
          </p:cNvPicPr>
          <p:nvPr/>
        </p:nvPicPr>
        <p:blipFill>
          <a:blip r:embed="rId2"/>
          <a:srcRect/>
          <a:stretch>
            <a:fillRect/>
          </a:stretch>
        </p:blipFill>
        <p:spPr bwMode="auto">
          <a:xfrm>
            <a:off x="71405" y="3068960"/>
            <a:ext cx="9044051" cy="2071702"/>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1"/>
          <p:cNvSpPr>
            <a:spLocks noGrp="1"/>
          </p:cNvSpPr>
          <p:nvPr>
            <p:ph type="title"/>
          </p:nvPr>
        </p:nvSpPr>
        <p:spPr/>
        <p:txBody>
          <a:bodyPr/>
          <a:lstStyle/>
          <a:p>
            <a:pPr eaLnBrk="1" hangingPunct="1"/>
            <a:r>
              <a:rPr lang="fr-FR" dirty="0" smtClean="0"/>
              <a:t>Configuration de l’affichage</a:t>
            </a:r>
          </a:p>
        </p:txBody>
      </p:sp>
      <p:sp>
        <p:nvSpPr>
          <p:cNvPr id="3" name="Espace réservé du texte 2"/>
          <p:cNvSpPr>
            <a:spLocks noGrp="1"/>
          </p:cNvSpPr>
          <p:nvPr>
            <p:ph type="body" idx="1"/>
          </p:nvPr>
        </p:nvSpPr>
        <p:spPr/>
        <p:txBody>
          <a:bodyPr/>
          <a:lstStyle/>
          <a:p>
            <a:pPr>
              <a:defRPr/>
            </a:pPr>
            <a:r>
              <a:rPr lang="fr-FR" dirty="0" smtClean="0"/>
              <a:t>les </a:t>
            </a:r>
            <a:r>
              <a:rPr lang="fr-FR" dirty="0" smtClean="0"/>
              <a:t>volets : figer et libérer</a:t>
            </a:r>
            <a:endParaRPr lang="fr-FR" dirty="0"/>
          </a:p>
        </p:txBody>
      </p:sp>
      <p:sp>
        <p:nvSpPr>
          <p:cNvPr id="4" name="Espace réservé de la date 3"/>
          <p:cNvSpPr>
            <a:spLocks noGrp="1"/>
          </p:cNvSpPr>
          <p:nvPr>
            <p:ph type="dt" sz="quarter" idx="10"/>
          </p:nvPr>
        </p:nvSpPr>
        <p:spPr/>
        <p:txBody>
          <a:bodyPr/>
          <a:lstStyle/>
          <a:p>
            <a:pPr>
              <a:defRPr/>
            </a:pPr>
            <a:r>
              <a:rPr lang="fr-FR" smtClean="0"/>
              <a:t>Modéliser à l'aide d'un tableur (4)</a:t>
            </a:r>
            <a:endParaRPr lang="fr-BE"/>
          </a:p>
        </p:txBody>
      </p:sp>
      <p:sp>
        <p:nvSpPr>
          <p:cNvPr id="5" name="Espace réservé du pied de page 4"/>
          <p:cNvSpPr>
            <a:spLocks noGrp="1"/>
          </p:cNvSpPr>
          <p:nvPr>
            <p:ph type="ftr" sz="quarter" idx="11"/>
          </p:nvPr>
        </p:nvSpPr>
        <p:spPr/>
        <p:txBody>
          <a:bodyPr/>
          <a:lstStyle/>
          <a:p>
            <a:pPr>
              <a:defRPr/>
            </a:pPr>
            <a:endParaRPr lang="fr-BE"/>
          </a:p>
        </p:txBody>
      </p:sp>
      <p:sp>
        <p:nvSpPr>
          <p:cNvPr id="6" name="Espace réservé du numéro de diapositive 5"/>
          <p:cNvSpPr>
            <a:spLocks noGrp="1"/>
          </p:cNvSpPr>
          <p:nvPr>
            <p:ph type="sldNum" sz="quarter" idx="12"/>
          </p:nvPr>
        </p:nvSpPr>
        <p:spPr/>
        <p:txBody>
          <a:bodyPr/>
          <a:lstStyle/>
          <a:p>
            <a:pPr>
              <a:defRPr/>
            </a:pPr>
            <a:fld id="{A1A22935-55EC-4F44-8B02-7875C0C35141}" type="slidenum">
              <a:rPr lang="fr-BE" smtClean="0"/>
              <a:pPr>
                <a:defRPr/>
              </a:pPr>
              <a:t>8</a:t>
            </a:fld>
            <a:endParaRPr lang="fr-BE"/>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1"/>
          <p:cNvSpPr>
            <a:spLocks noGrp="1"/>
          </p:cNvSpPr>
          <p:nvPr>
            <p:ph type="title"/>
          </p:nvPr>
        </p:nvSpPr>
        <p:spPr/>
        <p:txBody>
          <a:bodyPr/>
          <a:lstStyle/>
          <a:p>
            <a:r>
              <a:rPr lang="fr-FR" dirty="0" smtClean="0"/>
              <a:t>Importation/Exportation</a:t>
            </a:r>
            <a:br>
              <a:rPr lang="fr-FR" dirty="0" smtClean="0"/>
            </a:br>
            <a:r>
              <a:rPr lang="fr-FR" dirty="0" smtClean="0"/>
              <a:t>	Format ouvert CSV</a:t>
            </a:r>
          </a:p>
        </p:txBody>
      </p:sp>
      <p:sp>
        <p:nvSpPr>
          <p:cNvPr id="19459" name="Espace réservé du contenu 2"/>
          <p:cNvSpPr>
            <a:spLocks noGrp="1"/>
          </p:cNvSpPr>
          <p:nvPr>
            <p:ph sz="quarter" idx="1"/>
          </p:nvPr>
        </p:nvSpPr>
        <p:spPr>
          <a:xfrm>
            <a:off x="914400" y="1447800"/>
            <a:ext cx="8229600" cy="4572000"/>
          </a:xfrm>
        </p:spPr>
        <p:txBody>
          <a:bodyPr/>
          <a:lstStyle/>
          <a:p>
            <a:r>
              <a:rPr lang="fr-FR" sz="2400" dirty="0" smtClean="0"/>
              <a:t>Exemple d’enregistrement au format CSV, point-virgule</a:t>
            </a:r>
          </a:p>
        </p:txBody>
      </p:sp>
      <p:sp>
        <p:nvSpPr>
          <p:cNvPr id="4" name="Espace réservé de la date 3"/>
          <p:cNvSpPr>
            <a:spLocks noGrp="1"/>
          </p:cNvSpPr>
          <p:nvPr>
            <p:ph type="dt" sz="quarter" idx="10"/>
          </p:nvPr>
        </p:nvSpPr>
        <p:spPr/>
        <p:txBody>
          <a:bodyPr/>
          <a:lstStyle/>
          <a:p>
            <a:pPr>
              <a:defRPr/>
            </a:pPr>
            <a:r>
              <a:rPr lang="fr-FR" smtClean="0"/>
              <a:t>Modéliser à l'aide d'un tableur (4)</a:t>
            </a:r>
            <a:endParaRPr lang="fr-BE"/>
          </a:p>
        </p:txBody>
      </p:sp>
      <p:sp>
        <p:nvSpPr>
          <p:cNvPr id="5" name="Espace réservé du pied de page 4"/>
          <p:cNvSpPr>
            <a:spLocks noGrp="1"/>
          </p:cNvSpPr>
          <p:nvPr>
            <p:ph type="ftr" sz="quarter" idx="11"/>
          </p:nvPr>
        </p:nvSpPr>
        <p:spPr/>
        <p:txBody>
          <a:bodyPr/>
          <a:lstStyle/>
          <a:p>
            <a:pPr>
              <a:defRPr/>
            </a:pPr>
            <a:endParaRPr lang="fr-BE"/>
          </a:p>
        </p:txBody>
      </p:sp>
      <p:sp>
        <p:nvSpPr>
          <p:cNvPr id="6" name="Espace réservé du numéro de diapositive 5"/>
          <p:cNvSpPr>
            <a:spLocks noGrp="1"/>
          </p:cNvSpPr>
          <p:nvPr>
            <p:ph type="sldNum" sz="quarter" idx="12"/>
          </p:nvPr>
        </p:nvSpPr>
        <p:spPr/>
        <p:txBody>
          <a:bodyPr/>
          <a:lstStyle/>
          <a:p>
            <a:pPr>
              <a:defRPr/>
            </a:pPr>
            <a:fld id="{1F4F3B89-43B9-49A0-8BA7-5B40260520A0}" type="slidenum">
              <a:rPr lang="fr-BE" smtClean="0"/>
              <a:pPr>
                <a:defRPr/>
              </a:pPr>
              <a:t>80</a:t>
            </a:fld>
            <a:endParaRPr lang="fr-BE"/>
          </a:p>
        </p:txBody>
      </p:sp>
      <p:pic>
        <p:nvPicPr>
          <p:cNvPr id="5123" name="Picture 3"/>
          <p:cNvPicPr>
            <a:picLocks noChangeAspect="1" noChangeArrowheads="1"/>
          </p:cNvPicPr>
          <p:nvPr/>
        </p:nvPicPr>
        <p:blipFill>
          <a:blip r:embed="rId2"/>
          <a:srcRect/>
          <a:stretch>
            <a:fillRect/>
          </a:stretch>
        </p:blipFill>
        <p:spPr bwMode="auto">
          <a:xfrm>
            <a:off x="428596" y="2071678"/>
            <a:ext cx="6098934" cy="2071702"/>
          </a:xfrm>
          <a:prstGeom prst="rect">
            <a:avLst/>
          </a:prstGeom>
          <a:noFill/>
          <a:ln w="9525">
            <a:noFill/>
            <a:miter lim="800000"/>
            <a:headEnd/>
            <a:tailEnd/>
          </a:ln>
          <a:effectLst/>
        </p:spPr>
      </p:pic>
      <p:pic>
        <p:nvPicPr>
          <p:cNvPr id="5124" name="Picture 4"/>
          <p:cNvPicPr>
            <a:picLocks noChangeAspect="1" noChangeArrowheads="1"/>
          </p:cNvPicPr>
          <p:nvPr/>
        </p:nvPicPr>
        <p:blipFill>
          <a:blip r:embed="rId3"/>
          <a:srcRect/>
          <a:stretch>
            <a:fillRect/>
          </a:stretch>
        </p:blipFill>
        <p:spPr bwMode="auto">
          <a:xfrm>
            <a:off x="1428728" y="4286256"/>
            <a:ext cx="7215238" cy="1879117"/>
          </a:xfrm>
          <a:prstGeom prst="rect">
            <a:avLst/>
          </a:prstGeom>
          <a:noFill/>
          <a:ln w="9525">
            <a:noFill/>
            <a:miter lim="800000"/>
            <a:headEnd/>
            <a:tailEnd/>
          </a:ln>
          <a:effec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1"/>
          <p:cNvSpPr>
            <a:spLocks noGrp="1"/>
          </p:cNvSpPr>
          <p:nvPr>
            <p:ph type="title"/>
          </p:nvPr>
        </p:nvSpPr>
        <p:spPr/>
        <p:txBody>
          <a:bodyPr/>
          <a:lstStyle/>
          <a:p>
            <a:r>
              <a:rPr lang="fr-FR" dirty="0" smtClean="0"/>
              <a:t>Importation/Exportation</a:t>
            </a:r>
            <a:br>
              <a:rPr lang="fr-FR" dirty="0" smtClean="0"/>
            </a:br>
            <a:r>
              <a:rPr lang="fr-FR" dirty="0" smtClean="0"/>
              <a:t>	Importation au format CSV</a:t>
            </a:r>
          </a:p>
        </p:txBody>
      </p:sp>
      <p:sp>
        <p:nvSpPr>
          <p:cNvPr id="19459" name="Espace réservé du contenu 2"/>
          <p:cNvSpPr>
            <a:spLocks noGrp="1"/>
          </p:cNvSpPr>
          <p:nvPr>
            <p:ph sz="quarter" idx="1"/>
          </p:nvPr>
        </p:nvSpPr>
        <p:spPr/>
        <p:txBody>
          <a:bodyPr/>
          <a:lstStyle/>
          <a:p>
            <a:r>
              <a:rPr lang="fr-FR" dirty="0" smtClean="0"/>
              <a:t>Les fichiers au format CSV sont immédiatement reconnus par les tableurs</a:t>
            </a:r>
          </a:p>
          <a:p>
            <a:r>
              <a:rPr lang="fr-FR" dirty="0" smtClean="0"/>
              <a:t>Dans le cas où le format d’un fichier n’est pas reconnu, les tableurs disposent d’un assistant Conversion qui prend en charge</a:t>
            </a:r>
          </a:p>
          <a:p>
            <a:pPr lvl="1"/>
            <a:r>
              <a:rPr lang="fr-FR" dirty="0" smtClean="0"/>
              <a:t>Les fichiers avec délimiteur de colonne</a:t>
            </a:r>
          </a:p>
          <a:p>
            <a:pPr lvl="1"/>
            <a:r>
              <a:rPr lang="fr-FR" dirty="0" smtClean="0"/>
              <a:t>Les fichiers à largeur de colonne fixée (dans ce cas, par de caractère délimiteur, mais une largeur à positionner pour chacune des colonnes)</a:t>
            </a:r>
          </a:p>
        </p:txBody>
      </p:sp>
      <p:sp>
        <p:nvSpPr>
          <p:cNvPr id="4" name="Espace réservé de la date 3"/>
          <p:cNvSpPr>
            <a:spLocks noGrp="1"/>
          </p:cNvSpPr>
          <p:nvPr>
            <p:ph type="dt" sz="quarter" idx="10"/>
          </p:nvPr>
        </p:nvSpPr>
        <p:spPr/>
        <p:txBody>
          <a:bodyPr/>
          <a:lstStyle/>
          <a:p>
            <a:pPr>
              <a:defRPr/>
            </a:pPr>
            <a:r>
              <a:rPr lang="fr-FR" smtClean="0"/>
              <a:t>Modéliser à l'aide d'un tableur (4)</a:t>
            </a:r>
            <a:endParaRPr lang="fr-BE"/>
          </a:p>
        </p:txBody>
      </p:sp>
      <p:sp>
        <p:nvSpPr>
          <p:cNvPr id="5" name="Espace réservé du pied de page 4"/>
          <p:cNvSpPr>
            <a:spLocks noGrp="1"/>
          </p:cNvSpPr>
          <p:nvPr>
            <p:ph type="ftr" sz="quarter" idx="11"/>
          </p:nvPr>
        </p:nvSpPr>
        <p:spPr/>
        <p:txBody>
          <a:bodyPr/>
          <a:lstStyle/>
          <a:p>
            <a:pPr>
              <a:defRPr/>
            </a:pPr>
            <a:endParaRPr lang="fr-BE"/>
          </a:p>
        </p:txBody>
      </p:sp>
      <p:sp>
        <p:nvSpPr>
          <p:cNvPr id="6" name="Espace réservé du numéro de diapositive 5"/>
          <p:cNvSpPr>
            <a:spLocks noGrp="1"/>
          </p:cNvSpPr>
          <p:nvPr>
            <p:ph type="sldNum" sz="quarter" idx="12"/>
          </p:nvPr>
        </p:nvSpPr>
        <p:spPr/>
        <p:txBody>
          <a:bodyPr/>
          <a:lstStyle/>
          <a:p>
            <a:pPr>
              <a:defRPr/>
            </a:pPr>
            <a:fld id="{1F4F3B89-43B9-49A0-8BA7-5B40260520A0}" type="slidenum">
              <a:rPr lang="fr-BE" smtClean="0"/>
              <a:pPr>
                <a:defRPr/>
              </a:pPr>
              <a:t>81</a:t>
            </a:fld>
            <a:endParaRPr lang="fr-BE"/>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1"/>
          <p:cNvSpPr>
            <a:spLocks noGrp="1"/>
          </p:cNvSpPr>
          <p:nvPr>
            <p:ph type="title"/>
          </p:nvPr>
        </p:nvSpPr>
        <p:spPr/>
        <p:txBody>
          <a:bodyPr/>
          <a:lstStyle/>
          <a:p>
            <a:r>
              <a:rPr lang="fr-FR" dirty="0" smtClean="0"/>
              <a:t>Importation/Exportation</a:t>
            </a:r>
            <a:br>
              <a:rPr lang="fr-FR" dirty="0" smtClean="0"/>
            </a:br>
            <a:r>
              <a:rPr lang="fr-FR" dirty="0" smtClean="0"/>
              <a:t>	Assistant d’importation 1/3</a:t>
            </a:r>
          </a:p>
        </p:txBody>
      </p:sp>
      <p:sp>
        <p:nvSpPr>
          <p:cNvPr id="19459" name="Espace réservé du contenu 2"/>
          <p:cNvSpPr>
            <a:spLocks noGrp="1"/>
          </p:cNvSpPr>
          <p:nvPr>
            <p:ph sz="quarter" idx="1"/>
          </p:nvPr>
        </p:nvSpPr>
        <p:spPr/>
        <p:txBody>
          <a:bodyPr/>
          <a:lstStyle/>
          <a:p>
            <a:r>
              <a:rPr lang="fr-FR" sz="2400" dirty="0" smtClean="0"/>
              <a:t>Définir sur les colonnes sont délimitées ou de largeur fixe</a:t>
            </a:r>
          </a:p>
        </p:txBody>
      </p:sp>
      <p:sp>
        <p:nvSpPr>
          <p:cNvPr id="4" name="Espace réservé de la date 3"/>
          <p:cNvSpPr>
            <a:spLocks noGrp="1"/>
          </p:cNvSpPr>
          <p:nvPr>
            <p:ph type="dt" sz="quarter" idx="10"/>
          </p:nvPr>
        </p:nvSpPr>
        <p:spPr/>
        <p:txBody>
          <a:bodyPr/>
          <a:lstStyle/>
          <a:p>
            <a:pPr>
              <a:defRPr/>
            </a:pPr>
            <a:r>
              <a:rPr lang="fr-FR" smtClean="0"/>
              <a:t>Modéliser à l'aide d'un tableur (4)</a:t>
            </a:r>
            <a:endParaRPr lang="fr-BE"/>
          </a:p>
        </p:txBody>
      </p:sp>
      <p:sp>
        <p:nvSpPr>
          <p:cNvPr id="5" name="Espace réservé du pied de page 4"/>
          <p:cNvSpPr>
            <a:spLocks noGrp="1"/>
          </p:cNvSpPr>
          <p:nvPr>
            <p:ph type="ftr" sz="quarter" idx="11"/>
          </p:nvPr>
        </p:nvSpPr>
        <p:spPr/>
        <p:txBody>
          <a:bodyPr/>
          <a:lstStyle/>
          <a:p>
            <a:pPr>
              <a:defRPr/>
            </a:pPr>
            <a:endParaRPr lang="fr-BE"/>
          </a:p>
        </p:txBody>
      </p:sp>
      <p:sp>
        <p:nvSpPr>
          <p:cNvPr id="6" name="Espace réservé du numéro de diapositive 5"/>
          <p:cNvSpPr>
            <a:spLocks noGrp="1"/>
          </p:cNvSpPr>
          <p:nvPr>
            <p:ph type="sldNum" sz="quarter" idx="12"/>
          </p:nvPr>
        </p:nvSpPr>
        <p:spPr/>
        <p:txBody>
          <a:bodyPr/>
          <a:lstStyle/>
          <a:p>
            <a:pPr>
              <a:defRPr/>
            </a:pPr>
            <a:fld id="{1F4F3B89-43B9-49A0-8BA7-5B40260520A0}" type="slidenum">
              <a:rPr lang="fr-BE" smtClean="0"/>
              <a:pPr>
                <a:defRPr/>
              </a:pPr>
              <a:t>82</a:t>
            </a:fld>
            <a:endParaRPr lang="fr-BE"/>
          </a:p>
        </p:txBody>
      </p:sp>
      <p:pic>
        <p:nvPicPr>
          <p:cNvPr id="6146" name="Picture 2"/>
          <p:cNvPicPr>
            <a:picLocks noChangeAspect="1" noChangeArrowheads="1"/>
          </p:cNvPicPr>
          <p:nvPr/>
        </p:nvPicPr>
        <p:blipFill>
          <a:blip r:embed="rId2"/>
          <a:srcRect/>
          <a:stretch>
            <a:fillRect/>
          </a:stretch>
        </p:blipFill>
        <p:spPr bwMode="auto">
          <a:xfrm>
            <a:off x="604000" y="1922419"/>
            <a:ext cx="8215370" cy="4833971"/>
          </a:xfrm>
          <a:prstGeom prst="rect">
            <a:avLst/>
          </a:prstGeom>
          <a:noFill/>
          <a:ln w="9525">
            <a:noFill/>
            <a:miter lim="800000"/>
            <a:headEnd/>
            <a:tailEnd/>
          </a:ln>
          <a:effec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1"/>
          <p:cNvSpPr>
            <a:spLocks noGrp="1"/>
          </p:cNvSpPr>
          <p:nvPr>
            <p:ph type="title"/>
          </p:nvPr>
        </p:nvSpPr>
        <p:spPr/>
        <p:txBody>
          <a:bodyPr/>
          <a:lstStyle/>
          <a:p>
            <a:r>
              <a:rPr lang="fr-FR" dirty="0" smtClean="0"/>
              <a:t>Importation/Exportation</a:t>
            </a:r>
            <a:br>
              <a:rPr lang="fr-FR" dirty="0" smtClean="0"/>
            </a:br>
            <a:r>
              <a:rPr lang="fr-FR" dirty="0" smtClean="0"/>
              <a:t>	Assistant d’importation 2/3</a:t>
            </a:r>
          </a:p>
        </p:txBody>
      </p:sp>
      <p:sp>
        <p:nvSpPr>
          <p:cNvPr id="19459" name="Espace réservé du contenu 2"/>
          <p:cNvSpPr>
            <a:spLocks noGrp="1"/>
          </p:cNvSpPr>
          <p:nvPr>
            <p:ph sz="quarter" idx="1"/>
          </p:nvPr>
        </p:nvSpPr>
        <p:spPr/>
        <p:txBody>
          <a:bodyPr/>
          <a:lstStyle/>
          <a:p>
            <a:r>
              <a:rPr lang="fr-FR" dirty="0" smtClean="0"/>
              <a:t>Définir le séparateur</a:t>
            </a:r>
          </a:p>
        </p:txBody>
      </p:sp>
      <p:sp>
        <p:nvSpPr>
          <p:cNvPr id="4" name="Espace réservé de la date 3"/>
          <p:cNvSpPr>
            <a:spLocks noGrp="1"/>
          </p:cNvSpPr>
          <p:nvPr>
            <p:ph type="dt" sz="quarter" idx="10"/>
          </p:nvPr>
        </p:nvSpPr>
        <p:spPr/>
        <p:txBody>
          <a:bodyPr/>
          <a:lstStyle/>
          <a:p>
            <a:pPr>
              <a:defRPr/>
            </a:pPr>
            <a:r>
              <a:rPr lang="fr-FR" smtClean="0"/>
              <a:t>Modéliser à l'aide d'un tableur (4)</a:t>
            </a:r>
            <a:endParaRPr lang="fr-BE"/>
          </a:p>
        </p:txBody>
      </p:sp>
      <p:sp>
        <p:nvSpPr>
          <p:cNvPr id="5" name="Espace réservé du pied de page 4"/>
          <p:cNvSpPr>
            <a:spLocks noGrp="1"/>
          </p:cNvSpPr>
          <p:nvPr>
            <p:ph type="ftr" sz="quarter" idx="11"/>
          </p:nvPr>
        </p:nvSpPr>
        <p:spPr/>
        <p:txBody>
          <a:bodyPr/>
          <a:lstStyle/>
          <a:p>
            <a:pPr>
              <a:defRPr/>
            </a:pPr>
            <a:endParaRPr lang="fr-BE"/>
          </a:p>
        </p:txBody>
      </p:sp>
      <p:sp>
        <p:nvSpPr>
          <p:cNvPr id="6" name="Espace réservé du numéro de diapositive 5"/>
          <p:cNvSpPr>
            <a:spLocks noGrp="1"/>
          </p:cNvSpPr>
          <p:nvPr>
            <p:ph type="sldNum" sz="quarter" idx="12"/>
          </p:nvPr>
        </p:nvSpPr>
        <p:spPr/>
        <p:txBody>
          <a:bodyPr/>
          <a:lstStyle/>
          <a:p>
            <a:pPr>
              <a:defRPr/>
            </a:pPr>
            <a:fld id="{1F4F3B89-43B9-49A0-8BA7-5B40260520A0}" type="slidenum">
              <a:rPr lang="fr-BE" smtClean="0"/>
              <a:pPr>
                <a:defRPr/>
              </a:pPr>
              <a:t>83</a:t>
            </a:fld>
            <a:endParaRPr lang="fr-BE"/>
          </a:p>
        </p:txBody>
      </p:sp>
      <p:pic>
        <p:nvPicPr>
          <p:cNvPr id="7170" name="Picture 2"/>
          <p:cNvPicPr>
            <a:picLocks noChangeAspect="1" noChangeArrowheads="1"/>
          </p:cNvPicPr>
          <p:nvPr/>
        </p:nvPicPr>
        <p:blipFill>
          <a:blip r:embed="rId2"/>
          <a:srcRect/>
          <a:stretch>
            <a:fillRect/>
          </a:stretch>
        </p:blipFill>
        <p:spPr bwMode="auto">
          <a:xfrm>
            <a:off x="642910" y="1928802"/>
            <a:ext cx="8134431" cy="4786346"/>
          </a:xfrm>
          <a:prstGeom prst="rect">
            <a:avLst/>
          </a:prstGeom>
          <a:noFill/>
          <a:ln w="9525">
            <a:noFill/>
            <a:miter lim="800000"/>
            <a:headEnd/>
            <a:tailEnd/>
          </a:ln>
          <a:effectLst/>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1"/>
          <p:cNvSpPr>
            <a:spLocks noGrp="1"/>
          </p:cNvSpPr>
          <p:nvPr>
            <p:ph type="title"/>
          </p:nvPr>
        </p:nvSpPr>
        <p:spPr/>
        <p:txBody>
          <a:bodyPr/>
          <a:lstStyle/>
          <a:p>
            <a:r>
              <a:rPr lang="fr-FR" dirty="0" smtClean="0"/>
              <a:t>Importation/Exportation</a:t>
            </a:r>
            <a:br>
              <a:rPr lang="fr-FR" dirty="0" smtClean="0"/>
            </a:br>
            <a:r>
              <a:rPr lang="fr-FR" dirty="0" smtClean="0"/>
              <a:t>	Assistant d’importation 3/3</a:t>
            </a:r>
          </a:p>
        </p:txBody>
      </p:sp>
      <p:sp>
        <p:nvSpPr>
          <p:cNvPr id="19459" name="Espace réservé du contenu 2"/>
          <p:cNvSpPr>
            <a:spLocks noGrp="1"/>
          </p:cNvSpPr>
          <p:nvPr>
            <p:ph sz="quarter" idx="1"/>
          </p:nvPr>
        </p:nvSpPr>
        <p:spPr/>
        <p:txBody>
          <a:bodyPr/>
          <a:lstStyle/>
          <a:p>
            <a:r>
              <a:rPr lang="fr-FR" dirty="0" smtClean="0"/>
              <a:t>Définir le type de données de chaque colonne distribuée</a:t>
            </a:r>
          </a:p>
        </p:txBody>
      </p:sp>
      <p:sp>
        <p:nvSpPr>
          <p:cNvPr id="4" name="Espace réservé de la date 3"/>
          <p:cNvSpPr>
            <a:spLocks noGrp="1"/>
          </p:cNvSpPr>
          <p:nvPr>
            <p:ph type="dt" sz="quarter" idx="10"/>
          </p:nvPr>
        </p:nvSpPr>
        <p:spPr/>
        <p:txBody>
          <a:bodyPr/>
          <a:lstStyle/>
          <a:p>
            <a:pPr>
              <a:defRPr/>
            </a:pPr>
            <a:r>
              <a:rPr lang="fr-FR" smtClean="0"/>
              <a:t>Modéliser à l'aide d'un tableur (4)</a:t>
            </a:r>
            <a:endParaRPr lang="fr-BE"/>
          </a:p>
        </p:txBody>
      </p:sp>
      <p:sp>
        <p:nvSpPr>
          <p:cNvPr id="5" name="Espace réservé du pied de page 4"/>
          <p:cNvSpPr>
            <a:spLocks noGrp="1"/>
          </p:cNvSpPr>
          <p:nvPr>
            <p:ph type="ftr" sz="quarter" idx="11"/>
          </p:nvPr>
        </p:nvSpPr>
        <p:spPr/>
        <p:txBody>
          <a:bodyPr/>
          <a:lstStyle/>
          <a:p>
            <a:pPr>
              <a:defRPr/>
            </a:pPr>
            <a:endParaRPr lang="fr-BE"/>
          </a:p>
        </p:txBody>
      </p:sp>
      <p:sp>
        <p:nvSpPr>
          <p:cNvPr id="6" name="Espace réservé du numéro de diapositive 5"/>
          <p:cNvSpPr>
            <a:spLocks noGrp="1"/>
          </p:cNvSpPr>
          <p:nvPr>
            <p:ph type="sldNum" sz="quarter" idx="12"/>
          </p:nvPr>
        </p:nvSpPr>
        <p:spPr/>
        <p:txBody>
          <a:bodyPr/>
          <a:lstStyle/>
          <a:p>
            <a:pPr>
              <a:defRPr/>
            </a:pPr>
            <a:fld id="{1F4F3B89-43B9-49A0-8BA7-5B40260520A0}" type="slidenum">
              <a:rPr lang="fr-BE" smtClean="0"/>
              <a:pPr>
                <a:defRPr/>
              </a:pPr>
              <a:t>84</a:t>
            </a:fld>
            <a:endParaRPr lang="fr-BE"/>
          </a:p>
        </p:txBody>
      </p:sp>
      <p:pic>
        <p:nvPicPr>
          <p:cNvPr id="8194" name="Picture 2"/>
          <p:cNvPicPr>
            <a:picLocks noChangeAspect="1" noChangeArrowheads="1"/>
          </p:cNvPicPr>
          <p:nvPr/>
        </p:nvPicPr>
        <p:blipFill>
          <a:blip r:embed="rId2"/>
          <a:srcRect/>
          <a:stretch>
            <a:fillRect/>
          </a:stretch>
        </p:blipFill>
        <p:spPr bwMode="auto">
          <a:xfrm>
            <a:off x="642910" y="1928802"/>
            <a:ext cx="8134430" cy="4786346"/>
          </a:xfrm>
          <a:prstGeom prst="rect">
            <a:avLst/>
          </a:prstGeom>
          <a:noFill/>
          <a:ln w="9525">
            <a:noFill/>
            <a:miter lim="800000"/>
            <a:headEnd/>
            <a:tailEnd/>
          </a:ln>
          <a:effectLst/>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1"/>
          <p:cNvSpPr>
            <a:spLocks noGrp="1"/>
          </p:cNvSpPr>
          <p:nvPr>
            <p:ph type="title"/>
          </p:nvPr>
        </p:nvSpPr>
        <p:spPr>
          <a:xfrm>
            <a:off x="722312" y="952500"/>
            <a:ext cx="8421687" cy="1362075"/>
          </a:xfrm>
        </p:spPr>
        <p:txBody>
          <a:bodyPr/>
          <a:lstStyle/>
          <a:p>
            <a:pPr eaLnBrk="1" hangingPunct="1"/>
            <a:r>
              <a:rPr lang="fr-FR" dirty="0" smtClean="0"/>
              <a:t>Impression/Publication</a:t>
            </a:r>
          </a:p>
        </p:txBody>
      </p:sp>
      <p:sp>
        <p:nvSpPr>
          <p:cNvPr id="3" name="Espace réservé du texte 2"/>
          <p:cNvSpPr>
            <a:spLocks noGrp="1"/>
          </p:cNvSpPr>
          <p:nvPr>
            <p:ph type="body" idx="1"/>
          </p:nvPr>
        </p:nvSpPr>
        <p:spPr/>
        <p:txBody>
          <a:bodyPr/>
          <a:lstStyle/>
          <a:p>
            <a:pPr>
              <a:defRPr/>
            </a:pPr>
            <a:endParaRPr lang="fr-FR" dirty="0"/>
          </a:p>
        </p:txBody>
      </p:sp>
      <p:sp>
        <p:nvSpPr>
          <p:cNvPr id="4" name="Espace réservé de la date 3"/>
          <p:cNvSpPr>
            <a:spLocks noGrp="1"/>
          </p:cNvSpPr>
          <p:nvPr>
            <p:ph type="dt" sz="quarter" idx="10"/>
          </p:nvPr>
        </p:nvSpPr>
        <p:spPr/>
        <p:txBody>
          <a:bodyPr/>
          <a:lstStyle/>
          <a:p>
            <a:pPr>
              <a:defRPr/>
            </a:pPr>
            <a:r>
              <a:rPr lang="fr-FR" smtClean="0"/>
              <a:t>Modéliser à l'aide d'un tableur (4)</a:t>
            </a:r>
            <a:endParaRPr lang="fr-BE"/>
          </a:p>
        </p:txBody>
      </p:sp>
      <p:sp>
        <p:nvSpPr>
          <p:cNvPr id="5" name="Espace réservé du pied de page 4"/>
          <p:cNvSpPr>
            <a:spLocks noGrp="1"/>
          </p:cNvSpPr>
          <p:nvPr>
            <p:ph type="ftr" sz="quarter" idx="11"/>
          </p:nvPr>
        </p:nvSpPr>
        <p:spPr/>
        <p:txBody>
          <a:bodyPr/>
          <a:lstStyle/>
          <a:p>
            <a:pPr>
              <a:defRPr/>
            </a:pPr>
            <a:endParaRPr lang="fr-BE"/>
          </a:p>
        </p:txBody>
      </p:sp>
      <p:sp>
        <p:nvSpPr>
          <p:cNvPr id="6" name="Espace réservé du numéro de diapositive 5"/>
          <p:cNvSpPr>
            <a:spLocks noGrp="1"/>
          </p:cNvSpPr>
          <p:nvPr>
            <p:ph type="sldNum" sz="quarter" idx="12"/>
          </p:nvPr>
        </p:nvSpPr>
        <p:spPr/>
        <p:txBody>
          <a:bodyPr/>
          <a:lstStyle/>
          <a:p>
            <a:pPr>
              <a:defRPr/>
            </a:pPr>
            <a:fld id="{7A456338-6BE0-43DB-ACDA-3ED605EB79D0}" type="slidenum">
              <a:rPr lang="fr-BE" smtClean="0"/>
              <a:pPr>
                <a:defRPr/>
              </a:pPr>
              <a:t>85</a:t>
            </a:fld>
            <a:endParaRPr lang="fr-BE"/>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re 1"/>
          <p:cNvSpPr>
            <a:spLocks noGrp="1"/>
          </p:cNvSpPr>
          <p:nvPr>
            <p:ph type="title"/>
          </p:nvPr>
        </p:nvSpPr>
        <p:spPr/>
        <p:txBody>
          <a:bodyPr/>
          <a:lstStyle/>
          <a:p>
            <a:r>
              <a:rPr lang="fr-FR" dirty="0" smtClean="0"/>
              <a:t>Impression/Publication </a:t>
            </a:r>
            <a:br>
              <a:rPr lang="fr-FR" dirty="0" smtClean="0"/>
            </a:br>
            <a:endParaRPr lang="fr-FR" dirty="0" smtClean="0"/>
          </a:p>
        </p:txBody>
      </p:sp>
      <p:sp>
        <p:nvSpPr>
          <p:cNvPr id="20483" name="Espace réservé du contenu 2"/>
          <p:cNvSpPr>
            <a:spLocks noGrp="1"/>
          </p:cNvSpPr>
          <p:nvPr>
            <p:ph sz="quarter" idx="1"/>
          </p:nvPr>
        </p:nvSpPr>
        <p:spPr>
          <a:xfrm>
            <a:off x="914400" y="1447800"/>
            <a:ext cx="8229600" cy="4572000"/>
          </a:xfrm>
        </p:spPr>
        <p:txBody>
          <a:bodyPr/>
          <a:lstStyle/>
          <a:p>
            <a:r>
              <a:rPr lang="fr-FR" dirty="0" smtClean="0"/>
              <a:t>La publication des résultats à produire passe </a:t>
            </a:r>
          </a:p>
          <a:p>
            <a:pPr lvl="1"/>
            <a:r>
              <a:rPr lang="fr-FR" dirty="0" smtClean="0"/>
              <a:t>Soit par une impression papier</a:t>
            </a:r>
          </a:p>
          <a:p>
            <a:pPr lvl="1"/>
            <a:r>
              <a:rPr lang="fr-FR" dirty="0" smtClean="0"/>
              <a:t>Soit par une publication numérique</a:t>
            </a:r>
          </a:p>
          <a:p>
            <a:r>
              <a:rPr lang="fr-FR" dirty="0" smtClean="0"/>
              <a:t>Contrairement au document texte où la production concerne un certain nombre de pages complètes d’un document, le tableur nécessite la définition de la plage de cellules qui va encadre la zone à imprimer («  la zone d’impression ») </a:t>
            </a:r>
          </a:p>
          <a:p>
            <a:r>
              <a:rPr lang="fr-FR" dirty="0" smtClean="0"/>
              <a:t>La mise en page permet l’ajustement de la présentation, un paramètre permettant l’ajustement de l’impression à un certain nombre de pages</a:t>
            </a:r>
          </a:p>
        </p:txBody>
      </p:sp>
      <p:sp>
        <p:nvSpPr>
          <p:cNvPr id="4" name="Espace réservé de la date 3"/>
          <p:cNvSpPr>
            <a:spLocks noGrp="1"/>
          </p:cNvSpPr>
          <p:nvPr>
            <p:ph type="dt" sz="quarter" idx="10"/>
          </p:nvPr>
        </p:nvSpPr>
        <p:spPr/>
        <p:txBody>
          <a:bodyPr/>
          <a:lstStyle/>
          <a:p>
            <a:pPr>
              <a:defRPr/>
            </a:pPr>
            <a:r>
              <a:rPr lang="fr-FR" smtClean="0"/>
              <a:t>Modéliser à l'aide d'un tableur (4)</a:t>
            </a:r>
            <a:endParaRPr lang="fr-BE"/>
          </a:p>
        </p:txBody>
      </p:sp>
      <p:sp>
        <p:nvSpPr>
          <p:cNvPr id="5" name="Espace réservé du pied de page 4"/>
          <p:cNvSpPr>
            <a:spLocks noGrp="1"/>
          </p:cNvSpPr>
          <p:nvPr>
            <p:ph type="ftr" sz="quarter" idx="11"/>
          </p:nvPr>
        </p:nvSpPr>
        <p:spPr/>
        <p:txBody>
          <a:bodyPr/>
          <a:lstStyle/>
          <a:p>
            <a:pPr>
              <a:defRPr/>
            </a:pPr>
            <a:endParaRPr lang="fr-BE"/>
          </a:p>
        </p:txBody>
      </p:sp>
      <p:sp>
        <p:nvSpPr>
          <p:cNvPr id="6" name="Espace réservé du numéro de diapositive 5"/>
          <p:cNvSpPr>
            <a:spLocks noGrp="1"/>
          </p:cNvSpPr>
          <p:nvPr>
            <p:ph type="sldNum" sz="quarter" idx="12"/>
          </p:nvPr>
        </p:nvSpPr>
        <p:spPr/>
        <p:txBody>
          <a:bodyPr/>
          <a:lstStyle/>
          <a:p>
            <a:pPr>
              <a:defRPr/>
            </a:pPr>
            <a:fld id="{AA26541A-330B-413B-BD73-88F1549A1C23}" type="slidenum">
              <a:rPr lang="fr-BE" smtClean="0"/>
              <a:pPr>
                <a:defRPr/>
              </a:pPr>
              <a:t>86</a:t>
            </a:fld>
            <a:endParaRPr lang="fr-BE"/>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re 1"/>
          <p:cNvSpPr>
            <a:spLocks noGrp="1"/>
          </p:cNvSpPr>
          <p:nvPr>
            <p:ph type="title"/>
          </p:nvPr>
        </p:nvSpPr>
        <p:spPr/>
        <p:txBody>
          <a:bodyPr/>
          <a:lstStyle/>
          <a:p>
            <a:r>
              <a:rPr lang="fr-FR" dirty="0" smtClean="0"/>
              <a:t>Impression/Publication </a:t>
            </a:r>
            <a:br>
              <a:rPr lang="fr-FR" dirty="0" smtClean="0"/>
            </a:br>
            <a:r>
              <a:rPr lang="fr-FR" dirty="0" smtClean="0"/>
              <a:t>	Définir la mise en page</a:t>
            </a:r>
          </a:p>
        </p:txBody>
      </p:sp>
      <p:sp>
        <p:nvSpPr>
          <p:cNvPr id="20483" name="Espace réservé du contenu 2"/>
          <p:cNvSpPr>
            <a:spLocks noGrp="1"/>
          </p:cNvSpPr>
          <p:nvPr>
            <p:ph sz="quarter" idx="1"/>
          </p:nvPr>
        </p:nvSpPr>
        <p:spPr>
          <a:xfrm>
            <a:off x="914400" y="1447800"/>
            <a:ext cx="8229600" cy="4572000"/>
          </a:xfrm>
        </p:spPr>
        <p:txBody>
          <a:bodyPr/>
          <a:lstStyle/>
          <a:p>
            <a:r>
              <a:rPr lang="fr-FR" dirty="0" smtClean="0"/>
              <a:t>Sélectionner la zone</a:t>
            </a:r>
          </a:p>
          <a:p>
            <a:r>
              <a:rPr lang="fr-FR" dirty="0" smtClean="0"/>
              <a:t>Définir la zone d’impression</a:t>
            </a:r>
          </a:p>
          <a:p>
            <a:endParaRPr lang="fr-FR" dirty="0" smtClean="0"/>
          </a:p>
          <a:p>
            <a:endParaRPr lang="fr-FR" dirty="0" smtClean="0"/>
          </a:p>
          <a:p>
            <a:r>
              <a:rPr lang="fr-FR" dirty="0" smtClean="0"/>
              <a:t>Mettre à l’échelle (d’une page, par exemple)</a:t>
            </a:r>
          </a:p>
          <a:p>
            <a:endParaRPr lang="fr-FR" dirty="0" smtClean="0"/>
          </a:p>
          <a:p>
            <a:endParaRPr lang="fr-FR" dirty="0" smtClean="0"/>
          </a:p>
          <a:p>
            <a:endParaRPr lang="fr-FR" dirty="0" smtClean="0"/>
          </a:p>
          <a:p>
            <a:endParaRPr lang="fr-FR" dirty="0" smtClean="0"/>
          </a:p>
          <a:p>
            <a:r>
              <a:rPr lang="fr-FR" dirty="0" smtClean="0"/>
              <a:t>Définir les autres paramètres (marges, quadrillage, entête, pied-de-page, etc.</a:t>
            </a:r>
          </a:p>
        </p:txBody>
      </p:sp>
      <p:sp>
        <p:nvSpPr>
          <p:cNvPr id="4" name="Espace réservé de la date 3"/>
          <p:cNvSpPr>
            <a:spLocks noGrp="1"/>
          </p:cNvSpPr>
          <p:nvPr>
            <p:ph type="dt" sz="quarter" idx="10"/>
          </p:nvPr>
        </p:nvSpPr>
        <p:spPr/>
        <p:txBody>
          <a:bodyPr/>
          <a:lstStyle/>
          <a:p>
            <a:pPr>
              <a:defRPr/>
            </a:pPr>
            <a:r>
              <a:rPr lang="fr-FR" smtClean="0"/>
              <a:t>Modéliser à l'aide d'un tableur (4)</a:t>
            </a:r>
            <a:endParaRPr lang="fr-BE"/>
          </a:p>
        </p:txBody>
      </p:sp>
      <p:sp>
        <p:nvSpPr>
          <p:cNvPr id="5" name="Espace réservé du pied de page 4"/>
          <p:cNvSpPr>
            <a:spLocks noGrp="1"/>
          </p:cNvSpPr>
          <p:nvPr>
            <p:ph type="ftr" sz="quarter" idx="11"/>
          </p:nvPr>
        </p:nvSpPr>
        <p:spPr/>
        <p:txBody>
          <a:bodyPr/>
          <a:lstStyle/>
          <a:p>
            <a:pPr>
              <a:defRPr/>
            </a:pPr>
            <a:endParaRPr lang="fr-BE"/>
          </a:p>
        </p:txBody>
      </p:sp>
      <p:sp>
        <p:nvSpPr>
          <p:cNvPr id="6" name="Espace réservé du numéro de diapositive 5"/>
          <p:cNvSpPr>
            <a:spLocks noGrp="1"/>
          </p:cNvSpPr>
          <p:nvPr>
            <p:ph type="sldNum" sz="quarter" idx="12"/>
          </p:nvPr>
        </p:nvSpPr>
        <p:spPr/>
        <p:txBody>
          <a:bodyPr/>
          <a:lstStyle/>
          <a:p>
            <a:pPr>
              <a:defRPr/>
            </a:pPr>
            <a:fld id="{AA26541A-330B-413B-BD73-88F1549A1C23}" type="slidenum">
              <a:rPr lang="fr-BE" smtClean="0"/>
              <a:pPr>
                <a:defRPr/>
              </a:pPr>
              <a:t>87</a:t>
            </a:fld>
            <a:endParaRPr lang="fr-BE"/>
          </a:p>
        </p:txBody>
      </p:sp>
      <p:pic>
        <p:nvPicPr>
          <p:cNvPr id="1026" name="Picture 2"/>
          <p:cNvPicPr>
            <a:picLocks noChangeAspect="1" noChangeArrowheads="1"/>
          </p:cNvPicPr>
          <p:nvPr/>
        </p:nvPicPr>
        <p:blipFill>
          <a:blip r:embed="rId2"/>
          <a:srcRect/>
          <a:stretch>
            <a:fillRect/>
          </a:stretch>
        </p:blipFill>
        <p:spPr bwMode="auto">
          <a:xfrm>
            <a:off x="4929190" y="1327882"/>
            <a:ext cx="3429024" cy="2101118"/>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4929190" y="3798582"/>
            <a:ext cx="3286148" cy="1559244"/>
          </a:xfrm>
          <a:prstGeom prst="rect">
            <a:avLst/>
          </a:prstGeom>
          <a:noFill/>
          <a:ln w="9525">
            <a:noFill/>
            <a:miter lim="800000"/>
            <a:headEnd/>
            <a:tailEnd/>
          </a:ln>
          <a:effectLst/>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re 1"/>
          <p:cNvSpPr>
            <a:spLocks noGrp="1"/>
          </p:cNvSpPr>
          <p:nvPr>
            <p:ph type="title"/>
          </p:nvPr>
        </p:nvSpPr>
        <p:spPr/>
        <p:txBody>
          <a:bodyPr/>
          <a:lstStyle/>
          <a:p>
            <a:r>
              <a:rPr lang="fr-FR" dirty="0" smtClean="0"/>
              <a:t>Impression/Publication </a:t>
            </a:r>
            <a:br>
              <a:rPr lang="fr-FR" dirty="0" smtClean="0"/>
            </a:br>
            <a:r>
              <a:rPr lang="fr-FR" dirty="0" smtClean="0"/>
              <a:t>	Produire le résultat</a:t>
            </a:r>
          </a:p>
        </p:txBody>
      </p:sp>
      <p:sp>
        <p:nvSpPr>
          <p:cNvPr id="20483" name="Espace réservé du contenu 2"/>
          <p:cNvSpPr>
            <a:spLocks noGrp="1"/>
          </p:cNvSpPr>
          <p:nvPr>
            <p:ph sz="quarter" idx="1"/>
          </p:nvPr>
        </p:nvSpPr>
        <p:spPr>
          <a:xfrm>
            <a:off x="914400" y="1447800"/>
            <a:ext cx="8229600" cy="4572000"/>
          </a:xfrm>
        </p:spPr>
        <p:txBody>
          <a:bodyPr/>
          <a:lstStyle/>
          <a:p>
            <a:r>
              <a:rPr lang="fr-FR" dirty="0" smtClean="0"/>
              <a:t>Une fois la mise en page définie, un aperçu avant impression permet de valider la présentation</a:t>
            </a:r>
          </a:p>
          <a:p>
            <a:r>
              <a:rPr lang="fr-FR" dirty="0" smtClean="0"/>
              <a:t>La production peut-être réalisée :</a:t>
            </a:r>
          </a:p>
          <a:p>
            <a:pPr lvl="1"/>
            <a:r>
              <a:rPr lang="fr-FR" dirty="0" smtClean="0"/>
              <a:t>Sur papier</a:t>
            </a:r>
          </a:p>
          <a:p>
            <a:pPr lvl="1"/>
            <a:r>
              <a:rPr lang="fr-FR" dirty="0" smtClean="0"/>
              <a:t>De manière électronique, au format</a:t>
            </a:r>
          </a:p>
          <a:p>
            <a:pPr lvl="2"/>
            <a:r>
              <a:rPr lang="fr-FR" sz="2400" dirty="0" smtClean="0"/>
              <a:t>PDF, (Portable Format Document), le format d’Adobe, qui peut être lu avec le logiciel Adobe Reader ou d’autres lecteurs de documents PDF (</a:t>
            </a:r>
            <a:r>
              <a:rPr lang="fr-FR" sz="2400" dirty="0" err="1" smtClean="0"/>
              <a:t>Foxit</a:t>
            </a:r>
            <a:r>
              <a:rPr lang="fr-FR" sz="2400" dirty="0" smtClean="0"/>
              <a:t> Reader, PDF-XCHANGE </a:t>
            </a:r>
            <a:r>
              <a:rPr lang="fr-FR" sz="2400" dirty="0" err="1" smtClean="0"/>
              <a:t>Viewer</a:t>
            </a:r>
            <a:r>
              <a:rPr lang="fr-FR" sz="2400" dirty="0" smtClean="0"/>
              <a:t>)</a:t>
            </a:r>
          </a:p>
          <a:p>
            <a:pPr lvl="2"/>
            <a:r>
              <a:rPr lang="fr-FR" sz="2400" dirty="0" smtClean="0"/>
              <a:t>ou XPS, (XML </a:t>
            </a:r>
            <a:r>
              <a:rPr lang="fr-FR" sz="2400" dirty="0" err="1" smtClean="0"/>
              <a:t>Paper</a:t>
            </a:r>
            <a:r>
              <a:rPr lang="fr-FR" sz="2400" dirty="0" smtClean="0"/>
              <a:t> </a:t>
            </a:r>
            <a:r>
              <a:rPr lang="fr-FR" sz="2400" dirty="0" err="1" smtClean="0"/>
              <a:t>Specification</a:t>
            </a:r>
            <a:r>
              <a:rPr lang="fr-FR" sz="2400" dirty="0" smtClean="0"/>
              <a:t>), le format proposé par Microsoft qui peut-être lu avec un logiciel visionneuse de documents XPS</a:t>
            </a:r>
          </a:p>
          <a:p>
            <a:endParaRPr lang="fr-FR" dirty="0" smtClean="0"/>
          </a:p>
        </p:txBody>
      </p:sp>
      <p:sp>
        <p:nvSpPr>
          <p:cNvPr id="4" name="Espace réservé de la date 3"/>
          <p:cNvSpPr>
            <a:spLocks noGrp="1"/>
          </p:cNvSpPr>
          <p:nvPr>
            <p:ph type="dt" sz="quarter" idx="10"/>
          </p:nvPr>
        </p:nvSpPr>
        <p:spPr/>
        <p:txBody>
          <a:bodyPr/>
          <a:lstStyle/>
          <a:p>
            <a:pPr>
              <a:defRPr/>
            </a:pPr>
            <a:r>
              <a:rPr lang="fr-FR" smtClean="0"/>
              <a:t>Modéliser à l'aide d'un tableur (4)</a:t>
            </a:r>
            <a:endParaRPr lang="fr-BE"/>
          </a:p>
        </p:txBody>
      </p:sp>
      <p:sp>
        <p:nvSpPr>
          <p:cNvPr id="5" name="Espace réservé du pied de page 4"/>
          <p:cNvSpPr>
            <a:spLocks noGrp="1"/>
          </p:cNvSpPr>
          <p:nvPr>
            <p:ph type="ftr" sz="quarter" idx="11"/>
          </p:nvPr>
        </p:nvSpPr>
        <p:spPr/>
        <p:txBody>
          <a:bodyPr/>
          <a:lstStyle/>
          <a:p>
            <a:pPr>
              <a:defRPr/>
            </a:pPr>
            <a:endParaRPr lang="fr-BE"/>
          </a:p>
        </p:txBody>
      </p:sp>
      <p:sp>
        <p:nvSpPr>
          <p:cNvPr id="6" name="Espace réservé du numéro de diapositive 5"/>
          <p:cNvSpPr>
            <a:spLocks noGrp="1"/>
          </p:cNvSpPr>
          <p:nvPr>
            <p:ph type="sldNum" sz="quarter" idx="12"/>
          </p:nvPr>
        </p:nvSpPr>
        <p:spPr/>
        <p:txBody>
          <a:bodyPr/>
          <a:lstStyle/>
          <a:p>
            <a:pPr>
              <a:defRPr/>
            </a:pPr>
            <a:fld id="{AA26541A-330B-413B-BD73-88F1549A1C23}" type="slidenum">
              <a:rPr lang="fr-BE" smtClean="0"/>
              <a:pPr>
                <a:defRPr/>
              </a:pPr>
              <a:t>88</a:t>
            </a:fld>
            <a:endParaRPr lang="fr-BE"/>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re 1"/>
          <p:cNvSpPr>
            <a:spLocks noGrp="1"/>
          </p:cNvSpPr>
          <p:nvPr>
            <p:ph type="title"/>
          </p:nvPr>
        </p:nvSpPr>
        <p:spPr/>
        <p:txBody>
          <a:bodyPr/>
          <a:lstStyle/>
          <a:p>
            <a:pPr eaLnBrk="1" hangingPunct="1"/>
            <a:r>
              <a:rPr lang="fr-FR" smtClean="0"/>
              <a:t>Audit des feuilles de calcul</a:t>
            </a:r>
          </a:p>
        </p:txBody>
      </p:sp>
      <p:sp>
        <p:nvSpPr>
          <p:cNvPr id="3" name="Espace réservé du texte 2"/>
          <p:cNvSpPr>
            <a:spLocks noGrp="1"/>
          </p:cNvSpPr>
          <p:nvPr>
            <p:ph type="body" idx="1"/>
          </p:nvPr>
        </p:nvSpPr>
        <p:spPr/>
        <p:txBody>
          <a:bodyPr/>
          <a:lstStyle/>
          <a:p>
            <a:pPr>
              <a:defRPr/>
            </a:pPr>
            <a:endParaRPr lang="fr-FR" dirty="0"/>
          </a:p>
        </p:txBody>
      </p:sp>
      <p:sp>
        <p:nvSpPr>
          <p:cNvPr id="4" name="Espace réservé de la date 3"/>
          <p:cNvSpPr>
            <a:spLocks noGrp="1"/>
          </p:cNvSpPr>
          <p:nvPr>
            <p:ph type="dt" sz="quarter" idx="10"/>
          </p:nvPr>
        </p:nvSpPr>
        <p:spPr/>
        <p:txBody>
          <a:bodyPr/>
          <a:lstStyle/>
          <a:p>
            <a:pPr>
              <a:defRPr/>
            </a:pPr>
            <a:r>
              <a:rPr lang="fr-FR" smtClean="0"/>
              <a:t>Modéliser à l'aide d'un tableur (4)</a:t>
            </a:r>
            <a:endParaRPr lang="fr-BE"/>
          </a:p>
        </p:txBody>
      </p:sp>
      <p:sp>
        <p:nvSpPr>
          <p:cNvPr id="5" name="Espace réservé du pied de page 4"/>
          <p:cNvSpPr>
            <a:spLocks noGrp="1"/>
          </p:cNvSpPr>
          <p:nvPr>
            <p:ph type="ftr" sz="quarter" idx="11"/>
          </p:nvPr>
        </p:nvSpPr>
        <p:spPr/>
        <p:txBody>
          <a:bodyPr/>
          <a:lstStyle/>
          <a:p>
            <a:pPr>
              <a:defRPr/>
            </a:pPr>
            <a:endParaRPr lang="fr-BE"/>
          </a:p>
        </p:txBody>
      </p:sp>
      <p:sp>
        <p:nvSpPr>
          <p:cNvPr id="6" name="Espace réservé du numéro de diapositive 5"/>
          <p:cNvSpPr>
            <a:spLocks noGrp="1"/>
          </p:cNvSpPr>
          <p:nvPr>
            <p:ph type="sldNum" sz="quarter" idx="12"/>
          </p:nvPr>
        </p:nvSpPr>
        <p:spPr/>
        <p:txBody>
          <a:bodyPr/>
          <a:lstStyle/>
          <a:p>
            <a:pPr>
              <a:defRPr/>
            </a:pPr>
            <a:fld id="{1214136A-54C7-4DBE-9A75-9AA953568794}" type="slidenum">
              <a:rPr lang="fr-BE" smtClean="0"/>
              <a:pPr>
                <a:defRPr/>
              </a:pPr>
              <a:t>89</a:t>
            </a:fld>
            <a:endParaRPr lang="fr-BE"/>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Options d’affichage d’une feuille</a:t>
            </a:r>
            <a:br>
              <a:rPr lang="fr-FR" dirty="0" smtClean="0"/>
            </a:br>
            <a:r>
              <a:rPr lang="fr-FR" dirty="0" smtClean="0"/>
              <a:t>les Volets : </a:t>
            </a:r>
            <a:r>
              <a:rPr lang="fr-FR" b="1" dirty="0" smtClean="0"/>
              <a:t>figer</a:t>
            </a:r>
            <a:r>
              <a:rPr lang="fr-FR" dirty="0" smtClean="0"/>
              <a:t> / libérer</a:t>
            </a:r>
            <a:endParaRPr lang="fr-FR" dirty="0"/>
          </a:p>
        </p:txBody>
      </p:sp>
      <p:sp>
        <p:nvSpPr>
          <p:cNvPr id="4" name="Espace réservé de la date 3"/>
          <p:cNvSpPr>
            <a:spLocks noGrp="1"/>
          </p:cNvSpPr>
          <p:nvPr>
            <p:ph type="dt" sz="half" idx="10"/>
          </p:nvPr>
        </p:nvSpPr>
        <p:spPr/>
        <p:txBody>
          <a:bodyPr/>
          <a:lstStyle/>
          <a:p>
            <a:pPr>
              <a:defRPr/>
            </a:pPr>
            <a:r>
              <a:rPr lang="fr-FR" smtClean="0"/>
              <a:t>Modéliser à l'aide d'un tableur (4)</a:t>
            </a:r>
            <a:endParaRPr lang="fr-BE"/>
          </a:p>
        </p:txBody>
      </p:sp>
      <p:sp>
        <p:nvSpPr>
          <p:cNvPr id="5" name="Espace réservé du pied de page 4"/>
          <p:cNvSpPr>
            <a:spLocks noGrp="1"/>
          </p:cNvSpPr>
          <p:nvPr>
            <p:ph type="ftr" sz="quarter" idx="11"/>
          </p:nvPr>
        </p:nvSpPr>
        <p:spPr/>
        <p:txBody>
          <a:bodyPr/>
          <a:lstStyle/>
          <a:p>
            <a:pPr>
              <a:defRPr/>
            </a:pPr>
            <a:endParaRPr lang="fr-BE"/>
          </a:p>
        </p:txBody>
      </p:sp>
      <p:sp>
        <p:nvSpPr>
          <p:cNvPr id="6" name="Espace réservé du numéro de diapositive 5"/>
          <p:cNvSpPr>
            <a:spLocks noGrp="1"/>
          </p:cNvSpPr>
          <p:nvPr>
            <p:ph type="sldNum" sz="quarter" idx="12"/>
          </p:nvPr>
        </p:nvSpPr>
        <p:spPr/>
        <p:txBody>
          <a:bodyPr/>
          <a:lstStyle/>
          <a:p>
            <a:pPr>
              <a:defRPr/>
            </a:pPr>
            <a:fld id="{4E69C514-9E9C-4EBB-B9FF-48FFD5ED74EF}" type="slidenum">
              <a:rPr lang="fr-BE" smtClean="0"/>
              <a:pPr>
                <a:defRPr/>
              </a:pPr>
              <a:t>9</a:t>
            </a:fld>
            <a:endParaRPr lang="fr-BE"/>
          </a:p>
        </p:txBody>
      </p:sp>
      <p:pic>
        <p:nvPicPr>
          <p:cNvPr id="1026" name="Picture 2"/>
          <p:cNvPicPr>
            <a:picLocks noChangeAspect="1" noChangeArrowheads="1"/>
          </p:cNvPicPr>
          <p:nvPr/>
        </p:nvPicPr>
        <p:blipFill>
          <a:blip r:embed="rId2"/>
          <a:srcRect/>
          <a:stretch>
            <a:fillRect/>
          </a:stretch>
        </p:blipFill>
        <p:spPr bwMode="auto">
          <a:xfrm>
            <a:off x="122530" y="2132856"/>
            <a:ext cx="8784976" cy="4130683"/>
          </a:xfrm>
          <a:prstGeom prst="rect">
            <a:avLst/>
          </a:prstGeom>
          <a:noFill/>
          <a:ln w="9525">
            <a:noFill/>
            <a:miter lim="800000"/>
            <a:headEnd/>
            <a:tailEnd/>
          </a:ln>
          <a:effectLst/>
        </p:spPr>
      </p:pic>
      <p:sp>
        <p:nvSpPr>
          <p:cNvPr id="41" name="Rectangle à coins arrondis 40"/>
          <p:cNvSpPr/>
          <p:nvPr/>
        </p:nvSpPr>
        <p:spPr>
          <a:xfrm>
            <a:off x="5549952" y="1310026"/>
            <a:ext cx="3357554" cy="1902950"/>
          </a:xfrm>
          <a:prstGeom prst="wedgeRoundRectCallout">
            <a:avLst>
              <a:gd name="adj1" fmla="val -126366"/>
              <a:gd name="adj2" fmla="val -20219"/>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2000" dirty="0" smtClean="0"/>
              <a:t>Objectif :  se </a:t>
            </a:r>
            <a:r>
              <a:rPr lang="fr-FR" sz="2000" smtClean="0"/>
              <a:t>déplacer </a:t>
            </a:r>
            <a:r>
              <a:rPr lang="fr-FR" sz="2000" smtClean="0"/>
              <a:t>horizontalement </a:t>
            </a:r>
            <a:r>
              <a:rPr lang="fr-FR" sz="2000" dirty="0" smtClean="0"/>
              <a:t>et verticalement dans une feuille tout </a:t>
            </a:r>
            <a:r>
              <a:rPr lang="fr-FR" sz="2000" dirty="0" smtClean="0"/>
              <a:t>en conservant </a:t>
            </a:r>
            <a:r>
              <a:rPr lang="fr-FR" sz="2000" dirty="0" smtClean="0"/>
              <a:t>affichées </a:t>
            </a:r>
            <a:r>
              <a:rPr lang="fr-FR" sz="2000" smtClean="0"/>
              <a:t>certaines colonnes et/ou lignes</a:t>
            </a:r>
            <a:endParaRPr lang="fr-FR" sz="2000" dirty="0"/>
          </a:p>
        </p:txBody>
      </p:sp>
      <p:sp>
        <p:nvSpPr>
          <p:cNvPr id="88" name="Rectangle à coins arrondis 87"/>
          <p:cNvSpPr/>
          <p:nvPr/>
        </p:nvSpPr>
        <p:spPr>
          <a:xfrm>
            <a:off x="122530" y="1310026"/>
            <a:ext cx="2808312" cy="857256"/>
          </a:xfrm>
          <a:prstGeom prst="wedgeRoundRectCallout">
            <a:avLst>
              <a:gd name="adj1" fmla="val -5676"/>
              <a:gd name="adj2" fmla="val 149061"/>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2000" dirty="0" smtClean="0"/>
              <a:t>Menu : Affichage &gt; Figer les volets </a:t>
            </a:r>
            <a:endParaRPr lang="fr-FR" sz="2000" dirty="0"/>
          </a:p>
        </p:txBody>
      </p:sp>
    </p:spTree>
    <p:extLst>
      <p:ext uri="{BB962C8B-B14F-4D97-AF65-F5344CB8AC3E}">
        <p14:creationId xmlns:p14="http://schemas.microsoft.com/office/powerpoint/2010/main" val="71823642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Audit des feuilles de calcul</a:t>
            </a:r>
            <a:br>
              <a:rPr lang="fr-FR" dirty="0" smtClean="0"/>
            </a:br>
            <a:r>
              <a:rPr lang="fr-FR" dirty="0" smtClean="0"/>
              <a:t>	Repérage visuel</a:t>
            </a:r>
            <a:endParaRPr lang="fr-FR" dirty="0"/>
          </a:p>
        </p:txBody>
      </p:sp>
      <p:sp>
        <p:nvSpPr>
          <p:cNvPr id="3" name="Espace réservé du contenu 2"/>
          <p:cNvSpPr>
            <a:spLocks noGrp="1"/>
          </p:cNvSpPr>
          <p:nvPr>
            <p:ph sz="quarter" idx="1"/>
          </p:nvPr>
        </p:nvSpPr>
        <p:spPr/>
        <p:txBody>
          <a:bodyPr/>
          <a:lstStyle/>
          <a:p>
            <a:r>
              <a:rPr lang="fr-FR" dirty="0" smtClean="0"/>
              <a:t>Les outils d’audit des formules offrent différentes possibilités de repérer visuellement les liens entre cellules calculées et cellules utilisées</a:t>
            </a:r>
          </a:p>
          <a:p>
            <a:endParaRPr lang="fr-FR" dirty="0" smtClean="0"/>
          </a:p>
          <a:p>
            <a:endParaRPr lang="fr-FR" dirty="0" smtClean="0"/>
          </a:p>
          <a:p>
            <a:endParaRPr lang="fr-FR" dirty="0" smtClean="0"/>
          </a:p>
          <a:p>
            <a:endParaRPr lang="fr-FR" dirty="0" smtClean="0"/>
          </a:p>
          <a:p>
            <a:r>
              <a:rPr lang="fr-FR" dirty="0" smtClean="0"/>
              <a:t>Exemple de repérage des antécédents :</a:t>
            </a:r>
            <a:endParaRPr lang="fr-FR" dirty="0"/>
          </a:p>
        </p:txBody>
      </p:sp>
      <p:sp>
        <p:nvSpPr>
          <p:cNvPr id="4" name="Espace réservé de la date 3"/>
          <p:cNvSpPr>
            <a:spLocks noGrp="1"/>
          </p:cNvSpPr>
          <p:nvPr>
            <p:ph type="dt" sz="half" idx="10"/>
          </p:nvPr>
        </p:nvSpPr>
        <p:spPr/>
        <p:txBody>
          <a:bodyPr/>
          <a:lstStyle/>
          <a:p>
            <a:pPr>
              <a:defRPr/>
            </a:pPr>
            <a:r>
              <a:rPr lang="fr-FR" smtClean="0"/>
              <a:t>Modéliser à l'aide d'un tableur (4)</a:t>
            </a:r>
            <a:endParaRPr lang="fr-BE"/>
          </a:p>
        </p:txBody>
      </p:sp>
      <p:sp>
        <p:nvSpPr>
          <p:cNvPr id="5" name="Espace réservé du pied de page 4"/>
          <p:cNvSpPr>
            <a:spLocks noGrp="1"/>
          </p:cNvSpPr>
          <p:nvPr>
            <p:ph type="ftr" sz="quarter" idx="11"/>
          </p:nvPr>
        </p:nvSpPr>
        <p:spPr/>
        <p:txBody>
          <a:bodyPr/>
          <a:lstStyle/>
          <a:p>
            <a:pPr>
              <a:defRPr/>
            </a:pPr>
            <a:endParaRPr lang="fr-BE"/>
          </a:p>
        </p:txBody>
      </p:sp>
      <p:sp>
        <p:nvSpPr>
          <p:cNvPr id="6" name="Espace réservé du numéro de diapositive 5"/>
          <p:cNvSpPr>
            <a:spLocks noGrp="1"/>
          </p:cNvSpPr>
          <p:nvPr>
            <p:ph type="sldNum" sz="quarter" idx="12"/>
          </p:nvPr>
        </p:nvSpPr>
        <p:spPr/>
        <p:txBody>
          <a:bodyPr/>
          <a:lstStyle/>
          <a:p>
            <a:pPr>
              <a:defRPr/>
            </a:pPr>
            <a:fld id="{4E69C514-9E9C-4EBB-B9FF-48FFD5ED74EF}" type="slidenum">
              <a:rPr lang="fr-BE" smtClean="0"/>
              <a:pPr>
                <a:defRPr/>
              </a:pPr>
              <a:t>90</a:t>
            </a:fld>
            <a:endParaRPr lang="fr-BE"/>
          </a:p>
        </p:txBody>
      </p:sp>
      <p:pic>
        <p:nvPicPr>
          <p:cNvPr id="10242" name="Picture 2"/>
          <p:cNvPicPr>
            <a:picLocks noChangeAspect="1" noChangeArrowheads="1"/>
          </p:cNvPicPr>
          <p:nvPr/>
        </p:nvPicPr>
        <p:blipFill>
          <a:blip r:embed="rId2"/>
          <a:srcRect/>
          <a:stretch>
            <a:fillRect/>
          </a:stretch>
        </p:blipFill>
        <p:spPr bwMode="auto">
          <a:xfrm>
            <a:off x="1000100" y="2714620"/>
            <a:ext cx="7303759" cy="1871715"/>
          </a:xfrm>
          <a:prstGeom prst="rect">
            <a:avLst/>
          </a:prstGeom>
          <a:noFill/>
          <a:ln w="9525">
            <a:noFill/>
            <a:miter lim="800000"/>
            <a:headEnd/>
            <a:tailEnd/>
          </a:ln>
          <a:effectLst/>
        </p:spPr>
      </p:pic>
      <p:pic>
        <p:nvPicPr>
          <p:cNvPr id="10243" name="Picture 3"/>
          <p:cNvPicPr>
            <a:picLocks noChangeAspect="1" noChangeArrowheads="1"/>
          </p:cNvPicPr>
          <p:nvPr/>
        </p:nvPicPr>
        <p:blipFill>
          <a:blip r:embed="rId3"/>
          <a:srcRect/>
          <a:stretch>
            <a:fillRect/>
          </a:stretch>
        </p:blipFill>
        <p:spPr bwMode="auto">
          <a:xfrm>
            <a:off x="2000232" y="5047499"/>
            <a:ext cx="4429156" cy="1647646"/>
          </a:xfrm>
          <a:prstGeom prst="rect">
            <a:avLst/>
          </a:prstGeom>
          <a:noFill/>
          <a:ln w="9525">
            <a:noFill/>
            <a:miter lim="800000"/>
            <a:headEnd/>
            <a:tailEnd/>
          </a:ln>
          <a:effectLst/>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Audit des feuilles de calcul</a:t>
            </a:r>
            <a:br>
              <a:rPr lang="fr-FR" dirty="0" smtClean="0"/>
            </a:br>
            <a:r>
              <a:rPr lang="fr-FR" dirty="0" smtClean="0"/>
              <a:t>	Vérification des erreurs</a:t>
            </a:r>
            <a:endParaRPr lang="fr-FR" dirty="0"/>
          </a:p>
        </p:txBody>
      </p:sp>
      <p:sp>
        <p:nvSpPr>
          <p:cNvPr id="3" name="Espace réservé du contenu 2"/>
          <p:cNvSpPr>
            <a:spLocks noGrp="1"/>
          </p:cNvSpPr>
          <p:nvPr>
            <p:ph sz="quarter" idx="1"/>
          </p:nvPr>
        </p:nvSpPr>
        <p:spPr/>
        <p:txBody>
          <a:bodyPr/>
          <a:lstStyle/>
          <a:p>
            <a:r>
              <a:rPr lang="fr-FR" dirty="0" smtClean="0"/>
              <a:t>L’outil de vérification des erreurs passe en revue les erreurs dont l’indicateur n’a pas été effacé . </a:t>
            </a:r>
          </a:p>
        </p:txBody>
      </p:sp>
      <p:sp>
        <p:nvSpPr>
          <p:cNvPr id="4" name="Espace réservé de la date 3"/>
          <p:cNvSpPr>
            <a:spLocks noGrp="1"/>
          </p:cNvSpPr>
          <p:nvPr>
            <p:ph type="dt" sz="half" idx="10"/>
          </p:nvPr>
        </p:nvSpPr>
        <p:spPr/>
        <p:txBody>
          <a:bodyPr/>
          <a:lstStyle/>
          <a:p>
            <a:pPr>
              <a:defRPr/>
            </a:pPr>
            <a:r>
              <a:rPr lang="fr-FR" smtClean="0"/>
              <a:t>Modéliser à l'aide d'un tableur (4)</a:t>
            </a:r>
            <a:endParaRPr lang="fr-BE"/>
          </a:p>
        </p:txBody>
      </p:sp>
      <p:sp>
        <p:nvSpPr>
          <p:cNvPr id="5" name="Espace réservé du pied de page 4"/>
          <p:cNvSpPr>
            <a:spLocks noGrp="1"/>
          </p:cNvSpPr>
          <p:nvPr>
            <p:ph type="ftr" sz="quarter" idx="11"/>
          </p:nvPr>
        </p:nvSpPr>
        <p:spPr/>
        <p:txBody>
          <a:bodyPr/>
          <a:lstStyle/>
          <a:p>
            <a:pPr>
              <a:defRPr/>
            </a:pPr>
            <a:endParaRPr lang="fr-BE"/>
          </a:p>
        </p:txBody>
      </p:sp>
      <p:sp>
        <p:nvSpPr>
          <p:cNvPr id="6" name="Espace réservé du numéro de diapositive 5"/>
          <p:cNvSpPr>
            <a:spLocks noGrp="1"/>
          </p:cNvSpPr>
          <p:nvPr>
            <p:ph type="sldNum" sz="quarter" idx="12"/>
          </p:nvPr>
        </p:nvSpPr>
        <p:spPr/>
        <p:txBody>
          <a:bodyPr/>
          <a:lstStyle/>
          <a:p>
            <a:pPr>
              <a:defRPr/>
            </a:pPr>
            <a:fld id="{4E69C514-9E9C-4EBB-B9FF-48FFD5ED74EF}" type="slidenum">
              <a:rPr lang="fr-BE" smtClean="0"/>
              <a:pPr>
                <a:defRPr/>
              </a:pPr>
              <a:t>91</a:t>
            </a:fld>
            <a:endParaRPr lang="fr-BE"/>
          </a:p>
        </p:txBody>
      </p:sp>
      <p:pic>
        <p:nvPicPr>
          <p:cNvPr id="1026" name="Picture 2"/>
          <p:cNvPicPr>
            <a:picLocks noChangeAspect="1" noChangeArrowheads="1"/>
          </p:cNvPicPr>
          <p:nvPr/>
        </p:nvPicPr>
        <p:blipFill>
          <a:blip r:embed="rId2"/>
          <a:srcRect/>
          <a:stretch>
            <a:fillRect/>
          </a:stretch>
        </p:blipFill>
        <p:spPr bwMode="auto">
          <a:xfrm>
            <a:off x="760641" y="2420888"/>
            <a:ext cx="5482998" cy="3905269"/>
          </a:xfrm>
          <a:prstGeom prst="rect">
            <a:avLst/>
          </a:prstGeom>
          <a:noFill/>
          <a:ln w="9525">
            <a:noFill/>
            <a:miter lim="800000"/>
            <a:headEnd/>
            <a:tailEnd/>
          </a:ln>
          <a:effectLst/>
        </p:spPr>
      </p:pic>
      <p:sp>
        <p:nvSpPr>
          <p:cNvPr id="10" name="Rectangle à coins arrondis 9"/>
          <p:cNvSpPr/>
          <p:nvPr/>
        </p:nvSpPr>
        <p:spPr>
          <a:xfrm>
            <a:off x="6500826" y="2338463"/>
            <a:ext cx="2214578" cy="3143272"/>
          </a:xfrm>
          <a:prstGeom prst="wedgeRoundRectCallout">
            <a:avLst>
              <a:gd name="adj1" fmla="val -93440"/>
              <a:gd name="adj2" fmla="val -53843"/>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lang="fr-FR" sz="2000" b="1" dirty="0" smtClean="0"/>
              <a:t>Il est possible de réactiver les indicateurs d’erreur et de choisir les types d’erreur affichées dans les options de formules d’Excel</a:t>
            </a:r>
            <a:endParaRPr lang="fr-FR" sz="2000" b="1"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Audit des feuilles de calcul</a:t>
            </a:r>
            <a:br>
              <a:rPr lang="fr-FR" dirty="0" smtClean="0"/>
            </a:br>
            <a:r>
              <a:rPr lang="fr-FR" dirty="0" smtClean="0"/>
              <a:t>	Protection du contenu</a:t>
            </a:r>
            <a:endParaRPr lang="fr-FR" dirty="0"/>
          </a:p>
        </p:txBody>
      </p:sp>
      <p:sp>
        <p:nvSpPr>
          <p:cNvPr id="3" name="Espace réservé du contenu 2"/>
          <p:cNvSpPr>
            <a:spLocks noGrp="1"/>
          </p:cNvSpPr>
          <p:nvPr>
            <p:ph sz="quarter" idx="1"/>
          </p:nvPr>
        </p:nvSpPr>
        <p:spPr>
          <a:xfrm>
            <a:off x="914400" y="1447800"/>
            <a:ext cx="8229600" cy="4572000"/>
          </a:xfrm>
        </p:spPr>
        <p:txBody>
          <a:bodyPr/>
          <a:lstStyle/>
          <a:p>
            <a:r>
              <a:rPr lang="fr-FR" dirty="0" smtClean="0"/>
              <a:t>La protection des cellules et l’activation de la protection des feuilles et des classeurs sont indispensables lors de l’utilisation régulière de modèles de calculs</a:t>
            </a:r>
          </a:p>
          <a:p>
            <a:r>
              <a:rPr lang="fr-FR" dirty="0" smtClean="0"/>
              <a:t>Le principe général</a:t>
            </a:r>
          </a:p>
          <a:p>
            <a:pPr lvl="1"/>
            <a:r>
              <a:rPr lang="fr-FR" dirty="0" smtClean="0"/>
              <a:t>Verrouiller toutes les cellules d’une feuille (elles le sont par défaut)</a:t>
            </a:r>
          </a:p>
          <a:p>
            <a:pPr lvl="1"/>
            <a:r>
              <a:rPr lang="fr-FR" dirty="0" smtClean="0"/>
              <a:t>Déverrouiller seulement les cellules dédiées à la saisie</a:t>
            </a:r>
          </a:p>
          <a:p>
            <a:pPr lvl="1"/>
            <a:r>
              <a:rPr lang="fr-FR" dirty="0" smtClean="0"/>
              <a:t>Activer la protection de la feuille (avec ou sans mot de passe)</a:t>
            </a:r>
          </a:p>
          <a:p>
            <a:r>
              <a:rPr lang="fr-FR" dirty="0" smtClean="0"/>
              <a:t>Ainsi les formules sont protégées de tout écrasement</a:t>
            </a:r>
          </a:p>
          <a:p>
            <a:pPr lvl="1"/>
            <a:endParaRPr lang="fr-FR" dirty="0"/>
          </a:p>
        </p:txBody>
      </p:sp>
      <p:sp>
        <p:nvSpPr>
          <p:cNvPr id="4" name="Espace réservé de la date 3"/>
          <p:cNvSpPr>
            <a:spLocks noGrp="1"/>
          </p:cNvSpPr>
          <p:nvPr>
            <p:ph type="dt" sz="half" idx="10"/>
          </p:nvPr>
        </p:nvSpPr>
        <p:spPr/>
        <p:txBody>
          <a:bodyPr/>
          <a:lstStyle/>
          <a:p>
            <a:pPr>
              <a:defRPr/>
            </a:pPr>
            <a:r>
              <a:rPr lang="fr-FR" smtClean="0"/>
              <a:t>Modéliser à l'aide d'un tableur (4)</a:t>
            </a:r>
            <a:endParaRPr lang="fr-BE"/>
          </a:p>
        </p:txBody>
      </p:sp>
      <p:sp>
        <p:nvSpPr>
          <p:cNvPr id="5" name="Espace réservé du pied de page 4"/>
          <p:cNvSpPr>
            <a:spLocks noGrp="1"/>
          </p:cNvSpPr>
          <p:nvPr>
            <p:ph type="ftr" sz="quarter" idx="11"/>
          </p:nvPr>
        </p:nvSpPr>
        <p:spPr/>
        <p:txBody>
          <a:bodyPr/>
          <a:lstStyle/>
          <a:p>
            <a:pPr>
              <a:defRPr/>
            </a:pPr>
            <a:endParaRPr lang="fr-BE"/>
          </a:p>
        </p:txBody>
      </p:sp>
      <p:sp>
        <p:nvSpPr>
          <p:cNvPr id="6" name="Espace réservé du numéro de diapositive 5"/>
          <p:cNvSpPr>
            <a:spLocks noGrp="1"/>
          </p:cNvSpPr>
          <p:nvPr>
            <p:ph type="sldNum" sz="quarter" idx="12"/>
          </p:nvPr>
        </p:nvSpPr>
        <p:spPr/>
        <p:txBody>
          <a:bodyPr/>
          <a:lstStyle/>
          <a:p>
            <a:pPr>
              <a:defRPr/>
            </a:pPr>
            <a:fld id="{4E69C514-9E9C-4EBB-B9FF-48FFD5ED74EF}" type="slidenum">
              <a:rPr lang="fr-BE" smtClean="0"/>
              <a:pPr>
                <a:defRPr/>
              </a:pPr>
              <a:t>92</a:t>
            </a:fld>
            <a:endParaRPr lang="fr-BE"/>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Audit des feuilles de calcul</a:t>
            </a:r>
            <a:br>
              <a:rPr lang="fr-FR" dirty="0" smtClean="0"/>
            </a:br>
            <a:r>
              <a:rPr lang="fr-FR" dirty="0" smtClean="0"/>
              <a:t>	Protection du contenu</a:t>
            </a:r>
            <a:endParaRPr lang="fr-FR" dirty="0"/>
          </a:p>
        </p:txBody>
      </p:sp>
      <p:sp>
        <p:nvSpPr>
          <p:cNvPr id="3" name="Espace réservé du contenu 2"/>
          <p:cNvSpPr>
            <a:spLocks noGrp="1"/>
          </p:cNvSpPr>
          <p:nvPr>
            <p:ph sz="quarter" idx="1"/>
          </p:nvPr>
        </p:nvSpPr>
        <p:spPr>
          <a:xfrm>
            <a:off x="914400" y="1447800"/>
            <a:ext cx="8229600" cy="4572000"/>
          </a:xfrm>
        </p:spPr>
        <p:txBody>
          <a:bodyPr/>
          <a:lstStyle/>
          <a:p>
            <a:r>
              <a:rPr lang="fr-FR" dirty="0" smtClean="0"/>
              <a:t>Déprotéger les cellules dédiées à la saisie</a:t>
            </a:r>
          </a:p>
          <a:p>
            <a:endParaRPr lang="fr-FR" dirty="0" smtClean="0"/>
          </a:p>
          <a:p>
            <a:endParaRPr lang="fr-FR" dirty="0" smtClean="0"/>
          </a:p>
          <a:p>
            <a:endParaRPr lang="fr-FR" dirty="0" smtClean="0"/>
          </a:p>
          <a:p>
            <a:endParaRPr lang="fr-FR" dirty="0" smtClean="0"/>
          </a:p>
          <a:p>
            <a:endParaRPr lang="fr-FR" dirty="0" smtClean="0"/>
          </a:p>
          <a:p>
            <a:r>
              <a:rPr lang="fr-FR" dirty="0" smtClean="0"/>
              <a:t>Activer la protection de la feuille (avec ou sans mot de passe)</a:t>
            </a:r>
          </a:p>
          <a:p>
            <a:pPr lvl="1"/>
            <a:endParaRPr lang="fr-FR" dirty="0"/>
          </a:p>
        </p:txBody>
      </p:sp>
      <p:sp>
        <p:nvSpPr>
          <p:cNvPr id="4" name="Espace réservé de la date 3"/>
          <p:cNvSpPr>
            <a:spLocks noGrp="1"/>
          </p:cNvSpPr>
          <p:nvPr>
            <p:ph type="dt" sz="half" idx="10"/>
          </p:nvPr>
        </p:nvSpPr>
        <p:spPr/>
        <p:txBody>
          <a:bodyPr/>
          <a:lstStyle/>
          <a:p>
            <a:pPr>
              <a:defRPr/>
            </a:pPr>
            <a:r>
              <a:rPr lang="fr-FR" smtClean="0"/>
              <a:t>Modéliser à l'aide d'un tableur (4)</a:t>
            </a:r>
            <a:endParaRPr lang="fr-BE"/>
          </a:p>
        </p:txBody>
      </p:sp>
      <p:sp>
        <p:nvSpPr>
          <p:cNvPr id="5" name="Espace réservé du pied de page 4"/>
          <p:cNvSpPr>
            <a:spLocks noGrp="1"/>
          </p:cNvSpPr>
          <p:nvPr>
            <p:ph type="ftr" sz="quarter" idx="11"/>
          </p:nvPr>
        </p:nvSpPr>
        <p:spPr/>
        <p:txBody>
          <a:bodyPr/>
          <a:lstStyle/>
          <a:p>
            <a:pPr>
              <a:defRPr/>
            </a:pPr>
            <a:endParaRPr lang="fr-BE" dirty="0"/>
          </a:p>
        </p:txBody>
      </p:sp>
      <p:sp>
        <p:nvSpPr>
          <p:cNvPr id="6" name="Espace réservé du numéro de diapositive 5"/>
          <p:cNvSpPr>
            <a:spLocks noGrp="1"/>
          </p:cNvSpPr>
          <p:nvPr>
            <p:ph type="sldNum" sz="quarter" idx="12"/>
          </p:nvPr>
        </p:nvSpPr>
        <p:spPr/>
        <p:txBody>
          <a:bodyPr/>
          <a:lstStyle/>
          <a:p>
            <a:pPr>
              <a:defRPr/>
            </a:pPr>
            <a:fld id="{4E69C514-9E9C-4EBB-B9FF-48FFD5ED74EF}" type="slidenum">
              <a:rPr lang="fr-BE" smtClean="0"/>
              <a:pPr>
                <a:defRPr/>
              </a:pPr>
              <a:t>93</a:t>
            </a:fld>
            <a:endParaRPr lang="fr-BE"/>
          </a:p>
        </p:txBody>
      </p:sp>
      <p:pic>
        <p:nvPicPr>
          <p:cNvPr id="11266" name="Picture 2"/>
          <p:cNvPicPr>
            <a:picLocks noChangeAspect="1" noChangeArrowheads="1"/>
          </p:cNvPicPr>
          <p:nvPr/>
        </p:nvPicPr>
        <p:blipFill>
          <a:blip r:embed="rId2"/>
          <a:srcRect/>
          <a:stretch>
            <a:fillRect/>
          </a:stretch>
        </p:blipFill>
        <p:spPr bwMode="auto">
          <a:xfrm>
            <a:off x="524231" y="2000240"/>
            <a:ext cx="7702053" cy="2071702"/>
          </a:xfrm>
          <a:prstGeom prst="rect">
            <a:avLst/>
          </a:prstGeom>
          <a:noFill/>
          <a:ln w="9525">
            <a:noFill/>
            <a:miter lim="800000"/>
            <a:headEnd/>
            <a:tailEnd/>
          </a:ln>
          <a:effectLst/>
        </p:spPr>
      </p:pic>
      <p:pic>
        <p:nvPicPr>
          <p:cNvPr id="11267" name="Picture 3"/>
          <p:cNvPicPr>
            <a:picLocks noChangeAspect="1" noChangeArrowheads="1"/>
          </p:cNvPicPr>
          <p:nvPr/>
        </p:nvPicPr>
        <p:blipFill>
          <a:blip r:embed="rId3"/>
          <a:srcRect/>
          <a:stretch>
            <a:fillRect/>
          </a:stretch>
        </p:blipFill>
        <p:spPr bwMode="auto">
          <a:xfrm>
            <a:off x="142844" y="4714884"/>
            <a:ext cx="2678925" cy="1071570"/>
          </a:xfrm>
          <a:prstGeom prst="rect">
            <a:avLst/>
          </a:prstGeom>
          <a:noFill/>
          <a:ln w="9525">
            <a:noFill/>
            <a:miter lim="800000"/>
            <a:headEnd/>
            <a:tailEnd/>
          </a:ln>
          <a:effectLst/>
        </p:spPr>
      </p:pic>
      <p:pic>
        <p:nvPicPr>
          <p:cNvPr id="11270" name="Picture 6"/>
          <p:cNvPicPr>
            <a:picLocks noChangeAspect="1" noChangeArrowheads="1"/>
          </p:cNvPicPr>
          <p:nvPr/>
        </p:nvPicPr>
        <p:blipFill>
          <a:blip r:embed="rId4"/>
          <a:srcRect/>
          <a:stretch>
            <a:fillRect/>
          </a:stretch>
        </p:blipFill>
        <p:spPr bwMode="auto">
          <a:xfrm>
            <a:off x="2643174" y="4643446"/>
            <a:ext cx="4286280" cy="2056839"/>
          </a:xfrm>
          <a:prstGeom prst="rect">
            <a:avLst/>
          </a:prstGeom>
          <a:noFill/>
          <a:ln w="9525">
            <a:noFill/>
            <a:miter lim="800000"/>
            <a:headEnd/>
            <a:tailEnd/>
          </a:ln>
          <a:effectLst/>
        </p:spPr>
      </p:pic>
      <p:pic>
        <p:nvPicPr>
          <p:cNvPr id="11271" name="Picture 7"/>
          <p:cNvPicPr>
            <a:picLocks noChangeAspect="1" noChangeArrowheads="1"/>
          </p:cNvPicPr>
          <p:nvPr/>
        </p:nvPicPr>
        <p:blipFill>
          <a:blip r:embed="rId5"/>
          <a:srcRect/>
          <a:stretch>
            <a:fillRect/>
          </a:stretch>
        </p:blipFill>
        <p:spPr bwMode="auto">
          <a:xfrm>
            <a:off x="5786446" y="5286387"/>
            <a:ext cx="3286116" cy="858871"/>
          </a:xfrm>
          <a:prstGeom prst="rect">
            <a:avLst/>
          </a:prstGeom>
          <a:noFill/>
          <a:ln w="9525">
            <a:noFill/>
            <a:miter lim="800000"/>
            <a:headEnd/>
            <a:tailEnd/>
          </a:ln>
          <a:effectLst/>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Audit des feuilles de calcul</a:t>
            </a:r>
            <a:br>
              <a:rPr lang="fr-FR" dirty="0" smtClean="0"/>
            </a:br>
            <a:r>
              <a:rPr lang="fr-FR" dirty="0" smtClean="0"/>
              <a:t>	Partager des classeurs</a:t>
            </a:r>
            <a:endParaRPr lang="fr-FR" dirty="0"/>
          </a:p>
        </p:txBody>
      </p:sp>
      <p:sp>
        <p:nvSpPr>
          <p:cNvPr id="3" name="Espace réservé du contenu 2"/>
          <p:cNvSpPr>
            <a:spLocks noGrp="1"/>
          </p:cNvSpPr>
          <p:nvPr>
            <p:ph sz="quarter" idx="1"/>
          </p:nvPr>
        </p:nvSpPr>
        <p:spPr/>
        <p:txBody>
          <a:bodyPr/>
          <a:lstStyle/>
          <a:p>
            <a:r>
              <a:rPr lang="fr-FR" dirty="0" smtClean="0"/>
              <a:t>Le partage permet à plusieurs utilisateurs de travailler sur un même classeur (</a:t>
            </a:r>
            <a:r>
              <a:rPr lang="fr-FR" i="1" dirty="0" smtClean="0"/>
              <a:t>en réalité, une copie du même classeur</a:t>
            </a:r>
            <a:r>
              <a:rPr lang="fr-FR" dirty="0" smtClean="0"/>
              <a:t>).</a:t>
            </a:r>
          </a:p>
          <a:p>
            <a:r>
              <a:rPr lang="fr-FR" dirty="0" smtClean="0"/>
              <a:t>Le classeur est généralement déposé sur un dossier partagé accessible par les utilisateurs (</a:t>
            </a:r>
            <a:r>
              <a:rPr lang="fr-FR" i="1" dirty="0" smtClean="0"/>
              <a:t>d’autres outils « serveur » offre un outil de partage sécurisé</a:t>
            </a:r>
            <a:r>
              <a:rPr lang="fr-FR" dirty="0" smtClean="0"/>
              <a:t>)</a:t>
            </a:r>
          </a:p>
          <a:p>
            <a:r>
              <a:rPr lang="fr-FR" dirty="0" smtClean="0"/>
              <a:t>Une actualisation (</a:t>
            </a:r>
            <a:r>
              <a:rPr lang="fr-FR" i="1" dirty="0" smtClean="0"/>
              <a:t>forme de rapprochement</a:t>
            </a:r>
            <a:r>
              <a:rPr lang="fr-FR" dirty="0" smtClean="0"/>
              <a:t>) des données (avec </a:t>
            </a:r>
            <a:r>
              <a:rPr lang="fr-FR" i="1" dirty="0" smtClean="0"/>
              <a:t> suivi des modifications</a:t>
            </a:r>
            <a:r>
              <a:rPr lang="fr-FR" dirty="0" smtClean="0"/>
              <a:t>) est nécessaire pour reconstruire un fichier global cohérent.</a:t>
            </a:r>
            <a:endParaRPr lang="fr-FR" dirty="0"/>
          </a:p>
        </p:txBody>
      </p:sp>
      <p:sp>
        <p:nvSpPr>
          <p:cNvPr id="4" name="Espace réservé de la date 3"/>
          <p:cNvSpPr>
            <a:spLocks noGrp="1"/>
          </p:cNvSpPr>
          <p:nvPr>
            <p:ph type="dt" sz="half" idx="10"/>
          </p:nvPr>
        </p:nvSpPr>
        <p:spPr/>
        <p:txBody>
          <a:bodyPr/>
          <a:lstStyle/>
          <a:p>
            <a:pPr>
              <a:defRPr/>
            </a:pPr>
            <a:r>
              <a:rPr lang="fr-FR" smtClean="0"/>
              <a:t>Modéliser à l'aide d'un tableur (4)</a:t>
            </a:r>
            <a:endParaRPr lang="fr-BE"/>
          </a:p>
        </p:txBody>
      </p:sp>
      <p:sp>
        <p:nvSpPr>
          <p:cNvPr id="5" name="Espace réservé du pied de page 4"/>
          <p:cNvSpPr>
            <a:spLocks noGrp="1"/>
          </p:cNvSpPr>
          <p:nvPr>
            <p:ph type="ftr" sz="quarter" idx="11"/>
          </p:nvPr>
        </p:nvSpPr>
        <p:spPr/>
        <p:txBody>
          <a:bodyPr/>
          <a:lstStyle/>
          <a:p>
            <a:pPr>
              <a:defRPr/>
            </a:pPr>
            <a:endParaRPr lang="fr-BE"/>
          </a:p>
        </p:txBody>
      </p:sp>
      <p:sp>
        <p:nvSpPr>
          <p:cNvPr id="6" name="Espace réservé du numéro de diapositive 5"/>
          <p:cNvSpPr>
            <a:spLocks noGrp="1"/>
          </p:cNvSpPr>
          <p:nvPr>
            <p:ph type="sldNum" sz="quarter" idx="12"/>
          </p:nvPr>
        </p:nvSpPr>
        <p:spPr/>
        <p:txBody>
          <a:bodyPr/>
          <a:lstStyle/>
          <a:p>
            <a:pPr>
              <a:defRPr/>
            </a:pPr>
            <a:fld id="{4E69C514-9E9C-4EBB-B9FF-48FFD5ED74EF}" type="slidenum">
              <a:rPr lang="fr-BE" smtClean="0"/>
              <a:pPr>
                <a:defRPr/>
              </a:pPr>
              <a:t>94</a:t>
            </a:fld>
            <a:endParaRPr lang="fr-BE"/>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re 1"/>
          <p:cNvSpPr>
            <a:spLocks noGrp="1"/>
          </p:cNvSpPr>
          <p:nvPr>
            <p:ph type="title"/>
          </p:nvPr>
        </p:nvSpPr>
        <p:spPr/>
        <p:txBody>
          <a:bodyPr/>
          <a:lstStyle/>
          <a:p>
            <a:r>
              <a:rPr lang="fr-FR" dirty="0" smtClean="0"/>
              <a:t>Les Macros</a:t>
            </a:r>
          </a:p>
        </p:txBody>
      </p:sp>
      <p:sp>
        <p:nvSpPr>
          <p:cNvPr id="3" name="Espace réservé du texte 2"/>
          <p:cNvSpPr>
            <a:spLocks noGrp="1"/>
          </p:cNvSpPr>
          <p:nvPr>
            <p:ph type="body" idx="1"/>
          </p:nvPr>
        </p:nvSpPr>
        <p:spPr/>
        <p:txBody>
          <a:bodyPr/>
          <a:lstStyle/>
          <a:p>
            <a:pPr>
              <a:defRPr/>
            </a:pPr>
            <a:endParaRPr lang="fr-FR" sz="3200" dirty="0"/>
          </a:p>
        </p:txBody>
      </p:sp>
      <p:sp>
        <p:nvSpPr>
          <p:cNvPr id="4" name="Espace réservé de la date 3"/>
          <p:cNvSpPr>
            <a:spLocks noGrp="1"/>
          </p:cNvSpPr>
          <p:nvPr>
            <p:ph type="dt" sz="quarter" idx="10"/>
          </p:nvPr>
        </p:nvSpPr>
        <p:spPr/>
        <p:txBody>
          <a:bodyPr/>
          <a:lstStyle/>
          <a:p>
            <a:pPr>
              <a:defRPr/>
            </a:pPr>
            <a:r>
              <a:rPr lang="fr-FR" smtClean="0"/>
              <a:t>Modéliser à l'aide d'un tableur (4)</a:t>
            </a:r>
            <a:endParaRPr lang="fr-BE"/>
          </a:p>
        </p:txBody>
      </p:sp>
      <p:sp>
        <p:nvSpPr>
          <p:cNvPr id="5" name="Espace réservé du pied de page 4"/>
          <p:cNvSpPr>
            <a:spLocks noGrp="1"/>
          </p:cNvSpPr>
          <p:nvPr>
            <p:ph type="ftr" sz="quarter" idx="11"/>
          </p:nvPr>
        </p:nvSpPr>
        <p:spPr/>
        <p:txBody>
          <a:bodyPr/>
          <a:lstStyle/>
          <a:p>
            <a:pPr>
              <a:defRPr/>
            </a:pPr>
            <a:endParaRPr lang="fr-BE"/>
          </a:p>
        </p:txBody>
      </p:sp>
      <p:sp>
        <p:nvSpPr>
          <p:cNvPr id="6" name="Espace réservé du numéro de diapositive 5"/>
          <p:cNvSpPr>
            <a:spLocks noGrp="1"/>
          </p:cNvSpPr>
          <p:nvPr>
            <p:ph type="sldNum" sz="quarter" idx="12"/>
          </p:nvPr>
        </p:nvSpPr>
        <p:spPr/>
        <p:txBody>
          <a:bodyPr/>
          <a:lstStyle/>
          <a:p>
            <a:pPr>
              <a:defRPr/>
            </a:pPr>
            <a:fld id="{2CFF1800-404C-4274-819A-89E00BB89C5D}" type="slidenum">
              <a:rPr lang="fr-BE" smtClean="0"/>
              <a:pPr>
                <a:defRPr/>
              </a:pPr>
              <a:t>95</a:t>
            </a:fld>
            <a:endParaRPr lang="fr-BE"/>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Macros</a:t>
            </a:r>
            <a:br>
              <a:rPr lang="fr-FR" dirty="0" smtClean="0"/>
            </a:br>
            <a:endParaRPr lang="fr-FR" dirty="0"/>
          </a:p>
        </p:txBody>
      </p:sp>
      <p:sp>
        <p:nvSpPr>
          <p:cNvPr id="3" name="Espace réservé du contenu 2"/>
          <p:cNvSpPr>
            <a:spLocks noGrp="1"/>
          </p:cNvSpPr>
          <p:nvPr>
            <p:ph sz="quarter" idx="1"/>
          </p:nvPr>
        </p:nvSpPr>
        <p:spPr/>
        <p:txBody>
          <a:bodyPr/>
          <a:lstStyle/>
          <a:p>
            <a:r>
              <a:rPr lang="fr-FR" sz="2400" dirty="0" smtClean="0"/>
              <a:t>Les macro(commande)s permettent l’automatisation des tâches répétitives.</a:t>
            </a:r>
          </a:p>
          <a:p>
            <a:r>
              <a:rPr lang="fr-FR" sz="2400" dirty="0" smtClean="0"/>
              <a:t>L’enregistrement des macros conserve la suite des actions réalisées sur le tableur depuis le début de l’enregistrement, jusqu’à son arrêt.</a:t>
            </a:r>
          </a:p>
          <a:p>
            <a:r>
              <a:rPr lang="fr-FR" sz="2400" dirty="0" smtClean="0"/>
              <a:t>Les macros peuvent ensuite être appelées directement ou par l’intermédiaire de boutons ajoutés à l’interface du tableur.</a:t>
            </a:r>
          </a:p>
          <a:p>
            <a:r>
              <a:rPr lang="fr-FR" sz="2400" dirty="0" smtClean="0"/>
              <a:t>Les macros comportent du code actif : elles présentent un risque pour l’utilisateur (dans la mesure où on ne connaît pas leur origine)</a:t>
            </a:r>
          </a:p>
          <a:p>
            <a:r>
              <a:rPr lang="fr-FR" sz="2400" dirty="0" smtClean="0"/>
              <a:t>La gestion de la sécurité permet de réduire les risques liés à des macros provenant de l’extérieur.</a:t>
            </a:r>
          </a:p>
        </p:txBody>
      </p:sp>
      <p:sp>
        <p:nvSpPr>
          <p:cNvPr id="4" name="Espace réservé de la date 3"/>
          <p:cNvSpPr>
            <a:spLocks noGrp="1"/>
          </p:cNvSpPr>
          <p:nvPr>
            <p:ph type="dt" sz="half" idx="10"/>
          </p:nvPr>
        </p:nvSpPr>
        <p:spPr/>
        <p:txBody>
          <a:bodyPr/>
          <a:lstStyle/>
          <a:p>
            <a:pPr>
              <a:defRPr/>
            </a:pPr>
            <a:r>
              <a:rPr lang="fr-FR" smtClean="0"/>
              <a:t>Modéliser à l'aide d'un tableur (4)</a:t>
            </a:r>
            <a:endParaRPr lang="fr-BE"/>
          </a:p>
        </p:txBody>
      </p:sp>
      <p:sp>
        <p:nvSpPr>
          <p:cNvPr id="5" name="Espace réservé du pied de page 4"/>
          <p:cNvSpPr>
            <a:spLocks noGrp="1"/>
          </p:cNvSpPr>
          <p:nvPr>
            <p:ph type="ftr" sz="quarter" idx="11"/>
          </p:nvPr>
        </p:nvSpPr>
        <p:spPr/>
        <p:txBody>
          <a:bodyPr/>
          <a:lstStyle/>
          <a:p>
            <a:pPr>
              <a:defRPr/>
            </a:pPr>
            <a:endParaRPr lang="fr-BE"/>
          </a:p>
        </p:txBody>
      </p:sp>
      <p:sp>
        <p:nvSpPr>
          <p:cNvPr id="6" name="Espace réservé du numéro de diapositive 5"/>
          <p:cNvSpPr>
            <a:spLocks noGrp="1"/>
          </p:cNvSpPr>
          <p:nvPr>
            <p:ph type="sldNum" sz="quarter" idx="12"/>
          </p:nvPr>
        </p:nvSpPr>
        <p:spPr/>
        <p:txBody>
          <a:bodyPr/>
          <a:lstStyle/>
          <a:p>
            <a:pPr>
              <a:defRPr/>
            </a:pPr>
            <a:fld id="{4E69C514-9E9C-4EBB-B9FF-48FFD5ED74EF}" type="slidenum">
              <a:rPr lang="fr-BE" smtClean="0"/>
              <a:pPr>
                <a:defRPr/>
              </a:pPr>
              <a:t>96</a:t>
            </a:fld>
            <a:endParaRPr lang="fr-BE"/>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Macros</a:t>
            </a:r>
            <a:br>
              <a:rPr lang="fr-FR" dirty="0" smtClean="0"/>
            </a:br>
            <a:r>
              <a:rPr lang="fr-FR" dirty="0" smtClean="0"/>
              <a:t>	Enregistrer</a:t>
            </a:r>
            <a:endParaRPr lang="fr-FR" dirty="0"/>
          </a:p>
        </p:txBody>
      </p:sp>
      <p:sp>
        <p:nvSpPr>
          <p:cNvPr id="4" name="Espace réservé de la date 3"/>
          <p:cNvSpPr>
            <a:spLocks noGrp="1"/>
          </p:cNvSpPr>
          <p:nvPr>
            <p:ph type="dt" sz="half" idx="10"/>
          </p:nvPr>
        </p:nvSpPr>
        <p:spPr/>
        <p:txBody>
          <a:bodyPr/>
          <a:lstStyle/>
          <a:p>
            <a:pPr>
              <a:defRPr/>
            </a:pPr>
            <a:r>
              <a:rPr lang="fr-FR" smtClean="0"/>
              <a:t>Modéliser à l'aide d'un tableur (4)</a:t>
            </a:r>
            <a:endParaRPr lang="fr-BE"/>
          </a:p>
        </p:txBody>
      </p:sp>
      <p:sp>
        <p:nvSpPr>
          <p:cNvPr id="5" name="Espace réservé du pied de page 4"/>
          <p:cNvSpPr>
            <a:spLocks noGrp="1"/>
          </p:cNvSpPr>
          <p:nvPr>
            <p:ph type="ftr" sz="quarter" idx="11"/>
          </p:nvPr>
        </p:nvSpPr>
        <p:spPr/>
        <p:txBody>
          <a:bodyPr/>
          <a:lstStyle/>
          <a:p>
            <a:pPr>
              <a:defRPr/>
            </a:pPr>
            <a:endParaRPr lang="fr-BE"/>
          </a:p>
        </p:txBody>
      </p:sp>
      <p:sp>
        <p:nvSpPr>
          <p:cNvPr id="6" name="Espace réservé du numéro de diapositive 5"/>
          <p:cNvSpPr>
            <a:spLocks noGrp="1"/>
          </p:cNvSpPr>
          <p:nvPr>
            <p:ph type="sldNum" sz="quarter" idx="12"/>
          </p:nvPr>
        </p:nvSpPr>
        <p:spPr/>
        <p:txBody>
          <a:bodyPr/>
          <a:lstStyle/>
          <a:p>
            <a:pPr>
              <a:defRPr/>
            </a:pPr>
            <a:fld id="{4E69C514-9E9C-4EBB-B9FF-48FFD5ED74EF}" type="slidenum">
              <a:rPr lang="fr-BE" smtClean="0"/>
              <a:pPr>
                <a:defRPr/>
              </a:pPr>
              <a:t>97</a:t>
            </a:fld>
            <a:endParaRPr lang="fr-BE"/>
          </a:p>
        </p:txBody>
      </p:sp>
      <p:pic>
        <p:nvPicPr>
          <p:cNvPr id="1027" name="Picture 3"/>
          <p:cNvPicPr>
            <a:picLocks noChangeAspect="1" noChangeArrowheads="1"/>
          </p:cNvPicPr>
          <p:nvPr/>
        </p:nvPicPr>
        <p:blipFill>
          <a:blip r:embed="rId2"/>
          <a:srcRect/>
          <a:stretch>
            <a:fillRect/>
          </a:stretch>
        </p:blipFill>
        <p:spPr bwMode="auto">
          <a:xfrm>
            <a:off x="214282" y="1357298"/>
            <a:ext cx="3657452" cy="2143139"/>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a:srcRect/>
          <a:stretch>
            <a:fillRect/>
          </a:stretch>
        </p:blipFill>
        <p:spPr bwMode="auto">
          <a:xfrm>
            <a:off x="5429256" y="3857628"/>
            <a:ext cx="3314700" cy="2676525"/>
          </a:xfrm>
          <a:prstGeom prst="rect">
            <a:avLst/>
          </a:prstGeom>
          <a:noFill/>
          <a:ln w="9525">
            <a:noFill/>
            <a:miter lim="800000"/>
            <a:headEnd/>
            <a:tailEnd/>
          </a:ln>
          <a:effectLst/>
        </p:spPr>
      </p:pic>
      <p:pic>
        <p:nvPicPr>
          <p:cNvPr id="1029" name="Picture 5"/>
          <p:cNvPicPr>
            <a:picLocks noChangeAspect="1" noChangeArrowheads="1"/>
          </p:cNvPicPr>
          <p:nvPr/>
        </p:nvPicPr>
        <p:blipFill>
          <a:blip r:embed="rId4"/>
          <a:srcRect/>
          <a:stretch>
            <a:fillRect/>
          </a:stretch>
        </p:blipFill>
        <p:spPr bwMode="auto">
          <a:xfrm>
            <a:off x="785786" y="4720494"/>
            <a:ext cx="2857520" cy="1780340"/>
          </a:xfrm>
          <a:prstGeom prst="rect">
            <a:avLst/>
          </a:prstGeom>
          <a:noFill/>
          <a:ln w="9525">
            <a:noFill/>
            <a:miter lim="800000"/>
            <a:headEnd/>
            <a:tailEnd/>
          </a:ln>
          <a:effectLst/>
        </p:spPr>
      </p:pic>
      <p:sp>
        <p:nvSpPr>
          <p:cNvPr id="12" name="Organigramme : Processus 11"/>
          <p:cNvSpPr/>
          <p:nvPr/>
        </p:nvSpPr>
        <p:spPr>
          <a:xfrm>
            <a:off x="285720" y="3643314"/>
            <a:ext cx="3357586" cy="928694"/>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2400" dirty="0" smtClean="0"/>
              <a:t>Effectuer la suite d’actions à automatiser</a:t>
            </a:r>
            <a:endParaRPr lang="fr-FR" sz="2400" dirty="0"/>
          </a:p>
        </p:txBody>
      </p:sp>
      <p:sp>
        <p:nvSpPr>
          <p:cNvPr id="13" name="Rectangle à coins arrondis 12"/>
          <p:cNvSpPr/>
          <p:nvPr/>
        </p:nvSpPr>
        <p:spPr>
          <a:xfrm>
            <a:off x="4572000" y="1571612"/>
            <a:ext cx="2214578" cy="785818"/>
          </a:xfrm>
          <a:prstGeom prst="wedgeRoundRectCallout">
            <a:avLst>
              <a:gd name="adj1" fmla="val -108375"/>
              <a:gd name="adj2" fmla="val 12441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lang="fr-FR" sz="2000" b="1" dirty="0" smtClean="0"/>
              <a:t>Démarrer l’enregistrement</a:t>
            </a:r>
            <a:endParaRPr lang="fr-FR" sz="2000" b="1" dirty="0"/>
          </a:p>
        </p:txBody>
      </p:sp>
      <p:sp>
        <p:nvSpPr>
          <p:cNvPr id="14" name="Rectangle à coins arrondis 13"/>
          <p:cNvSpPr/>
          <p:nvPr/>
        </p:nvSpPr>
        <p:spPr>
          <a:xfrm>
            <a:off x="2928926" y="4643446"/>
            <a:ext cx="2214578" cy="785818"/>
          </a:xfrm>
          <a:prstGeom prst="wedgeRoundRectCallout">
            <a:avLst>
              <a:gd name="adj1" fmla="val -38973"/>
              <a:gd name="adj2" fmla="val 159076"/>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lang="fr-FR" sz="2000" b="1" dirty="0" smtClean="0"/>
              <a:t>Arrêter l’enregistrement</a:t>
            </a:r>
            <a:endParaRPr lang="fr-FR" sz="2000" b="1" dirty="0"/>
          </a:p>
        </p:txBody>
      </p:sp>
      <p:sp>
        <p:nvSpPr>
          <p:cNvPr id="15" name="Rectangle à coins arrondis 14"/>
          <p:cNvSpPr/>
          <p:nvPr/>
        </p:nvSpPr>
        <p:spPr>
          <a:xfrm>
            <a:off x="6500826" y="3143248"/>
            <a:ext cx="2643174" cy="500066"/>
          </a:xfrm>
          <a:prstGeom prst="wedgeRoundRectCallout">
            <a:avLst>
              <a:gd name="adj1" fmla="val -52151"/>
              <a:gd name="adj2" fmla="val 193738"/>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lang="fr-FR" sz="2000" b="1" dirty="0" smtClean="0"/>
              <a:t>Nommer la macros</a:t>
            </a:r>
            <a:endParaRPr lang="fr-FR" sz="2000" b="1" dirty="0"/>
          </a:p>
        </p:txBody>
      </p:sp>
      <p:sp>
        <p:nvSpPr>
          <p:cNvPr id="16" name="Rectangle à coins arrondis 15"/>
          <p:cNvSpPr/>
          <p:nvPr/>
        </p:nvSpPr>
        <p:spPr>
          <a:xfrm>
            <a:off x="6500858" y="4429132"/>
            <a:ext cx="2643174" cy="500066"/>
          </a:xfrm>
          <a:prstGeom prst="wedgeRoundRectCallout">
            <a:avLst>
              <a:gd name="adj1" fmla="val -49207"/>
              <a:gd name="adj2" fmla="val 115927"/>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lang="fr-FR" sz="2000" b="1" dirty="0" smtClean="0"/>
              <a:t>Définir son classeur </a:t>
            </a:r>
            <a:endParaRPr lang="fr-FR" sz="2000" b="1" dirty="0"/>
          </a:p>
        </p:txBody>
      </p:sp>
      <p:sp>
        <p:nvSpPr>
          <p:cNvPr id="17" name="Flèche en arc 16"/>
          <p:cNvSpPr/>
          <p:nvPr/>
        </p:nvSpPr>
        <p:spPr>
          <a:xfrm rot="10800000" flipH="1">
            <a:off x="642911" y="1214422"/>
            <a:ext cx="4929223" cy="5572188"/>
          </a:xfrm>
          <a:prstGeom prst="circularArrow">
            <a:avLst>
              <a:gd name="adj1" fmla="val 0"/>
              <a:gd name="adj2" fmla="val 1111673"/>
              <a:gd name="adj3" fmla="val 20407688"/>
              <a:gd name="adj4" fmla="val 5497879"/>
              <a:gd name="adj5" fmla="val 5577"/>
            </a:avLst>
          </a:prstGeom>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Macros</a:t>
            </a:r>
            <a:br>
              <a:rPr lang="fr-FR" dirty="0" smtClean="0"/>
            </a:br>
            <a:r>
              <a:rPr lang="fr-FR" dirty="0" smtClean="0"/>
              <a:t>	Gérer les risques</a:t>
            </a:r>
            <a:endParaRPr lang="fr-FR" dirty="0"/>
          </a:p>
        </p:txBody>
      </p:sp>
      <p:sp>
        <p:nvSpPr>
          <p:cNvPr id="3" name="Espace réservé du contenu 2"/>
          <p:cNvSpPr>
            <a:spLocks noGrp="1"/>
          </p:cNvSpPr>
          <p:nvPr>
            <p:ph sz="quarter" idx="1"/>
          </p:nvPr>
        </p:nvSpPr>
        <p:spPr>
          <a:xfrm>
            <a:off x="914400" y="1447800"/>
            <a:ext cx="8229600" cy="4572000"/>
          </a:xfrm>
        </p:spPr>
        <p:txBody>
          <a:bodyPr/>
          <a:lstStyle/>
          <a:p>
            <a:r>
              <a:rPr lang="fr-FR" dirty="0" smtClean="0"/>
              <a:t>Les macros contiennent un code exécutable qui peut affecter le fonctionnement de l’ordinateur. </a:t>
            </a:r>
          </a:p>
          <a:p>
            <a:r>
              <a:rPr lang="fr-FR" dirty="0" smtClean="0"/>
              <a:t>Les tableurs alertent l’utilisateur sur la présence d’un risque potentiel : à lui d’accepter ce risque</a:t>
            </a:r>
          </a:p>
          <a:p>
            <a:endParaRPr lang="fr-FR" dirty="0"/>
          </a:p>
        </p:txBody>
      </p:sp>
      <p:sp>
        <p:nvSpPr>
          <p:cNvPr id="4" name="Espace réservé de la date 3"/>
          <p:cNvSpPr>
            <a:spLocks noGrp="1"/>
          </p:cNvSpPr>
          <p:nvPr>
            <p:ph type="dt" sz="half" idx="10"/>
          </p:nvPr>
        </p:nvSpPr>
        <p:spPr/>
        <p:txBody>
          <a:bodyPr/>
          <a:lstStyle/>
          <a:p>
            <a:pPr>
              <a:defRPr/>
            </a:pPr>
            <a:r>
              <a:rPr lang="fr-FR" smtClean="0"/>
              <a:t>Modéliser à l'aide d'un tableur (4)</a:t>
            </a:r>
            <a:endParaRPr lang="fr-BE"/>
          </a:p>
        </p:txBody>
      </p:sp>
      <p:sp>
        <p:nvSpPr>
          <p:cNvPr id="5" name="Espace réservé du pied de page 4"/>
          <p:cNvSpPr>
            <a:spLocks noGrp="1"/>
          </p:cNvSpPr>
          <p:nvPr>
            <p:ph type="ftr" sz="quarter" idx="11"/>
          </p:nvPr>
        </p:nvSpPr>
        <p:spPr/>
        <p:txBody>
          <a:bodyPr/>
          <a:lstStyle/>
          <a:p>
            <a:pPr>
              <a:defRPr/>
            </a:pPr>
            <a:endParaRPr lang="fr-BE"/>
          </a:p>
        </p:txBody>
      </p:sp>
      <p:sp>
        <p:nvSpPr>
          <p:cNvPr id="6" name="Espace réservé du numéro de diapositive 5"/>
          <p:cNvSpPr>
            <a:spLocks noGrp="1"/>
          </p:cNvSpPr>
          <p:nvPr>
            <p:ph type="sldNum" sz="quarter" idx="12"/>
          </p:nvPr>
        </p:nvSpPr>
        <p:spPr/>
        <p:txBody>
          <a:bodyPr/>
          <a:lstStyle/>
          <a:p>
            <a:pPr>
              <a:defRPr/>
            </a:pPr>
            <a:fld id="{4E69C514-9E9C-4EBB-B9FF-48FFD5ED74EF}" type="slidenum">
              <a:rPr lang="fr-BE" smtClean="0"/>
              <a:pPr>
                <a:defRPr/>
              </a:pPr>
              <a:t>98</a:t>
            </a:fld>
            <a:endParaRPr lang="fr-BE"/>
          </a:p>
        </p:txBody>
      </p:sp>
      <p:pic>
        <p:nvPicPr>
          <p:cNvPr id="2051" name="Picture 3"/>
          <p:cNvPicPr>
            <a:picLocks noChangeAspect="1" noChangeArrowheads="1"/>
          </p:cNvPicPr>
          <p:nvPr/>
        </p:nvPicPr>
        <p:blipFill>
          <a:blip r:embed="rId2"/>
          <a:srcRect/>
          <a:stretch>
            <a:fillRect/>
          </a:stretch>
        </p:blipFill>
        <p:spPr bwMode="auto">
          <a:xfrm>
            <a:off x="2214546" y="3714751"/>
            <a:ext cx="5072098" cy="2910393"/>
          </a:xfrm>
          <a:prstGeom prst="rect">
            <a:avLst/>
          </a:prstGeom>
          <a:noFill/>
          <a:ln w="9525">
            <a:noFill/>
            <a:miter lim="800000"/>
            <a:headEnd/>
            <a:tailEnd/>
          </a:ln>
          <a:effectLst/>
        </p:spPr>
      </p:pic>
      <p:pic>
        <p:nvPicPr>
          <p:cNvPr id="13" name="Picture 6"/>
          <p:cNvPicPr>
            <a:picLocks noChangeAspect="1" noChangeArrowheads="1"/>
          </p:cNvPicPr>
          <p:nvPr/>
        </p:nvPicPr>
        <p:blipFill>
          <a:blip r:embed="rId3"/>
          <a:srcRect/>
          <a:stretch>
            <a:fillRect/>
          </a:stretch>
        </p:blipFill>
        <p:spPr bwMode="auto">
          <a:xfrm>
            <a:off x="357158" y="3143248"/>
            <a:ext cx="8061764" cy="581028"/>
          </a:xfrm>
          <a:prstGeom prst="rect">
            <a:avLst/>
          </a:prstGeom>
          <a:noFill/>
          <a:ln w="9525">
            <a:noFill/>
            <a:miter lim="800000"/>
            <a:headEnd/>
            <a:tailEnd/>
          </a:ln>
          <a:effectLst/>
        </p:spPr>
      </p:pic>
      <p:sp>
        <p:nvSpPr>
          <p:cNvPr id="15" name="Rectangle à coins arrondis 14"/>
          <p:cNvSpPr/>
          <p:nvPr/>
        </p:nvSpPr>
        <p:spPr>
          <a:xfrm>
            <a:off x="6643702" y="4071942"/>
            <a:ext cx="2214578" cy="1357322"/>
          </a:xfrm>
          <a:prstGeom prst="wedgeRoundRectCallout">
            <a:avLst>
              <a:gd name="adj1" fmla="val -177777"/>
              <a:gd name="adj2" fmla="val 131582"/>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lang="fr-FR" sz="2000" b="1" dirty="0" smtClean="0"/>
              <a:t>« ...j’accepte d’activer ce contenu... »</a:t>
            </a:r>
            <a:endParaRPr lang="fr-FR" sz="2000" b="1"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Macros</a:t>
            </a:r>
            <a:br>
              <a:rPr lang="fr-FR" dirty="0" smtClean="0"/>
            </a:br>
            <a:r>
              <a:rPr lang="fr-FR" dirty="0" smtClean="0"/>
              <a:t>	Exécuter</a:t>
            </a:r>
            <a:endParaRPr lang="fr-FR" dirty="0"/>
          </a:p>
        </p:txBody>
      </p:sp>
      <p:sp>
        <p:nvSpPr>
          <p:cNvPr id="3" name="Espace réservé du contenu 2"/>
          <p:cNvSpPr>
            <a:spLocks noGrp="1"/>
          </p:cNvSpPr>
          <p:nvPr>
            <p:ph sz="quarter" idx="1"/>
          </p:nvPr>
        </p:nvSpPr>
        <p:spPr/>
        <p:txBody>
          <a:bodyPr/>
          <a:lstStyle/>
          <a:p>
            <a:r>
              <a:rPr lang="fr-FR" sz="2400" dirty="0" smtClean="0"/>
              <a:t>Si les macros sont accessibles, l’utilisateur peur lancer leur exécution ou modifier leur contenu (VBA)</a:t>
            </a:r>
            <a:endParaRPr lang="fr-FR" sz="2400" dirty="0"/>
          </a:p>
        </p:txBody>
      </p:sp>
      <p:sp>
        <p:nvSpPr>
          <p:cNvPr id="4" name="Espace réservé de la date 3"/>
          <p:cNvSpPr>
            <a:spLocks noGrp="1"/>
          </p:cNvSpPr>
          <p:nvPr>
            <p:ph type="dt" sz="half" idx="10"/>
          </p:nvPr>
        </p:nvSpPr>
        <p:spPr/>
        <p:txBody>
          <a:bodyPr/>
          <a:lstStyle/>
          <a:p>
            <a:pPr>
              <a:defRPr/>
            </a:pPr>
            <a:r>
              <a:rPr lang="fr-FR" smtClean="0"/>
              <a:t>Modéliser à l'aide d'un tableur (4)</a:t>
            </a:r>
            <a:endParaRPr lang="fr-BE"/>
          </a:p>
        </p:txBody>
      </p:sp>
      <p:sp>
        <p:nvSpPr>
          <p:cNvPr id="5" name="Espace réservé du pied de page 4"/>
          <p:cNvSpPr>
            <a:spLocks noGrp="1"/>
          </p:cNvSpPr>
          <p:nvPr>
            <p:ph type="ftr" sz="quarter" idx="11"/>
          </p:nvPr>
        </p:nvSpPr>
        <p:spPr/>
        <p:txBody>
          <a:bodyPr/>
          <a:lstStyle/>
          <a:p>
            <a:pPr>
              <a:defRPr/>
            </a:pPr>
            <a:endParaRPr lang="fr-BE"/>
          </a:p>
        </p:txBody>
      </p:sp>
      <p:sp>
        <p:nvSpPr>
          <p:cNvPr id="6" name="Espace réservé du numéro de diapositive 5"/>
          <p:cNvSpPr>
            <a:spLocks noGrp="1"/>
          </p:cNvSpPr>
          <p:nvPr>
            <p:ph type="sldNum" sz="quarter" idx="12"/>
          </p:nvPr>
        </p:nvSpPr>
        <p:spPr/>
        <p:txBody>
          <a:bodyPr/>
          <a:lstStyle/>
          <a:p>
            <a:pPr>
              <a:defRPr/>
            </a:pPr>
            <a:fld id="{4E69C514-9E9C-4EBB-B9FF-48FFD5ED74EF}" type="slidenum">
              <a:rPr lang="fr-BE" smtClean="0"/>
              <a:pPr>
                <a:defRPr/>
              </a:pPr>
              <a:t>99</a:t>
            </a:fld>
            <a:endParaRPr lang="fr-BE"/>
          </a:p>
        </p:txBody>
      </p:sp>
      <p:pic>
        <p:nvPicPr>
          <p:cNvPr id="2050" name="Picture 2"/>
          <p:cNvPicPr>
            <a:picLocks noChangeAspect="1" noChangeArrowheads="1"/>
          </p:cNvPicPr>
          <p:nvPr/>
        </p:nvPicPr>
        <p:blipFill>
          <a:blip r:embed="rId2"/>
          <a:srcRect/>
          <a:stretch>
            <a:fillRect/>
          </a:stretch>
        </p:blipFill>
        <p:spPr bwMode="auto">
          <a:xfrm>
            <a:off x="190497" y="2428868"/>
            <a:ext cx="4595817" cy="3942436"/>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a:srcRect/>
          <a:stretch>
            <a:fillRect/>
          </a:stretch>
        </p:blipFill>
        <p:spPr bwMode="auto">
          <a:xfrm>
            <a:off x="5286380" y="3429000"/>
            <a:ext cx="3171825" cy="3181350"/>
          </a:xfrm>
          <a:prstGeom prst="rect">
            <a:avLst/>
          </a:prstGeom>
          <a:noFill/>
          <a:ln w="9525">
            <a:solidFill>
              <a:schemeClr val="tx1"/>
            </a:solidFill>
            <a:miter lim="800000"/>
            <a:headEnd/>
            <a:tailEnd/>
          </a:ln>
          <a:effectLst/>
        </p:spPr>
      </p:pic>
      <p:sp>
        <p:nvSpPr>
          <p:cNvPr id="11" name="Rectangle à coins arrondis 10"/>
          <p:cNvSpPr/>
          <p:nvPr/>
        </p:nvSpPr>
        <p:spPr>
          <a:xfrm>
            <a:off x="6478795" y="2210156"/>
            <a:ext cx="2643174" cy="1214446"/>
          </a:xfrm>
          <a:prstGeom prst="wedgeRoundRectCallout">
            <a:avLst>
              <a:gd name="adj1" fmla="val -129673"/>
              <a:gd name="adj2" fmla="val 19279"/>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lang="fr-FR" b="1" dirty="0" smtClean="0"/>
              <a:t>Lance l’exécution de la suite d’actions enregistrées</a:t>
            </a:r>
            <a:endParaRPr lang="fr-FR" b="1" dirty="0"/>
          </a:p>
        </p:txBody>
      </p:sp>
      <p:sp>
        <p:nvSpPr>
          <p:cNvPr id="12" name="Rectangle à coins arrondis 11"/>
          <p:cNvSpPr/>
          <p:nvPr/>
        </p:nvSpPr>
        <p:spPr>
          <a:xfrm>
            <a:off x="4143372" y="3929066"/>
            <a:ext cx="1428760" cy="2071702"/>
          </a:xfrm>
          <a:prstGeom prst="wedgeRoundRectCallout">
            <a:avLst>
              <a:gd name="adj1" fmla="val -36600"/>
              <a:gd name="adj2" fmla="val -6128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lang="fr-FR" b="1" dirty="0" smtClean="0"/>
              <a:t>Accède au code source pour le modifier</a:t>
            </a:r>
            <a:endParaRPr lang="fr-FR" b="1"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pitaux">
  <a:themeElements>
    <a:clrScheme name="Capitaux">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pitaux">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apitaux">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spDef>
      <a:spPr/>
      <a:bodyPr rtlCol="0" anchor="ctr"/>
      <a:lstStyle>
        <a:defPPr algn="ctr">
          <a:defRPr dirty="0" smtClean="0"/>
        </a:defPPr>
      </a:lstStyle>
      <a:style>
        <a:lnRef idx="2">
          <a:schemeClr val="dk1"/>
        </a:lnRef>
        <a:fillRef idx="1">
          <a:schemeClr val="lt1"/>
        </a:fillRef>
        <a:effectRef idx="0">
          <a:schemeClr val="dk1"/>
        </a:effectRef>
        <a:fontRef idx="minor">
          <a:schemeClr val="dk1"/>
        </a:fontRef>
      </a:style>
    </a:sp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6070</TotalTime>
  <Words>5539</Words>
  <Application>Microsoft Office PowerPoint</Application>
  <PresentationFormat>Affichage à l'écran (4:3)</PresentationFormat>
  <Paragraphs>770</Paragraphs>
  <Slides>102</Slides>
  <Notes>3</Notes>
  <HiddenSlides>0</HiddenSlides>
  <MMClips>0</MMClips>
  <ScaleCrop>false</ScaleCrop>
  <HeadingPairs>
    <vt:vector size="4" baseType="variant">
      <vt:variant>
        <vt:lpstr>Thème</vt:lpstr>
      </vt:variant>
      <vt:variant>
        <vt:i4>1</vt:i4>
      </vt:variant>
      <vt:variant>
        <vt:lpstr>Titres des diapositives</vt:lpstr>
      </vt:variant>
      <vt:variant>
        <vt:i4>102</vt:i4>
      </vt:variant>
    </vt:vector>
  </HeadingPairs>
  <TitlesOfParts>
    <vt:vector size="103" baseType="lpstr">
      <vt:lpstr>Capitaux</vt:lpstr>
      <vt:lpstr>Modéliser à l’aide d’un tableur </vt:lpstr>
      <vt:lpstr>Séance 4</vt:lpstr>
      <vt:lpstr>quelques fonctions</vt:lpstr>
      <vt:lpstr>quelques fonctions  Dates</vt:lpstr>
      <vt:lpstr>quelques fonctions  Textes</vt:lpstr>
      <vt:lpstr>quelques fonctions  Fonctions « métier »</vt:lpstr>
      <vt:lpstr>quelques fonctions  autres</vt:lpstr>
      <vt:lpstr>Configuration de l’affichage</vt:lpstr>
      <vt:lpstr>Options d’affichage d’une feuille les Volets : figer / libérer</vt:lpstr>
      <vt:lpstr>Options d’affichage d’une feuille les Volets : figer / libérer</vt:lpstr>
      <vt:lpstr>Options d’affichage d’une feuille les Volets : figer / libérer</vt:lpstr>
      <vt:lpstr>Options d’affichage d’une feuille les Volets : figer / libérer</vt:lpstr>
      <vt:lpstr>Outils de manipulation de listes</vt:lpstr>
      <vt:lpstr>Outils de manipulation de listes </vt:lpstr>
      <vt:lpstr>Outils de manipulation de listes  Trier 1/2</vt:lpstr>
      <vt:lpstr>Outils de manipulation de listes  Trier 2/2</vt:lpstr>
      <vt:lpstr>Outils de manipulation de listes  Filtrer 1/5</vt:lpstr>
      <vt:lpstr>Outils de manipulation de listes  Filtrer – automatique – 2/5</vt:lpstr>
      <vt:lpstr>Outils de manipulation de listes  Filtrer – automatique – 3/5</vt:lpstr>
      <vt:lpstr>Outils de manipulation de listes  Filtrer – avancé – 4/5</vt:lpstr>
      <vt:lpstr>Outils de manipulation de listes  Filtrer – avancé – 5/5</vt:lpstr>
      <vt:lpstr>Outils de manipulation de listes  Ajouter des sous-totaux – 1/3</vt:lpstr>
      <vt:lpstr>Outils de manipulation de listes  Ajouter des sous-totaux – 2/3</vt:lpstr>
      <vt:lpstr>Outils de manipulation de listes  Ajouter des sous-totaux – 3/3</vt:lpstr>
      <vt:lpstr>Outils de manipulation de listes  Regrouper (plans)</vt:lpstr>
      <vt:lpstr>Outils de manipulation de listes  Regrouper (plans)</vt:lpstr>
      <vt:lpstr>Outils de mise en forme</vt:lpstr>
      <vt:lpstr>Outils de mise en forme </vt:lpstr>
      <vt:lpstr>Outils de mise en forme  manuelle</vt:lpstr>
      <vt:lpstr>Outils de mise en forme  Styles de cellules – 1/2</vt:lpstr>
      <vt:lpstr>Outils de mise en forme  Styles de cellules – 2/2</vt:lpstr>
      <vt:lpstr>Outils de mise en forme  Mise en forme conditionnelle</vt:lpstr>
      <vt:lpstr>Outils de synthèse</vt:lpstr>
      <vt:lpstr>Outils de synthèse </vt:lpstr>
      <vt:lpstr>Outils de synthèse  Consolider – 1/3 </vt:lpstr>
      <vt:lpstr>Outils de synthèse  Consolider  - 2/3</vt:lpstr>
      <vt:lpstr>Outils de synthèse  Consolider  - 3/3</vt:lpstr>
      <vt:lpstr>Outils de synthèse  Analyse croisée – 1/5</vt:lpstr>
      <vt:lpstr>Outils de synthèse  Analyse croisée – 2/5</vt:lpstr>
      <vt:lpstr>Outils de synthèse  Analyse croisée – 3/5</vt:lpstr>
      <vt:lpstr>Outils de synthèse  Analyse croisée – 4/5</vt:lpstr>
      <vt:lpstr>Outils de synthèse  Analyse croisée – 5/5</vt:lpstr>
      <vt:lpstr>Diagrammes</vt:lpstr>
      <vt:lpstr>Diagrammes  </vt:lpstr>
      <vt:lpstr>Diagrammes  Types de diagrammes</vt:lpstr>
      <vt:lpstr>Diagrammes  Types de diagrammes</vt:lpstr>
      <vt:lpstr>Diagrammes  </vt:lpstr>
      <vt:lpstr>Outils de simulation</vt:lpstr>
      <vt:lpstr>Outils de simulation </vt:lpstr>
      <vt:lpstr>Outils de simulation  Valeur cible – 1/2</vt:lpstr>
      <vt:lpstr>Outils de simulation  Valeur cible – 2/2</vt:lpstr>
      <vt:lpstr>Outils de simulation  Scénario – 1/4</vt:lpstr>
      <vt:lpstr>Outils de simulation  Scénario – 2/4</vt:lpstr>
      <vt:lpstr>Outils de simulation  Scénario – 3/4</vt:lpstr>
      <vt:lpstr>Outils de simulation  Scénario – 4/4</vt:lpstr>
      <vt:lpstr>Outils de simulation  Table de données – 1/4</vt:lpstr>
      <vt:lpstr>Outils de simulation  Table de données – 2/4</vt:lpstr>
      <vt:lpstr>Outils de simulation  Table de données – 3/4</vt:lpstr>
      <vt:lpstr>Outils de simulation  Table de données – 4/4</vt:lpstr>
      <vt:lpstr>Outils de simulation  Solveur – 1/9</vt:lpstr>
      <vt:lpstr>Outils de simulation  Solveur – 2/9</vt:lpstr>
      <vt:lpstr>Outils de simulation  Solveur – 3/9</vt:lpstr>
      <vt:lpstr>Outils de simulation  Solveur – 4/9</vt:lpstr>
      <vt:lpstr>Outils de simulation  Solveur – 5/9</vt:lpstr>
      <vt:lpstr>Outils de simulation  Solveur – 6/9</vt:lpstr>
      <vt:lpstr>Outils de simulation  Solveur – 7/9</vt:lpstr>
      <vt:lpstr>Outils de simulation  Solveur – 8/9</vt:lpstr>
      <vt:lpstr>Outils de simulation  Solveur – 9/9</vt:lpstr>
      <vt:lpstr>Sources de données externes</vt:lpstr>
      <vt:lpstr>Sources de données externes </vt:lpstr>
      <vt:lpstr>Sources de données externes </vt:lpstr>
      <vt:lpstr>Sources de données externes  MsQuery</vt:lpstr>
      <vt:lpstr>Sources de données externes  XML</vt:lpstr>
      <vt:lpstr>Sources de données externes  Requêtes Web</vt:lpstr>
      <vt:lpstr>Sources de données externes  Requêtes Web</vt:lpstr>
      <vt:lpstr>Importation/Exportation</vt:lpstr>
      <vt:lpstr>Importation/Exportation </vt:lpstr>
      <vt:lpstr>Importation/Exportation  Format ouvert CSV</vt:lpstr>
      <vt:lpstr>Importation/Exportation  Format ouvert CSV</vt:lpstr>
      <vt:lpstr>Importation/Exportation  Format ouvert CSV</vt:lpstr>
      <vt:lpstr>Importation/Exportation  Importation au format CSV</vt:lpstr>
      <vt:lpstr>Importation/Exportation  Assistant d’importation 1/3</vt:lpstr>
      <vt:lpstr>Importation/Exportation  Assistant d’importation 2/3</vt:lpstr>
      <vt:lpstr>Importation/Exportation  Assistant d’importation 3/3</vt:lpstr>
      <vt:lpstr>Impression/Publication</vt:lpstr>
      <vt:lpstr>Impression/Publication  </vt:lpstr>
      <vt:lpstr>Impression/Publication   Définir la mise en page</vt:lpstr>
      <vt:lpstr>Impression/Publication   Produire le résultat</vt:lpstr>
      <vt:lpstr>Audit des feuilles de calcul</vt:lpstr>
      <vt:lpstr>Audit des feuilles de calcul  Repérage visuel</vt:lpstr>
      <vt:lpstr>Audit des feuilles de calcul  Vérification des erreurs</vt:lpstr>
      <vt:lpstr>Audit des feuilles de calcul  Protection du contenu</vt:lpstr>
      <vt:lpstr>Audit des feuilles de calcul  Protection du contenu</vt:lpstr>
      <vt:lpstr>Audit des feuilles de calcul  Partager des classeurs</vt:lpstr>
      <vt:lpstr>Les Macros</vt:lpstr>
      <vt:lpstr>Les Macros </vt:lpstr>
      <vt:lpstr>Les Macros  Enregistrer</vt:lpstr>
      <vt:lpstr>Les Macros  Gérer les risques</vt:lpstr>
      <vt:lpstr>Les Macros  Exécuter</vt:lpstr>
      <vt:lpstr>pour résumer</vt:lpstr>
      <vt:lpstr>Tableur, centre d’analyse de données </vt:lpstr>
      <vt:lpstr>...puissant...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Tableur_seance2</dc:title>
  <dc:creator>vista</dc:creator>
  <cp:lastModifiedBy>moi</cp:lastModifiedBy>
  <cp:revision>731</cp:revision>
  <dcterms:modified xsi:type="dcterms:W3CDTF">2013-10-08T04:29:23Z</dcterms:modified>
</cp:coreProperties>
</file>